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Ex1.xml" ContentType="application/vnd.ms-office.chartex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4005" r:id="rId5"/>
  </p:sldMasterIdLst>
  <p:notesMasterIdLst>
    <p:notesMasterId r:id="rId23"/>
  </p:notesMasterIdLst>
  <p:sldIdLst>
    <p:sldId id="262" r:id="rId6"/>
    <p:sldId id="269" r:id="rId7"/>
    <p:sldId id="271" r:id="rId8"/>
    <p:sldId id="273" r:id="rId9"/>
    <p:sldId id="274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310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Gabriela SemiBold" panose="00000700000000000000" charset="0"/>
      <p:bold r:id="rId30"/>
    </p:embeddedFont>
    <p:embeddedFont>
      <p:font typeface="Quattrocento Sans" panose="020B0502050000020003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614"/>
    <a:srgbClr val="F4D3BC"/>
    <a:srgbClr val="C15671"/>
    <a:srgbClr val="4B6960"/>
    <a:srgbClr val="1F3832"/>
    <a:srgbClr val="1F3932"/>
    <a:srgbClr val="DE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061" autoAdjust="0"/>
  </p:normalViewPr>
  <p:slideViewPr>
    <p:cSldViewPr snapToGrid="0" snapToObjects="1" showGuides="1">
      <p:cViewPr varScale="1">
        <p:scale>
          <a:sx n="62" d="100"/>
          <a:sy n="62" d="100"/>
        </p:scale>
        <p:origin x="8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microsoft.com/office/2011/relationships/chartStyle" Target="style15.xml"/><Relationship Id="rId1" Type="http://schemas.openxmlformats.org/officeDocument/2006/relationships/package" Target="../embeddings/Microsoft_Excel_Worksheet1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'Q1'!$B$292</c:f>
              <c:strCache>
                <c:ptCount val="1"/>
                <c:pt idx="0">
                  <c:v>High priority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'Q1'!$A$293:$A$309</c:f>
              <c:strCache>
                <c:ptCount val="17"/>
                <c:pt idx="0">
                  <c:v> Creating business development opportunities for the profession, at home and abroad, through cross-sector collaboration</c:v>
                </c:pt>
                <c:pt idx="1">
                  <c:v> Leading the profession on legal technology</c:v>
                </c:pt>
                <c:pt idx="2">
                  <c:v> Providing career development options such as specialist accreditation or Solicitor Advocate accreditation</c:v>
                </c:pt>
                <c:pt idx="3">
                  <c:v> Improving the perception of the profession among the general public</c:v>
                </c:pt>
                <c:pt idx="4">
                  <c:v> Providing resources and support on mental health and wellbeing</c:v>
                </c:pt>
                <c:pt idx="5">
                  <c:v> Providing quality training, networking and professional Development events for members</c:v>
                </c:pt>
                <c:pt idx="6">
                  <c:v> Promoting equality, diversity and inclusion in the profession</c:v>
                </c:pt>
                <c:pt idx="7">
                  <c:v> Inspecting firms to ensure compliance with accounting and AML rules</c:v>
                </c:pt>
                <c:pt idx="8">
                  <c:v> Responding to Scottish, UK and European law reform proposals</c:v>
                </c:pt>
                <c:pt idx="9">
                  <c:v> Providing advice and support for trainee solicitors, solicitors and those interested in a career in the law</c:v>
                </c:pt>
                <c:pt idx="10">
                  <c:v> Investigating conduct complaints against solicitors and prosecuting cases to the discipline tribunal</c:v>
                </c:pt>
                <c:pt idx="11">
                  <c:v> Supporting the profession through external influences, such as Covid-19</c:v>
                </c:pt>
                <c:pt idx="12">
                  <c:v> Providing practice advice to members</c:v>
                </c:pt>
                <c:pt idx="13">
                  <c:v> Setting standards for solicitors and updating practice rules</c:v>
                </c:pt>
                <c:pt idx="14">
                  <c:v> Protecting the legal aid budget and representing those solicitors working in legal aid</c:v>
                </c:pt>
                <c:pt idx="15">
                  <c:v> Representing the profession on regulatory changes</c:v>
                </c:pt>
                <c:pt idx="16">
                  <c:v>Intervening in firms where a critical Failure has been identified</c:v>
                </c:pt>
              </c:strCache>
            </c:strRef>
          </c:cat>
          <c:val>
            <c:numRef>
              <c:f>'Q1'!$B$293:$B$309</c:f>
              <c:numCache>
                <c:formatCode>0%</c:formatCode>
                <c:ptCount val="17"/>
                <c:pt idx="0">
                  <c:v>0.13084112149532709</c:v>
                </c:pt>
                <c:pt idx="1">
                  <c:v>0.20160213618157544</c:v>
                </c:pt>
                <c:pt idx="2">
                  <c:v>0.30428757044207627</c:v>
                </c:pt>
                <c:pt idx="3">
                  <c:v>0.33377837116154874</c:v>
                </c:pt>
                <c:pt idx="4">
                  <c:v>0.38050734312416556</c:v>
                </c:pt>
                <c:pt idx="5">
                  <c:v>0.40320427236315087</c:v>
                </c:pt>
                <c:pt idx="6">
                  <c:v>0.52066984524198856</c:v>
                </c:pt>
                <c:pt idx="7">
                  <c:v>0.52603471295060078</c:v>
                </c:pt>
                <c:pt idx="8">
                  <c:v>0.53137516688918562</c:v>
                </c:pt>
                <c:pt idx="9">
                  <c:v>0.55540720961281709</c:v>
                </c:pt>
                <c:pt idx="10">
                  <c:v>0.56074766355140182</c:v>
                </c:pt>
                <c:pt idx="11">
                  <c:v>0.5714285714285714</c:v>
                </c:pt>
                <c:pt idx="12">
                  <c:v>0.6568758344459279</c:v>
                </c:pt>
                <c:pt idx="13">
                  <c:v>0.68758344459279042</c:v>
                </c:pt>
                <c:pt idx="14">
                  <c:v>0.71695594125500672</c:v>
                </c:pt>
                <c:pt idx="15">
                  <c:v>0.73297730307076103</c:v>
                </c:pt>
                <c:pt idx="16">
                  <c:v>0.75567423230974629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52-41A8-9C8F-7B01413EA2E0}"/>
            </c:ext>
          </c:extLst>
        </c:ser>
        <c:ser>
          <c:idx val="1"/>
          <c:order val="1"/>
          <c:tx>
            <c:strRef>
              <c:f>'Q1'!$C$292</c:f>
              <c:strCache>
                <c:ptCount val="1"/>
                <c:pt idx="0">
                  <c:v>Medium priority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'Q1'!$A$293:$A$309</c:f>
              <c:strCache>
                <c:ptCount val="17"/>
                <c:pt idx="0">
                  <c:v> Creating business development opportunities for the profession, at home and abroad, through cross-sector collaboration</c:v>
                </c:pt>
                <c:pt idx="1">
                  <c:v> Leading the profession on legal technology</c:v>
                </c:pt>
                <c:pt idx="2">
                  <c:v> Providing career development options such as specialist accreditation or Solicitor Advocate accreditation</c:v>
                </c:pt>
                <c:pt idx="3">
                  <c:v> Improving the perception of the profession among the general public</c:v>
                </c:pt>
                <c:pt idx="4">
                  <c:v> Providing resources and support on mental health and wellbeing</c:v>
                </c:pt>
                <c:pt idx="5">
                  <c:v> Providing quality training, networking and professional Development events for members</c:v>
                </c:pt>
                <c:pt idx="6">
                  <c:v> Promoting equality, diversity and inclusion in the profession</c:v>
                </c:pt>
                <c:pt idx="7">
                  <c:v> Inspecting firms to ensure compliance with accounting and AML rules</c:v>
                </c:pt>
                <c:pt idx="8">
                  <c:v> Responding to Scottish, UK and European law reform proposals</c:v>
                </c:pt>
                <c:pt idx="9">
                  <c:v> Providing advice and support for trainee solicitors, solicitors and those interested in a career in the law</c:v>
                </c:pt>
                <c:pt idx="10">
                  <c:v> Investigating conduct complaints against solicitors and prosecuting cases to the discipline tribunal</c:v>
                </c:pt>
                <c:pt idx="11">
                  <c:v> Supporting the profession through external influences, such as Covid-19</c:v>
                </c:pt>
                <c:pt idx="12">
                  <c:v> Providing practice advice to members</c:v>
                </c:pt>
                <c:pt idx="13">
                  <c:v> Setting standards for solicitors and updating practice rules</c:v>
                </c:pt>
                <c:pt idx="14">
                  <c:v> Protecting the legal aid budget and representing those solicitors working in legal aid</c:v>
                </c:pt>
                <c:pt idx="15">
                  <c:v> Representing the profession on regulatory changes</c:v>
                </c:pt>
                <c:pt idx="16">
                  <c:v>Intervening in firms where a critical Failure has been identified</c:v>
                </c:pt>
              </c:strCache>
            </c:strRef>
          </c:cat>
          <c:val>
            <c:numRef>
              <c:f>'Q1'!$C$293:$C$309</c:f>
              <c:numCache>
                <c:formatCode>0%</c:formatCode>
                <c:ptCount val="17"/>
                <c:pt idx="0">
                  <c:v>0.48197596795727637</c:v>
                </c:pt>
                <c:pt idx="1">
                  <c:v>0.59145527369826434</c:v>
                </c:pt>
                <c:pt idx="2">
                  <c:v>0.5117074555735448</c:v>
                </c:pt>
                <c:pt idx="3">
                  <c:v>0.48464619492656874</c:v>
                </c:pt>
                <c:pt idx="4">
                  <c:v>0.43791722296395191</c:v>
                </c:pt>
                <c:pt idx="5">
                  <c:v>0.44192256341789055</c:v>
                </c:pt>
                <c:pt idx="6">
                  <c:v>0.35882038056645965</c:v>
                </c:pt>
                <c:pt idx="7">
                  <c:v>0.40587449933244324</c:v>
                </c:pt>
                <c:pt idx="8">
                  <c:v>0.39519359145527372</c:v>
                </c:pt>
                <c:pt idx="9">
                  <c:v>0.37383177570093457</c:v>
                </c:pt>
                <c:pt idx="10">
                  <c:v>0.35647530040053405</c:v>
                </c:pt>
                <c:pt idx="11">
                  <c:v>0.3431241655540721</c:v>
                </c:pt>
                <c:pt idx="12">
                  <c:v>0.29906542056074764</c:v>
                </c:pt>
                <c:pt idx="13">
                  <c:v>0.27503337783711618</c:v>
                </c:pt>
                <c:pt idx="14">
                  <c:v>0.22429906542056074</c:v>
                </c:pt>
                <c:pt idx="15">
                  <c:v>0.24833110814419226</c:v>
                </c:pt>
                <c:pt idx="16">
                  <c:v>0.18691588785046728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52-41A8-9C8F-7B01413EA2E0}"/>
            </c:ext>
          </c:extLst>
        </c:ser>
        <c:ser>
          <c:idx val="2"/>
          <c:order val="2"/>
          <c:tx>
            <c:strRef>
              <c:f>'Q1'!$D$292</c:f>
              <c:strCache>
                <c:ptCount val="1"/>
                <c:pt idx="0">
                  <c:v>Low priority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'Q1'!$A$293:$A$309</c:f>
              <c:strCache>
                <c:ptCount val="17"/>
                <c:pt idx="0">
                  <c:v> Creating business development opportunities for the profession, at home and abroad, through cross-sector collaboration</c:v>
                </c:pt>
                <c:pt idx="1">
                  <c:v> Leading the profession on legal technology</c:v>
                </c:pt>
                <c:pt idx="2">
                  <c:v> Providing career development options such as specialist accreditation or Solicitor Advocate accreditation</c:v>
                </c:pt>
                <c:pt idx="3">
                  <c:v> Improving the perception of the profession among the general public</c:v>
                </c:pt>
                <c:pt idx="4">
                  <c:v> Providing resources and support on mental health and wellbeing</c:v>
                </c:pt>
                <c:pt idx="5">
                  <c:v> Providing quality training, networking and professional Development events for members</c:v>
                </c:pt>
                <c:pt idx="6">
                  <c:v> Promoting equality, diversity and inclusion in the profession</c:v>
                </c:pt>
                <c:pt idx="7">
                  <c:v> Inspecting firms to ensure compliance with accounting and AML rules</c:v>
                </c:pt>
                <c:pt idx="8">
                  <c:v> Responding to Scottish, UK and European law reform proposals</c:v>
                </c:pt>
                <c:pt idx="9">
                  <c:v> Providing advice and support for trainee solicitors, solicitors and those interested in a career in the law</c:v>
                </c:pt>
                <c:pt idx="10">
                  <c:v> Investigating conduct complaints against solicitors and prosecuting cases to the discipline tribunal</c:v>
                </c:pt>
                <c:pt idx="11">
                  <c:v> Supporting the profession through external influences, such as Covid-19</c:v>
                </c:pt>
                <c:pt idx="12">
                  <c:v> Providing practice advice to members</c:v>
                </c:pt>
                <c:pt idx="13">
                  <c:v> Setting standards for solicitors and updating practice rules</c:v>
                </c:pt>
                <c:pt idx="14">
                  <c:v> Protecting the legal aid budget and representing those solicitors working in legal aid</c:v>
                </c:pt>
                <c:pt idx="15">
                  <c:v> Representing the profession on regulatory changes</c:v>
                </c:pt>
                <c:pt idx="16">
                  <c:v>Intervening in firms where a critical Failure has been identified</c:v>
                </c:pt>
              </c:strCache>
            </c:strRef>
          </c:cat>
          <c:val>
            <c:numRef>
              <c:f>'Q1'!$D$293:$D$309</c:f>
              <c:numCache>
                <c:formatCode>0%</c:formatCode>
                <c:ptCount val="17"/>
                <c:pt idx="0">
                  <c:v>0.3711615487316422</c:v>
                </c:pt>
                <c:pt idx="1">
                  <c:v>0.19759679572763686</c:v>
                </c:pt>
                <c:pt idx="2">
                  <c:v>0.17267336262840663</c:v>
                </c:pt>
                <c:pt idx="3">
                  <c:v>0.17089452603471295</c:v>
                </c:pt>
                <c:pt idx="4">
                  <c:v>0.17623497997329773</c:v>
                </c:pt>
                <c:pt idx="5">
                  <c:v>0.15220293724966621</c:v>
                </c:pt>
                <c:pt idx="6">
                  <c:v>0.11256468205447752</c:v>
                </c:pt>
                <c:pt idx="7">
                  <c:v>5.6074766355140186E-2</c:v>
                </c:pt>
                <c:pt idx="8">
                  <c:v>6.5420560747663545E-2</c:v>
                </c:pt>
                <c:pt idx="9">
                  <c:v>6.8090787716955939E-2</c:v>
                </c:pt>
                <c:pt idx="10">
                  <c:v>7.209612817089453E-2</c:v>
                </c:pt>
                <c:pt idx="11">
                  <c:v>7.8771695594125501E-2</c:v>
                </c:pt>
                <c:pt idx="12">
                  <c:v>4.0053404539385849E-2</c:v>
                </c:pt>
                <c:pt idx="13">
                  <c:v>3.4712950600801068E-2</c:v>
                </c:pt>
                <c:pt idx="14">
                  <c:v>3.3377837116154871E-2</c:v>
                </c:pt>
                <c:pt idx="15">
                  <c:v>1.2016021361815754E-2</c:v>
                </c:pt>
                <c:pt idx="16">
                  <c:v>4.5393858477970631E-2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52-41A8-9C8F-7B01413EA2E0}"/>
            </c:ext>
          </c:extLst>
        </c:ser>
        <c:ser>
          <c:idx val="3"/>
          <c:order val="3"/>
          <c:tx>
            <c:strRef>
              <c:f>'Q1'!$E$292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'Q1'!$A$293:$A$309</c:f>
              <c:strCache>
                <c:ptCount val="17"/>
                <c:pt idx="0">
                  <c:v> Creating business development opportunities for the profession, at home and abroad, through cross-sector collaboration</c:v>
                </c:pt>
                <c:pt idx="1">
                  <c:v> Leading the profession on legal technology</c:v>
                </c:pt>
                <c:pt idx="2">
                  <c:v> Providing career development options such as specialist accreditation or Solicitor Advocate accreditation</c:v>
                </c:pt>
                <c:pt idx="3">
                  <c:v> Improving the perception of the profession among the general public</c:v>
                </c:pt>
                <c:pt idx="4">
                  <c:v> Providing resources and support on mental health and wellbeing</c:v>
                </c:pt>
                <c:pt idx="5">
                  <c:v> Providing quality training, networking and professional Development events for members</c:v>
                </c:pt>
                <c:pt idx="6">
                  <c:v> Promoting equality, diversity and inclusion in the profession</c:v>
                </c:pt>
                <c:pt idx="7">
                  <c:v> Inspecting firms to ensure compliance with accounting and AML rules</c:v>
                </c:pt>
                <c:pt idx="8">
                  <c:v> Responding to Scottish, UK and European law reform proposals</c:v>
                </c:pt>
                <c:pt idx="9">
                  <c:v> Providing advice and support for trainee solicitors, solicitors and those interested in a career in the law</c:v>
                </c:pt>
                <c:pt idx="10">
                  <c:v> Investigating conduct complaints against solicitors and prosecuting cases to the discipline tribunal</c:v>
                </c:pt>
                <c:pt idx="11">
                  <c:v> Supporting the profession through external influences, such as Covid-19</c:v>
                </c:pt>
                <c:pt idx="12">
                  <c:v> Providing practice advice to members</c:v>
                </c:pt>
                <c:pt idx="13">
                  <c:v> Setting standards for solicitors and updating practice rules</c:v>
                </c:pt>
                <c:pt idx="14">
                  <c:v> Protecting the legal aid budget and representing those solicitors working in legal aid</c:v>
                </c:pt>
                <c:pt idx="15">
                  <c:v> Representing the profession on regulatory changes</c:v>
                </c:pt>
                <c:pt idx="16">
                  <c:v>Intervening in firms where a critical Failure has been identified</c:v>
                </c:pt>
              </c:strCache>
            </c:strRef>
          </c:cat>
          <c:val>
            <c:numRef>
              <c:f>'Q1'!$E$293:$E$309</c:f>
              <c:numCache>
                <c:formatCode>0%</c:formatCode>
                <c:ptCount val="17"/>
                <c:pt idx="0">
                  <c:v>1.602136181575434E-2</c:v>
                </c:pt>
                <c:pt idx="1">
                  <c:v>1.0680907877169559E-2</c:v>
                </c:pt>
                <c:pt idx="2">
                  <c:v>9.0800070663825116E-3</c:v>
                </c:pt>
                <c:pt idx="3">
                  <c:v>5.3404539385847796E-3</c:v>
                </c:pt>
                <c:pt idx="4">
                  <c:v>2.6702269692923898E-3</c:v>
                </c:pt>
                <c:pt idx="5">
                  <c:v>2.6702269692923898E-3</c:v>
                </c:pt>
                <c:pt idx="6">
                  <c:v>7.9450921370750605E-3</c:v>
                </c:pt>
                <c:pt idx="7">
                  <c:v>9.3457943925233638E-3</c:v>
                </c:pt>
                <c:pt idx="8">
                  <c:v>8.0106809078771702E-3</c:v>
                </c:pt>
                <c:pt idx="9">
                  <c:v>1.3351134846461949E-3</c:v>
                </c:pt>
                <c:pt idx="10">
                  <c:v>8.0106809078771702E-3</c:v>
                </c:pt>
                <c:pt idx="11">
                  <c:v>5.3404539385847796E-3</c:v>
                </c:pt>
                <c:pt idx="12">
                  <c:v>2.6702269692923898E-3</c:v>
                </c:pt>
                <c:pt idx="13">
                  <c:v>2.6702269692923898E-3</c:v>
                </c:pt>
                <c:pt idx="14">
                  <c:v>2.4032042723631509E-2</c:v>
                </c:pt>
                <c:pt idx="15">
                  <c:v>5.3404539385847796E-3</c:v>
                </c:pt>
                <c:pt idx="16">
                  <c:v>1.2016021361815754E-2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52-41A8-9C8F-7B01413EA2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25382351"/>
        <c:axId val="1225397743"/>
      </c:barChart>
      <c:catAx>
        <c:axId val="122538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397743"/>
        <c:crosses val="autoZero"/>
        <c:auto val="1"/>
        <c:lblAlgn val="ctr"/>
        <c:lblOffset val="100"/>
        <c:noMultiLvlLbl val="0"/>
      </c:catAx>
      <c:valAx>
        <c:axId val="1225397743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22538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>
                <a:solidFill>
                  <a:schemeClr val="tx1"/>
                </a:solidFill>
              </a:rPr>
              <a:t>Q. The Society's work covers a number of issues on behalf of the profession - considering each of the following issues, please say how much of a priority each is for you?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priority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 Providing resources to support mental health and wellbeing</c:v>
                </c:pt>
                <c:pt idx="1">
                  <c:v> Establishing family-friendly working practices</c:v>
                </c:pt>
                <c:pt idx="2">
                  <c:v> Recovery from the covid-19 pandemic</c:v>
                </c:pt>
                <c:pt idx="3">
                  <c:v> Progression within the profession, in particular for women and those from an ethnic minority background</c:v>
                </c:pt>
                <c:pt idx="4">
                  <c:v> Ensuring the profession is inclusive and reflects Scotland's population</c:v>
                </c:pt>
                <c:pt idx="5">
                  <c:v> Addressing bullying, harassment and sexual harassment</c:v>
                </c:pt>
                <c:pt idx="6">
                  <c:v> Ensuring the most talented individuals can access the profession regardless of financial circumstances</c:v>
                </c:pt>
                <c:pt idx="7">
                  <c:v> Regulatory compliance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0.40587449933244324</c:v>
                </c:pt>
                <c:pt idx="1">
                  <c:v>0.42056074766355139</c:v>
                </c:pt>
                <c:pt idx="2">
                  <c:v>0.46328437917222964</c:v>
                </c:pt>
                <c:pt idx="3">
                  <c:v>0.47263017356475301</c:v>
                </c:pt>
                <c:pt idx="4">
                  <c:v>0.48197596795727637</c:v>
                </c:pt>
                <c:pt idx="5">
                  <c:v>0.55941255006675572</c:v>
                </c:pt>
                <c:pt idx="6">
                  <c:v>0.59813084112149528</c:v>
                </c:pt>
                <c:pt idx="7">
                  <c:v>0.63684913217623496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66-4DA6-997A-19106368CA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 priority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 Providing resources to support mental health and wellbeing</c:v>
                </c:pt>
                <c:pt idx="1">
                  <c:v> Establishing family-friendly working practices</c:v>
                </c:pt>
                <c:pt idx="2">
                  <c:v> Recovery from the covid-19 pandemic</c:v>
                </c:pt>
                <c:pt idx="3">
                  <c:v> Progression within the profession, in particular for women and those from an ethnic minority background</c:v>
                </c:pt>
                <c:pt idx="4">
                  <c:v> Ensuring the profession is inclusive and reflects Scotland's population</c:v>
                </c:pt>
                <c:pt idx="5">
                  <c:v> Addressing bullying, harassment and sexual harassment</c:v>
                </c:pt>
                <c:pt idx="6">
                  <c:v> Ensuring the most talented individuals can access the profession regardless of financial circumstances</c:v>
                </c:pt>
                <c:pt idx="7">
                  <c:v> Regulatory compliance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0.4218958611481976</c:v>
                </c:pt>
                <c:pt idx="1">
                  <c:v>0.39519359145527372</c:v>
                </c:pt>
                <c:pt idx="2">
                  <c:v>0.41655540720961282</c:v>
                </c:pt>
                <c:pt idx="3">
                  <c:v>0.40320427236315087</c:v>
                </c:pt>
                <c:pt idx="4">
                  <c:v>0.38317757009345793</c:v>
                </c:pt>
                <c:pt idx="5">
                  <c:v>0.32977303070761016</c:v>
                </c:pt>
                <c:pt idx="6">
                  <c:v>0.32576769025367158</c:v>
                </c:pt>
                <c:pt idx="7">
                  <c:v>0.30841121495327101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66-4DA6-997A-19106368CA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 priority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 Providing resources to support mental health and wellbeing</c:v>
                </c:pt>
                <c:pt idx="1">
                  <c:v> Establishing family-friendly working practices</c:v>
                </c:pt>
                <c:pt idx="2">
                  <c:v> Recovery from the covid-19 pandemic</c:v>
                </c:pt>
                <c:pt idx="3">
                  <c:v> Progression within the profession, in particular for women and those from an ethnic minority background</c:v>
                </c:pt>
                <c:pt idx="4">
                  <c:v> Ensuring the profession is inclusive and reflects Scotland's population</c:v>
                </c:pt>
                <c:pt idx="5">
                  <c:v> Addressing bullying, harassment and sexual harassment</c:v>
                </c:pt>
                <c:pt idx="6">
                  <c:v> Ensuring the most talented individuals can access the profession regardless of financial circumstances</c:v>
                </c:pt>
                <c:pt idx="7">
                  <c:v> Regulatory compliance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0.17356475300400534</c:v>
                </c:pt>
                <c:pt idx="1">
                  <c:v>0.18291054739652871</c:v>
                </c:pt>
                <c:pt idx="2">
                  <c:v>0.11481975967957277</c:v>
                </c:pt>
                <c:pt idx="3">
                  <c:v>0.12149532710280374</c:v>
                </c:pt>
                <c:pt idx="4">
                  <c:v>0.13484646194926569</c:v>
                </c:pt>
                <c:pt idx="5">
                  <c:v>0.1081441922563418</c:v>
                </c:pt>
                <c:pt idx="6">
                  <c:v>7.6101468624833107E-2</c:v>
                </c:pt>
                <c:pt idx="7">
                  <c:v>5.4739652870493989E-2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66-4DA6-997A-19106368CA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62579535"/>
        <c:axId val="662576207"/>
      </c:barChart>
      <c:catAx>
        <c:axId val="662579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576207"/>
        <c:crosses val="autoZero"/>
        <c:auto val="1"/>
        <c:lblAlgn val="ctr"/>
        <c:lblOffset val="100"/>
        <c:noMultiLvlLbl val="0"/>
      </c:catAx>
      <c:valAx>
        <c:axId val="66257620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62579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Q. </a:t>
            </a:r>
            <a:r>
              <a:rPr lang="en-GB">
                <a:solidFill>
                  <a:schemeClr val="tx1"/>
                </a:solidFill>
              </a:rPr>
              <a:t>How would you rate the effectiveness of the Society's communications with you during the Covid-19 pandemic?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C6-409D-8BDE-4FD55C47F8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C6-409D-8BDE-4FD55C47F8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C6-409D-8BDE-4FD55C47F8ED}"/>
              </c:ext>
            </c:extLst>
          </c:dPt>
          <c:dLbls>
            <c:spPr>
              <a:solidFill>
                <a:srgbClr val="FEFFFF"/>
              </a:solidFill>
              <a:ln>
                <a:solidFill>
                  <a:srgbClr val="0D1614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Effective</c:v>
                </c:pt>
                <c:pt idx="1">
                  <c:v>Neither / nor</c:v>
                </c:pt>
                <c:pt idx="2">
                  <c:v>Ineffective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0.64</c:v>
                </c:pt>
                <c:pt idx="1">
                  <c:v>0.19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9-4A52-BF23-07DB202E2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chemeClr val="tx1"/>
                </a:solidFill>
              </a:rPr>
              <a:t>How would you rate the Society's representative support during the Covid-19 pandemic?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50-409D-9290-7B3859AC3A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50-409D-9290-7B3859AC3A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50-409D-9290-7B3859AC3A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50-409D-9290-7B3859AC3A10}"/>
              </c:ext>
            </c:extLst>
          </c:dPt>
          <c:dLbls>
            <c:spPr>
              <a:solidFill>
                <a:srgbClr val="FEFFFF"/>
              </a:solidFill>
              <a:ln>
                <a:solidFill>
                  <a:srgbClr val="0D1614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Good</c:v>
                </c:pt>
                <c:pt idx="1">
                  <c:v>Average</c:v>
                </c:pt>
                <c:pt idx="2">
                  <c:v>Poor</c:v>
                </c:pt>
                <c:pt idx="3">
                  <c:v>Prefer not to say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0.54</c:v>
                </c:pt>
                <c:pt idx="1">
                  <c:v>0.31</c:v>
                </c:pt>
                <c:pt idx="2">
                  <c:v>0.09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C9-4367-AB5A-6E61503D4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3D-4F46-A251-B91EDBFBDC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3D-4F46-A251-B91EDBFBDC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3D-4F46-A251-B91EDBFBDC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3D-4F46-A251-B91EDBFBDCA2}"/>
              </c:ext>
            </c:extLst>
          </c:dPt>
          <c:dLbls>
            <c:spPr>
              <a:solidFill>
                <a:srgbClr val="FEFFFF"/>
              </a:solidFill>
              <a:ln>
                <a:solidFill>
                  <a:srgbClr val="0D1614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Good</c:v>
                </c:pt>
                <c:pt idx="1">
                  <c:v>Average</c:v>
                </c:pt>
                <c:pt idx="2">
                  <c:v>poor</c:v>
                </c:pt>
                <c:pt idx="3">
                  <c:v>Prefer not to say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0.62</c:v>
                </c:pt>
                <c:pt idx="1">
                  <c:v>0.25</c:v>
                </c:pt>
                <c:pt idx="2">
                  <c:v>7.0000000000000007E-2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D-4D21-8656-FA5165ED2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How would you rate the Society's financial support during the Covid-19 pandemic?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24-4BCE-98D0-B69425E1D8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24-4BCE-98D0-B69425E1D8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24-4BCE-98D0-B69425E1D8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24-4BCE-98D0-B69425E1D882}"/>
              </c:ext>
            </c:extLst>
          </c:dPt>
          <c:dLbls>
            <c:spPr>
              <a:solidFill>
                <a:srgbClr val="FEFFFF"/>
              </a:solidFill>
              <a:ln>
                <a:solidFill>
                  <a:srgbClr val="0D1614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Good</c:v>
                </c:pt>
                <c:pt idx="1">
                  <c:v>Average</c:v>
                </c:pt>
                <c:pt idx="2">
                  <c:v>Poor</c:v>
                </c:pt>
                <c:pt idx="3">
                  <c:v>Prefer not to say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0.46</c:v>
                </c:pt>
                <c:pt idx="1">
                  <c:v>0.28000000000000003</c:v>
                </c:pt>
                <c:pt idx="2">
                  <c:v>0.11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30-46C5-B845-7043492AD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'Q2'!$B$173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'Q2'!$A$174:$A$181</c:f>
              <c:strCache>
                <c:ptCount val="8"/>
                <c:pt idx="0">
                  <c:v> The Society is focused on the issues that affect me as a solicitor</c:v>
                </c:pt>
                <c:pt idx="1">
                  <c:v> The Society's education and training standards are flexibly applied and promote equal access</c:v>
                </c:pt>
                <c:pt idx="2">
                  <c:v> Membership of the Society is recognised globally as a rigorous and valued professional accreditation</c:v>
                </c:pt>
                <c:pt idx="3">
                  <c:v> The Society is effective at supporting the legal profession</c:v>
                </c:pt>
                <c:pt idx="4">
                  <c:v> The Society is effective at representing the legal profession</c:v>
                </c:pt>
                <c:pt idx="5">
                  <c:v> The Society is helpful and approachable</c:v>
                </c:pt>
                <c:pt idx="6">
                  <c:v> The Society is an effective regulator of the solicitor profession</c:v>
                </c:pt>
                <c:pt idx="7">
                  <c:v> The Society should continue to be responsible for representation, support and regulation of solicitors in Scotland</c:v>
                </c:pt>
              </c:strCache>
            </c:strRef>
          </c:cat>
          <c:val>
            <c:numRef>
              <c:f>'Q2'!$B$174:$B$181</c:f>
              <c:numCache>
                <c:formatCode>0%</c:formatCode>
                <c:ptCount val="8"/>
                <c:pt idx="0">
                  <c:v>0.6141522029372497</c:v>
                </c:pt>
                <c:pt idx="1">
                  <c:v>0.71161548731642188</c:v>
                </c:pt>
                <c:pt idx="2">
                  <c:v>0.72229639519359146</c:v>
                </c:pt>
                <c:pt idx="3">
                  <c:v>0.7423230974632844</c:v>
                </c:pt>
                <c:pt idx="4">
                  <c:v>0.75033377837116155</c:v>
                </c:pt>
                <c:pt idx="5">
                  <c:v>0.78104138851802407</c:v>
                </c:pt>
                <c:pt idx="6">
                  <c:v>0.83177570093457942</c:v>
                </c:pt>
                <c:pt idx="7">
                  <c:v>0.88384512683578109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D-4803-BAB9-6F0C7527701A}"/>
            </c:ext>
          </c:extLst>
        </c:ser>
        <c:ser>
          <c:idx val="1"/>
          <c:order val="1"/>
          <c:tx>
            <c:strRef>
              <c:f>'Q2'!$C$173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'Q2'!$A$174:$A$181</c:f>
              <c:strCache>
                <c:ptCount val="8"/>
                <c:pt idx="0">
                  <c:v> The Society is focused on the issues that affect me as a solicitor</c:v>
                </c:pt>
                <c:pt idx="1">
                  <c:v> The Society's education and training standards are flexibly applied and promote equal access</c:v>
                </c:pt>
                <c:pt idx="2">
                  <c:v> Membership of the Society is recognised globally as a rigorous and valued professional accreditation</c:v>
                </c:pt>
                <c:pt idx="3">
                  <c:v> The Society is effective at supporting the legal profession</c:v>
                </c:pt>
                <c:pt idx="4">
                  <c:v> The Society is effective at representing the legal profession</c:v>
                </c:pt>
                <c:pt idx="5">
                  <c:v> The Society is helpful and approachable</c:v>
                </c:pt>
                <c:pt idx="6">
                  <c:v> The Society is an effective regulator of the solicitor profession</c:v>
                </c:pt>
                <c:pt idx="7">
                  <c:v> The Society should continue to be responsible for representation, support and regulation of solicitors in Scotland</c:v>
                </c:pt>
              </c:strCache>
            </c:strRef>
          </c:cat>
          <c:val>
            <c:numRef>
              <c:f>'Q2'!$C$174:$C$181</c:f>
              <c:numCache>
                <c:formatCode>0%</c:formatCode>
                <c:ptCount val="8"/>
                <c:pt idx="0">
                  <c:v>0.35</c:v>
                </c:pt>
                <c:pt idx="1">
                  <c:v>0.12283044058744993</c:v>
                </c:pt>
                <c:pt idx="2">
                  <c:v>0.11615487316421896</c:v>
                </c:pt>
                <c:pt idx="3">
                  <c:v>0.22830440587449932</c:v>
                </c:pt>
                <c:pt idx="4">
                  <c:v>0.20560747663551401</c:v>
                </c:pt>
                <c:pt idx="5">
                  <c:v>0.15353805073431243</c:v>
                </c:pt>
                <c:pt idx="6">
                  <c:v>0.12283044058744993</c:v>
                </c:pt>
                <c:pt idx="7">
                  <c:v>9.4793057409879838E-2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D-4803-BAB9-6F0C752770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88911663"/>
        <c:axId val="488912079"/>
      </c:barChart>
      <c:catAx>
        <c:axId val="48891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912079"/>
        <c:crosses val="autoZero"/>
        <c:auto val="1"/>
        <c:lblAlgn val="ctr"/>
        <c:lblOffset val="100"/>
        <c:noMultiLvlLbl val="0"/>
      </c:catAx>
      <c:valAx>
        <c:axId val="488912079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488911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BF-450E-856B-B3E2D1F782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BF-450E-856B-B3E2D1F782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BF-450E-856B-B3E2D1F782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BF-450E-856B-B3E2D1F78240}"/>
              </c:ext>
            </c:extLst>
          </c:dPt>
          <c:cat>
            <c:strRef>
              <c:f>Sheet1!$A$2:$A$5</c:f>
              <c:strCache>
                <c:ptCount val="4"/>
                <c:pt idx="0">
                  <c:v>A great deal</c:v>
                </c:pt>
                <c:pt idx="1">
                  <c:v>A fair amount</c:v>
                </c:pt>
                <c:pt idx="2">
                  <c:v>Not very much</c:v>
                </c:pt>
                <c:pt idx="3">
                  <c:v>Nothing at all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0.04</c:v>
                </c:pt>
                <c:pt idx="1">
                  <c:v>0.66</c:v>
                </c:pt>
                <c:pt idx="2">
                  <c:v>0.28999999999999998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F-4FAD-8DEA-3BCE36FBA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favourable or unfavourable is your opinion of the work of the Society?</a:t>
            </a:r>
          </a:p>
        </c:rich>
      </c:tx>
      <c:layout>
        <c:manualLayout>
          <c:xMode val="edge"/>
          <c:yMode val="edge"/>
          <c:x val="0.11292027861335656"/>
          <c:y val="1.37023102958296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AF-4FC3-B6C0-1B9DEF9A6E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AF-4FC3-B6C0-1B9DEF9A6E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AF-4FC3-B6C0-1B9DEF9A6E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AF-4FC3-B6C0-1B9DEF9A6E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EAF-4FC3-B6C0-1B9DEF9A6E6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EAF-4FC3-B6C0-1B9DEF9A6E67}"/>
              </c:ext>
            </c:extLst>
          </c:dPt>
          <c:dLbls>
            <c:dLbl>
              <c:idx val="0"/>
              <c:layout>
                <c:manualLayout>
                  <c:x val="0.14415085437527292"/>
                  <c:y val="3.4255775739574126E-2"/>
                </c:manualLayout>
              </c:layout>
              <c:spPr>
                <a:solidFill>
                  <a:srgbClr val="FEFFFF"/>
                </a:solidFill>
                <a:ln w="9525" cap="flat" cmpd="sng" algn="ctr">
                  <a:solidFill>
                    <a:srgbClr val="0D1614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4358"/>
                        <a:gd name="adj2" fmla="val 9657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EAF-4FC3-B6C0-1B9DEF9A6E67}"/>
                </c:ext>
              </c:extLst>
            </c:dLbl>
            <c:dLbl>
              <c:idx val="3"/>
              <c:layout>
                <c:manualLayout>
                  <c:x val="-5.649155103895831E-2"/>
                  <c:y val="1.8269747061106189E-2"/>
                </c:manualLayout>
              </c:layout>
              <c:spPr>
                <a:solidFill>
                  <a:srgbClr val="FEFFFF"/>
                </a:solidFill>
                <a:ln w="9525" cap="flat" cmpd="sng" algn="ctr">
                  <a:solidFill>
                    <a:srgbClr val="0D1614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0492"/>
                        <a:gd name="adj2" fmla="val 8160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DEAF-4FC3-B6C0-1B9DEF9A6E67}"/>
                </c:ext>
              </c:extLst>
            </c:dLbl>
            <c:dLbl>
              <c:idx val="5"/>
              <c:layout>
                <c:manualLayout>
                  <c:x val="9.9347210447823159E-2"/>
                  <c:y val="4.567436765276547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AF-4FC3-B6C0-1B9DEF9A6E67}"/>
                </c:ext>
              </c:extLst>
            </c:dLbl>
            <c:spPr>
              <a:solidFill>
                <a:srgbClr val="FEFFFF"/>
              </a:solidFill>
              <a:ln>
                <a:solidFill>
                  <a:srgbClr val="0D1614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Very favourable</c:v>
                </c:pt>
                <c:pt idx="1">
                  <c:v>Fairly favourable</c:v>
                </c:pt>
                <c:pt idx="2">
                  <c:v>Neither / nor</c:v>
                </c:pt>
                <c:pt idx="3">
                  <c:v>Fairly unfavourable</c:v>
                </c:pt>
                <c:pt idx="4">
                  <c:v>Very unfavourable</c:v>
                </c:pt>
                <c:pt idx="5">
                  <c:v>Don’t know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0.13</c:v>
                </c:pt>
                <c:pt idx="1">
                  <c:v>0.59</c:v>
                </c:pt>
                <c:pt idx="2">
                  <c:v>0.17</c:v>
                </c:pt>
                <c:pt idx="3">
                  <c:v>0.08</c:v>
                </c:pt>
                <c:pt idx="4">
                  <c:v>0.03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8-4669-B178-ACD5150E9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sustainable do you believe the system is for each of the following types of legal aid provision?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Sustainable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Criminal</c:v>
                </c:pt>
                <c:pt idx="1">
                  <c:v>Civil</c:v>
                </c:pt>
                <c:pt idx="2">
                  <c:v>Children's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0.09</c:v>
                </c:pt>
                <c:pt idx="1">
                  <c:v>0.11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3-4AA2-B150-21C2F091E3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Neither/nor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Criminal</c:v>
                </c:pt>
                <c:pt idx="1">
                  <c:v>Civil</c:v>
                </c:pt>
                <c:pt idx="2">
                  <c:v>Children's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0.04</c:v>
                </c:pt>
                <c:pt idx="1">
                  <c:v>0.06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43-4AA2-B150-21C2F091E3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Unsustainable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Criminal</c:v>
                </c:pt>
                <c:pt idx="1">
                  <c:v>Civil</c:v>
                </c:pt>
                <c:pt idx="2">
                  <c:v>Children's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0.51</c:v>
                </c:pt>
                <c:pt idx="1">
                  <c:v>0.47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43-4AA2-B150-21C2F091E3E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Criminal</c:v>
                </c:pt>
                <c:pt idx="1">
                  <c:v>Civil</c:v>
                </c:pt>
                <c:pt idx="2">
                  <c:v>Children's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0.37</c:v>
                </c:pt>
                <c:pt idx="1">
                  <c:v>0.36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43-4AA2-B150-21C2F091E3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743917151"/>
        <c:axId val="743917567"/>
      </c:barChart>
      <c:catAx>
        <c:axId val="743917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917567"/>
        <c:crosses val="autoZero"/>
        <c:auto val="1"/>
        <c:lblAlgn val="ctr"/>
        <c:lblOffset val="100"/>
        <c:noMultiLvlLbl val="0"/>
      </c:catAx>
      <c:valAx>
        <c:axId val="743917567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7439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sustainable do you believe the system is for each of the following types of legal aid provision?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Sustainable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Civil</c:v>
                </c:pt>
                <c:pt idx="1">
                  <c:v>Criminal</c:v>
                </c:pt>
                <c:pt idx="2">
                  <c:v>Children's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0.16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32-45B4-BD5C-B3F0944B24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Neither/nor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Civil</c:v>
                </c:pt>
                <c:pt idx="1">
                  <c:v>Criminal</c:v>
                </c:pt>
                <c:pt idx="2">
                  <c:v>Children's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</c:v>
                </c:pt>
                <c:pt idx="1">
                  <c:v>0.06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32-45B4-BD5C-B3F0944B24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Unsustainable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Civil</c:v>
                </c:pt>
                <c:pt idx="1">
                  <c:v>Criminal</c:v>
                </c:pt>
                <c:pt idx="2">
                  <c:v>Children's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0.67</c:v>
                </c:pt>
                <c:pt idx="1">
                  <c:v>0.68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32-45B4-BD5C-B3F0944B249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Civil</c:v>
                </c:pt>
                <c:pt idx="1">
                  <c:v>Criminal</c:v>
                </c:pt>
                <c:pt idx="2">
                  <c:v>Children's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</c:v>
                </c:pt>
                <c:pt idx="1">
                  <c:v>0.08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32-45B4-BD5C-B3F0944B24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47744111"/>
        <c:axId val="647749519"/>
      </c:barChart>
      <c:catAx>
        <c:axId val="647744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749519"/>
        <c:crosses val="autoZero"/>
        <c:auto val="1"/>
        <c:lblAlgn val="ctr"/>
        <c:lblOffset val="100"/>
        <c:noMultiLvlLbl val="0"/>
      </c:catAx>
      <c:valAx>
        <c:axId val="647749519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647744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>
                <a:solidFill>
                  <a:schemeClr val="tx1"/>
                </a:solidFill>
              </a:rPr>
              <a:t>Q. The Society has several communications channels. In terms of how engaging and effective you find them, please rank your top 3 (or fewer) from the following list: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Rank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Facebook</c:v>
                </c:pt>
                <c:pt idx="1">
                  <c:v> LawScot on Twitter</c:v>
                </c:pt>
                <c:pt idx="2">
                  <c:v> Coverage of The Society in print and online media</c:v>
                </c:pt>
                <c:pt idx="3">
                  <c:v> The LawScot LinkedIn page</c:v>
                </c:pt>
                <c:pt idx="4">
                  <c:v> The LawScot News email</c:v>
                </c:pt>
                <c:pt idx="5">
                  <c:v> The Society's website</c:v>
                </c:pt>
                <c:pt idx="6">
                  <c:v> 'The Journal'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9.16490804944227E-4</c:v>
                </c:pt>
                <c:pt idx="1">
                  <c:v>1.1810566280267819E-2</c:v>
                </c:pt>
                <c:pt idx="2">
                  <c:v>1.3227353967903763E-2</c:v>
                </c:pt>
                <c:pt idx="3">
                  <c:v>1.8091283198551016E-2</c:v>
                </c:pt>
                <c:pt idx="4">
                  <c:v>0.19038126687691767</c:v>
                </c:pt>
                <c:pt idx="5">
                  <c:v>0.31508678237650201</c:v>
                </c:pt>
                <c:pt idx="6">
                  <c:v>0.58878504672897192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C-4764-BE3C-FC40D8709E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Rank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Facebook</c:v>
                </c:pt>
                <c:pt idx="1">
                  <c:v> LawScot on Twitter</c:v>
                </c:pt>
                <c:pt idx="2">
                  <c:v> Coverage of The Society in print and online media</c:v>
                </c:pt>
                <c:pt idx="3">
                  <c:v> The LawScot LinkedIn page</c:v>
                </c:pt>
                <c:pt idx="4">
                  <c:v> The LawScot News email</c:v>
                </c:pt>
                <c:pt idx="5">
                  <c:v> The Society's website</c:v>
                </c:pt>
                <c:pt idx="6">
                  <c:v> 'The Journal'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7.3918596728364582E-3</c:v>
                </c:pt>
                <c:pt idx="1">
                  <c:v>3.2485144260004387E-2</c:v>
                </c:pt>
                <c:pt idx="2">
                  <c:v>2.6033257487345828E-2</c:v>
                </c:pt>
                <c:pt idx="3">
                  <c:v>1.2511061718298279E-2</c:v>
                </c:pt>
                <c:pt idx="4">
                  <c:v>0.22264836024982956</c:v>
                </c:pt>
                <c:pt idx="5">
                  <c:v>0.25901201602136181</c:v>
                </c:pt>
                <c:pt idx="6">
                  <c:v>0.24432576769025366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7C-4764-BE3C-FC40D8709E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Rank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 Facebook</c:v>
                </c:pt>
                <c:pt idx="1">
                  <c:v> LawScot on Twitter</c:v>
                </c:pt>
                <c:pt idx="2">
                  <c:v> Coverage of The Society in print and online media</c:v>
                </c:pt>
                <c:pt idx="3">
                  <c:v> The LawScot LinkedIn page</c:v>
                </c:pt>
                <c:pt idx="4">
                  <c:v> The LawScot News email</c:v>
                </c:pt>
                <c:pt idx="5">
                  <c:v> The Society's website</c:v>
                </c:pt>
                <c:pt idx="6">
                  <c:v> 'The Journal'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1.7527536222986133E-2</c:v>
                </c:pt>
                <c:pt idx="1">
                  <c:v>4.1572547989432933E-2</c:v>
                </c:pt>
                <c:pt idx="2">
                  <c:v>5.9693283215389262E-2</c:v>
                </c:pt>
                <c:pt idx="3">
                  <c:v>4.5465225091404403E-2</c:v>
                </c:pt>
                <c:pt idx="4">
                  <c:v>0.20629973775421342</c:v>
                </c:pt>
                <c:pt idx="5">
                  <c:v>0.19225634178905207</c:v>
                </c:pt>
                <c:pt idx="6">
                  <c:v>7.8771695594125501E-2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7C-4764-BE3C-FC40D8709E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7764607"/>
        <c:axId val="177762111"/>
      </c:barChart>
      <c:catAx>
        <c:axId val="177764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762111"/>
        <c:crosses val="autoZero"/>
        <c:auto val="1"/>
        <c:lblAlgn val="ctr"/>
        <c:lblOffset val="100"/>
        <c:noMultiLvlLbl val="0"/>
      </c:catAx>
      <c:valAx>
        <c:axId val="177762111"/>
        <c:scaling>
          <c:orientation val="minMax"/>
          <c:max val="0.60000000000000009"/>
        </c:scaling>
        <c:delete val="1"/>
        <c:axPos val="b"/>
        <c:numFmt formatCode="0%" sourceLinked="1"/>
        <c:majorTickMark val="none"/>
        <c:minorTickMark val="none"/>
        <c:tickLblPos val="nextTo"/>
        <c:crossAx val="177764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B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priority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Providing assistance to those beginning, and during traineeships, in relation to regulatory processes and procedures e.g. entrance certificates, training contracts and admission</c:v>
                </c:pt>
                <c:pt idx="1">
                  <c:v> Providing direct advice, guidance and support to trainees and trainers experiencing difficulties during the training contract</c:v>
                </c:pt>
                <c:pt idx="2">
                  <c:v> Providing networking opportunities through Society events/projects e.g. the mentoring scheme and trainee roadshow events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0.68090787716955936</c:v>
                </c:pt>
                <c:pt idx="1">
                  <c:v>0.75834445927903871</c:v>
                </c:pt>
                <c:pt idx="2">
                  <c:v>0.24966622162883845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28-4075-9E3E-4EF22DB779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Medium priority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Providing assistance to those beginning, and during traineeships, in relation to regulatory processes and procedures e.g. entrance certificates, training contracts and admission</c:v>
                </c:pt>
                <c:pt idx="1">
                  <c:v> Providing direct advice, guidance and support to trainees and trainers experiencing difficulties during the training contract</c:v>
                </c:pt>
                <c:pt idx="2">
                  <c:v> Providing networking opportunities through Society events/projects e.g. the mentoring scheme and trainee roadshow events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0.28437917222963954</c:v>
                </c:pt>
                <c:pt idx="1">
                  <c:v>0.19759679572763686</c:v>
                </c:pt>
                <c:pt idx="2">
                  <c:v>0.50333778371161553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28-4075-9E3E-4EF22DB7791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 priority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Providing assistance to those beginning, and during traineeships, in relation to regulatory processes and procedures e.g. entrance certificates, training contracts and admission</c:v>
                </c:pt>
                <c:pt idx="1">
                  <c:v> Providing direct advice, guidance and support to trainees and trainers experiencing difficulties during the training contract</c:v>
                </c:pt>
                <c:pt idx="2">
                  <c:v> Providing networking opportunities through Society events/projects e.g. the mentoring scheme and trainee roadshow events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2.5367156208277702E-2</c:v>
                </c:pt>
                <c:pt idx="1">
                  <c:v>3.2042723631508681E-2</c:v>
                </c:pt>
                <c:pt idx="2">
                  <c:v>0.22563417890520696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28-4075-9E3E-4EF22DB7791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 Providing assistance to those beginning, and during traineeships, in relation to regulatory processes and procedures e.g. entrance certificates, training contracts and admission</c:v>
                </c:pt>
                <c:pt idx="1">
                  <c:v> Providing direct advice, guidance and support to trainees and trainers experiencing difficulties during the training contract</c:v>
                </c:pt>
                <c:pt idx="2">
                  <c:v> Providing networking opportunities through Society events/projects e.g. the mentoring scheme and trainee roadshow events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9.3457943925233638E-3</c:v>
                </c:pt>
                <c:pt idx="1">
                  <c:v>1.0680907877169559E-2</c:v>
                </c:pt>
                <c:pt idx="2">
                  <c:v>2.2696929238985315E-2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28-4075-9E3E-4EF22DB779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43481343"/>
        <c:axId val="643485919"/>
      </c:barChart>
      <c:catAx>
        <c:axId val="643481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3485919"/>
        <c:crosses val="autoZero"/>
        <c:auto val="1"/>
        <c:lblAlgn val="ctr"/>
        <c:lblOffset val="100"/>
        <c:noMultiLvlLbl val="0"/>
      </c:catAx>
      <c:valAx>
        <c:axId val="643485919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643481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D161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Scottish Government is currently consulting on three potential new models of regulation for the Scottish legal profession.</a:t>
            </a:r>
            <a:r>
              <a:rPr lang="en-GB" sz="16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Which of those three models is your preferred option?</a:t>
            </a:r>
            <a:endParaRPr lang="en-GB" sz="16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D1614">
                    <a:lumMod val="65000"/>
                    <a:lumOff val="35000"/>
                  </a:srgb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D1614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Don't know</c:v>
                </c:pt>
                <c:pt idx="1">
                  <c:v>Model 1</c:v>
                </c:pt>
                <c:pt idx="2">
                  <c:v>Model 2</c:v>
                </c:pt>
                <c:pt idx="3">
                  <c:v>Model 3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</c:v>
                </c:pt>
                <c:pt idx="1">
                  <c:v>0.16</c:v>
                </c:pt>
                <c:pt idx="2">
                  <c:v>0.17</c:v>
                </c:pt>
                <c:pt idx="3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5-475D-AC95-3E26972BB8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56625343"/>
        <c:axId val="756633247"/>
      </c:barChart>
      <c:catAx>
        <c:axId val="756625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633247"/>
        <c:crosses val="autoZero"/>
        <c:auto val="1"/>
        <c:lblAlgn val="ctr"/>
        <c:lblOffset val="100"/>
        <c:noMultiLvlLbl val="0"/>
      </c:catAx>
      <c:valAx>
        <c:axId val="75663324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56625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Sheet1!$A$2:$A$11</cx:f>
        <cx:lvl ptCount="10">
          <cx:pt idx="0">10 - Excellent</cx:pt>
          <cx:pt idx="1">9</cx:pt>
          <cx:pt idx="2">8</cx:pt>
          <cx:pt idx="3">7</cx:pt>
          <cx:pt idx="4">6</cx:pt>
          <cx:pt idx="5">5</cx:pt>
          <cx:pt idx="6">4</cx:pt>
          <cx:pt idx="7">3</cx:pt>
          <cx:pt idx="8">2</cx:pt>
          <cx:pt idx="9">1 - Very poor</cx:pt>
        </cx:lvl>
      </cx:strDim>
      <cx:numDim type="val">
        <cx:f>Sheet1!$B$2:$B$11</cx:f>
        <cx:lvl ptCount="10" formatCode="0%">
          <cx:pt idx="0">0.040000000000000001</cx:pt>
          <cx:pt idx="1">0.059999999999999998</cx:pt>
          <cx:pt idx="2">0.20000000000000001</cx:pt>
          <cx:pt idx="3">0.25</cx:pt>
          <cx:pt idx="4">0.17999999999999999</cx:pt>
          <cx:pt idx="5">0.14999999999999999</cx:pt>
          <cx:pt idx="6">0.050000000000000003</cx:pt>
          <cx:pt idx="7">0.02</cx:pt>
          <cx:pt idx="8">0.02</cx:pt>
          <cx:pt idx="9">0.02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GB" sz="1862" b="0" i="0" u="none" strike="noStrike" baseline="0" dirty="0">
            <a:solidFill>
              <a:srgbClr val="0D1614">
                <a:lumMod val="65000"/>
                <a:lumOff val="35000"/>
              </a:srgbClr>
            </a:solidFill>
            <a:latin typeface="Calibri" panose="020F0502020204030204"/>
          </a:endParaRPr>
        </a:p>
      </cx:txPr>
    </cx:title>
    <cx:plotArea>
      <cx:plotAreaRegion>
        <cx:series layoutId="funnel" uniqueId="{0D2AB1E5-2F64-47B4-B48F-148F3CEEBBA4}"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tx1"/>
                </a:solidFill>
              </a:defRPr>
            </a:pPr>
            <a:endParaRPr lang="en-US" sz="1197" b="0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2E679-3FEE-404C-8F92-F4F064D9C840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30EE3-58AC-FA4D-B9A0-F8E61A3126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73672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20076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7358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E6D0FC-91C9-1849-9567-15F9525D3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14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00E0D7-C5F8-D840-8F39-5BD0AFC5B532}"/>
              </a:ext>
            </a:extLst>
          </p:cNvPr>
          <p:cNvSpPr/>
          <p:nvPr userDrawn="1"/>
        </p:nvSpPr>
        <p:spPr>
          <a:xfrm>
            <a:off x="7197654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28A6B3-93FD-9443-BDF4-BC4D00BEE0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939" y="1285238"/>
            <a:ext cx="2772491" cy="8098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706C4A-7BCF-7940-A4EB-84856E2CCB26}"/>
              </a:ext>
            </a:extLst>
          </p:cNvPr>
          <p:cNvSpPr/>
          <p:nvPr userDrawn="1"/>
        </p:nvSpPr>
        <p:spPr>
          <a:xfrm>
            <a:off x="7902856" y="3135086"/>
            <a:ext cx="65942" cy="548640"/>
          </a:xfrm>
          <a:prstGeom prst="rect">
            <a:avLst/>
          </a:prstGeom>
          <a:solidFill>
            <a:srgbClr val="DE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F586C-7DD7-384A-A47C-41138CF91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2604" y="3154680"/>
            <a:ext cx="3249584" cy="548640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rgbClr val="DEE9E6"/>
                </a:solidFill>
                <a:latin typeface="Quattrocento Sans" panose="020B0502050000020003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6EFCBC-0FDC-4E4A-8576-5943900C4E34}"/>
              </a:ext>
            </a:extLst>
          </p:cNvPr>
          <p:cNvCxnSpPr>
            <a:cxnSpLocks/>
          </p:cNvCxnSpPr>
          <p:nvPr userDrawn="1"/>
        </p:nvCxnSpPr>
        <p:spPr>
          <a:xfrm>
            <a:off x="7903048" y="3135086"/>
            <a:ext cx="0" cy="3722914"/>
          </a:xfrm>
          <a:prstGeom prst="line">
            <a:avLst/>
          </a:prstGeom>
          <a:ln w="19050">
            <a:solidFill>
              <a:srgbClr val="DEE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DD3A3E4-2BF0-3242-9786-31FF04235280}"/>
              </a:ext>
            </a:extLst>
          </p:cNvPr>
          <p:cNvSpPr txBox="1"/>
          <p:nvPr userDrawn="1"/>
        </p:nvSpPr>
        <p:spPr>
          <a:xfrm>
            <a:off x="8066827" y="5851122"/>
            <a:ext cx="353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rgbClr val="E49057"/>
                </a:solidFill>
                <a:latin typeface="Quattrocento Sans" panose="020B0502050000020003" pitchFamily="34" charset="0"/>
              </a:rPr>
              <a:t>From many voices to smart choices</a:t>
            </a:r>
            <a:endParaRPr lang="en-GB" sz="1200" b="1" i="1" dirty="0">
              <a:solidFill>
                <a:srgbClr val="E49057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72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094227-2A41-3048-BFC4-EA3034FEC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6198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00E0D7-C5F8-D840-8F39-5BD0AFC5B532}"/>
              </a:ext>
            </a:extLst>
          </p:cNvPr>
          <p:cNvSpPr/>
          <p:nvPr userDrawn="1"/>
        </p:nvSpPr>
        <p:spPr>
          <a:xfrm>
            <a:off x="7197654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28A6B3-93FD-9443-BDF4-BC4D00BEE0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939" y="1285238"/>
            <a:ext cx="2772491" cy="8098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706C4A-7BCF-7940-A4EB-84856E2CCB26}"/>
              </a:ext>
            </a:extLst>
          </p:cNvPr>
          <p:cNvSpPr/>
          <p:nvPr userDrawn="1"/>
        </p:nvSpPr>
        <p:spPr>
          <a:xfrm>
            <a:off x="7902856" y="3135086"/>
            <a:ext cx="65942" cy="548640"/>
          </a:xfrm>
          <a:prstGeom prst="rect">
            <a:avLst/>
          </a:prstGeom>
          <a:solidFill>
            <a:srgbClr val="DE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F586C-7DD7-384A-A47C-41138CF91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2604" y="3154680"/>
            <a:ext cx="3249584" cy="548640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rgbClr val="DEE9E6"/>
                </a:solidFill>
                <a:latin typeface="Quattrocento Sans" panose="020B0502050000020003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6EFCBC-0FDC-4E4A-8576-5943900C4E34}"/>
              </a:ext>
            </a:extLst>
          </p:cNvPr>
          <p:cNvCxnSpPr>
            <a:cxnSpLocks/>
          </p:cNvCxnSpPr>
          <p:nvPr userDrawn="1"/>
        </p:nvCxnSpPr>
        <p:spPr>
          <a:xfrm>
            <a:off x="7903048" y="3135086"/>
            <a:ext cx="0" cy="3722914"/>
          </a:xfrm>
          <a:prstGeom prst="line">
            <a:avLst/>
          </a:prstGeom>
          <a:ln w="19050">
            <a:solidFill>
              <a:srgbClr val="DEE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BB96831-70D4-7348-9816-0046CF932ED4}"/>
              </a:ext>
            </a:extLst>
          </p:cNvPr>
          <p:cNvSpPr txBox="1"/>
          <p:nvPr userDrawn="1"/>
        </p:nvSpPr>
        <p:spPr>
          <a:xfrm>
            <a:off x="8066827" y="5851122"/>
            <a:ext cx="353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rgbClr val="E49057"/>
                </a:solidFill>
                <a:latin typeface="Quattrocento Sans" panose="020B0502050000020003" pitchFamily="34" charset="0"/>
              </a:rPr>
              <a:t>From many voices to smart choices</a:t>
            </a:r>
            <a:endParaRPr lang="en-GB" sz="1200" b="1" i="1" dirty="0">
              <a:solidFill>
                <a:srgbClr val="E49057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19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D5AAB9-5938-234C-B5D7-7D77D5A67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"/>
          <a:stretch/>
        </p:blipFill>
        <p:spPr>
          <a:xfrm>
            <a:off x="-37162" y="0"/>
            <a:ext cx="1222916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00E0D7-C5F8-D840-8F39-5BD0AFC5B532}"/>
              </a:ext>
            </a:extLst>
          </p:cNvPr>
          <p:cNvSpPr/>
          <p:nvPr userDrawn="1"/>
        </p:nvSpPr>
        <p:spPr>
          <a:xfrm>
            <a:off x="7197654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28A6B3-93FD-9443-BDF4-BC4D00BEE0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939" y="1285238"/>
            <a:ext cx="2772491" cy="8098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706C4A-7BCF-7940-A4EB-84856E2CCB26}"/>
              </a:ext>
            </a:extLst>
          </p:cNvPr>
          <p:cNvSpPr/>
          <p:nvPr userDrawn="1"/>
        </p:nvSpPr>
        <p:spPr>
          <a:xfrm>
            <a:off x="7902856" y="3135086"/>
            <a:ext cx="65942" cy="548640"/>
          </a:xfrm>
          <a:prstGeom prst="rect">
            <a:avLst/>
          </a:prstGeom>
          <a:solidFill>
            <a:srgbClr val="DE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F586C-7DD7-384A-A47C-41138CF91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2604" y="3154680"/>
            <a:ext cx="3249584" cy="548640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rgbClr val="DEE9E6"/>
                </a:solidFill>
                <a:latin typeface="Quattrocento Sans" panose="020B0502050000020003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6EFCBC-0FDC-4E4A-8576-5943900C4E34}"/>
              </a:ext>
            </a:extLst>
          </p:cNvPr>
          <p:cNvCxnSpPr>
            <a:cxnSpLocks/>
          </p:cNvCxnSpPr>
          <p:nvPr userDrawn="1"/>
        </p:nvCxnSpPr>
        <p:spPr>
          <a:xfrm>
            <a:off x="7903048" y="3135086"/>
            <a:ext cx="0" cy="3722914"/>
          </a:xfrm>
          <a:prstGeom prst="line">
            <a:avLst/>
          </a:prstGeom>
          <a:ln w="19050">
            <a:solidFill>
              <a:srgbClr val="DEE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8599D2E-AB47-6645-A89B-522651F2B7BB}"/>
              </a:ext>
            </a:extLst>
          </p:cNvPr>
          <p:cNvSpPr txBox="1"/>
          <p:nvPr userDrawn="1"/>
        </p:nvSpPr>
        <p:spPr>
          <a:xfrm>
            <a:off x="8066827" y="5851122"/>
            <a:ext cx="353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rgbClr val="E49057"/>
                </a:solidFill>
                <a:latin typeface="Quattrocento Sans" panose="020B0502050000020003" pitchFamily="34" charset="0"/>
              </a:rPr>
              <a:t>From many voices to smart choices</a:t>
            </a:r>
            <a:endParaRPr lang="en-GB" sz="1200" b="1" i="1" dirty="0">
              <a:solidFill>
                <a:srgbClr val="E49057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9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BBB68D-61D9-1047-B38C-3F687E47E8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944" y="0"/>
            <a:ext cx="12221088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00E0D7-C5F8-D840-8F39-5BD0AFC5B532}"/>
              </a:ext>
            </a:extLst>
          </p:cNvPr>
          <p:cNvSpPr/>
          <p:nvPr userDrawn="1"/>
        </p:nvSpPr>
        <p:spPr>
          <a:xfrm>
            <a:off x="7197654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28A6B3-93FD-9443-BDF4-BC4D00BEE0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939" y="1285238"/>
            <a:ext cx="2772491" cy="8098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706C4A-7BCF-7940-A4EB-84856E2CCB26}"/>
              </a:ext>
            </a:extLst>
          </p:cNvPr>
          <p:cNvSpPr/>
          <p:nvPr userDrawn="1"/>
        </p:nvSpPr>
        <p:spPr>
          <a:xfrm>
            <a:off x="7902856" y="3135086"/>
            <a:ext cx="65942" cy="548640"/>
          </a:xfrm>
          <a:prstGeom prst="rect">
            <a:avLst/>
          </a:prstGeom>
          <a:solidFill>
            <a:srgbClr val="DE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F586C-7DD7-384A-A47C-41138CF91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2604" y="3154680"/>
            <a:ext cx="3249584" cy="548640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rgbClr val="DEE9E6"/>
                </a:solidFill>
                <a:latin typeface="Quattrocento Sans" panose="020B0502050000020003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6EFCBC-0FDC-4E4A-8576-5943900C4E34}"/>
              </a:ext>
            </a:extLst>
          </p:cNvPr>
          <p:cNvCxnSpPr>
            <a:cxnSpLocks/>
          </p:cNvCxnSpPr>
          <p:nvPr userDrawn="1"/>
        </p:nvCxnSpPr>
        <p:spPr>
          <a:xfrm>
            <a:off x="7903048" y="3135086"/>
            <a:ext cx="0" cy="3722914"/>
          </a:xfrm>
          <a:prstGeom prst="line">
            <a:avLst/>
          </a:prstGeom>
          <a:ln w="19050">
            <a:solidFill>
              <a:srgbClr val="DEE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E4B6A5-0E2E-A747-8193-B4521EF4FDA7}"/>
              </a:ext>
            </a:extLst>
          </p:cNvPr>
          <p:cNvSpPr txBox="1"/>
          <p:nvPr userDrawn="1"/>
        </p:nvSpPr>
        <p:spPr>
          <a:xfrm>
            <a:off x="8066827" y="5851122"/>
            <a:ext cx="353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rgbClr val="E49057"/>
                </a:solidFill>
                <a:latin typeface="Quattrocento Sans" panose="020B0502050000020003" pitchFamily="34" charset="0"/>
              </a:rPr>
              <a:t>From many voices to smart choices</a:t>
            </a:r>
            <a:endParaRPr lang="en-GB" sz="1200" b="1" i="1" dirty="0">
              <a:solidFill>
                <a:srgbClr val="E49057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8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E0810-33EB-B64A-B6DB-E980F1460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14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00E0D7-C5F8-D840-8F39-5BD0AFC5B532}"/>
              </a:ext>
            </a:extLst>
          </p:cNvPr>
          <p:cNvSpPr/>
          <p:nvPr userDrawn="1"/>
        </p:nvSpPr>
        <p:spPr>
          <a:xfrm>
            <a:off x="7197654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28A6B3-93FD-9443-BDF4-BC4D00BEE0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939" y="1285238"/>
            <a:ext cx="2772491" cy="8098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706C4A-7BCF-7940-A4EB-84856E2CCB26}"/>
              </a:ext>
            </a:extLst>
          </p:cNvPr>
          <p:cNvSpPr/>
          <p:nvPr userDrawn="1"/>
        </p:nvSpPr>
        <p:spPr>
          <a:xfrm>
            <a:off x="7902856" y="3135086"/>
            <a:ext cx="65942" cy="548640"/>
          </a:xfrm>
          <a:prstGeom prst="rect">
            <a:avLst/>
          </a:prstGeom>
          <a:solidFill>
            <a:srgbClr val="DE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F586C-7DD7-384A-A47C-41138CF91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2604" y="3154680"/>
            <a:ext cx="3249584" cy="548640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rgbClr val="DEE9E6"/>
                </a:solidFill>
                <a:latin typeface="Quattrocento Sans" panose="020B0502050000020003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6EFCBC-0FDC-4E4A-8576-5943900C4E34}"/>
              </a:ext>
            </a:extLst>
          </p:cNvPr>
          <p:cNvCxnSpPr>
            <a:cxnSpLocks/>
          </p:cNvCxnSpPr>
          <p:nvPr userDrawn="1"/>
        </p:nvCxnSpPr>
        <p:spPr>
          <a:xfrm>
            <a:off x="7903048" y="3135086"/>
            <a:ext cx="0" cy="3722914"/>
          </a:xfrm>
          <a:prstGeom prst="line">
            <a:avLst/>
          </a:prstGeom>
          <a:ln w="19050">
            <a:solidFill>
              <a:srgbClr val="DEE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480734A-0790-374A-8172-E2287BCFEA90}"/>
              </a:ext>
            </a:extLst>
          </p:cNvPr>
          <p:cNvSpPr txBox="1"/>
          <p:nvPr userDrawn="1"/>
        </p:nvSpPr>
        <p:spPr>
          <a:xfrm>
            <a:off x="8066827" y="5851122"/>
            <a:ext cx="3539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rgbClr val="E49057"/>
                </a:solidFill>
                <a:latin typeface="Quattrocento Sans" panose="020B0502050000020003" pitchFamily="34" charset="0"/>
              </a:rPr>
              <a:t>From many voices to smart choices</a:t>
            </a:r>
            <a:endParaRPr lang="en-GB" sz="1200" b="1" i="1" dirty="0">
              <a:solidFill>
                <a:srgbClr val="E49057"/>
              </a:solidFill>
              <a:latin typeface="Quattrocento Sans" panose="020B050205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3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page8image1812576">
            <a:extLst>
              <a:ext uri="{FF2B5EF4-FFF2-40B4-BE49-F238E27FC236}">
                <a16:creationId xmlns:a16="http://schemas.microsoft.com/office/drawing/2014/main" id="{60B8FC23-348C-2141-83A2-4A0C6E9CD00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6662" y="0"/>
            <a:ext cx="122858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A1ACAC-5342-5549-9DFF-2725EF4D0D7C}"/>
              </a:ext>
            </a:extLst>
          </p:cNvPr>
          <p:cNvSpPr/>
          <p:nvPr userDrawn="1"/>
        </p:nvSpPr>
        <p:spPr>
          <a:xfrm>
            <a:off x="7189061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40BA1-D746-4E4D-849F-50B7977C6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831" y="5692122"/>
            <a:ext cx="1850569" cy="540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262D5-A263-9E4C-84CA-A8B236123B57}"/>
              </a:ext>
            </a:extLst>
          </p:cNvPr>
          <p:cNvSpPr txBox="1"/>
          <p:nvPr userDrawn="1"/>
        </p:nvSpPr>
        <p:spPr>
          <a:xfrm>
            <a:off x="7773060" y="2522896"/>
            <a:ext cx="27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EE9E6"/>
                </a:solidFill>
                <a:latin typeface="Gabriela SemiBold" panose="02000503060000020003" pitchFamily="2" charset="77"/>
              </a:rPr>
              <a:t>Thank you</a:t>
            </a:r>
            <a:endParaRPr lang="en-GB" sz="2800" b="1" dirty="0">
              <a:solidFill>
                <a:srgbClr val="DEE9E6"/>
              </a:solidFill>
              <a:latin typeface="Gabriela SemiBold" panose="0200050306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7086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D964D6-C3A2-6244-8962-727F3E7A0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14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A1ACAC-5342-5549-9DFF-2725EF4D0D7C}"/>
              </a:ext>
            </a:extLst>
          </p:cNvPr>
          <p:cNvSpPr/>
          <p:nvPr userDrawn="1"/>
        </p:nvSpPr>
        <p:spPr>
          <a:xfrm>
            <a:off x="7189061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40BA1-D746-4E4D-849F-50B7977C6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831" y="5692122"/>
            <a:ext cx="1850569" cy="540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262D5-A263-9E4C-84CA-A8B236123B57}"/>
              </a:ext>
            </a:extLst>
          </p:cNvPr>
          <p:cNvSpPr txBox="1"/>
          <p:nvPr userDrawn="1"/>
        </p:nvSpPr>
        <p:spPr>
          <a:xfrm>
            <a:off x="7773060" y="2522896"/>
            <a:ext cx="27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EE9E6"/>
                </a:solidFill>
                <a:latin typeface="Gabriela SemiBold" panose="02000503060000020003" pitchFamily="2" charset="77"/>
              </a:rPr>
              <a:t>Thank you</a:t>
            </a:r>
            <a:endParaRPr lang="en-GB" sz="2800" b="1" dirty="0">
              <a:solidFill>
                <a:srgbClr val="DEE9E6"/>
              </a:solidFill>
              <a:latin typeface="Gabriela SemiBold" panose="0200050306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5394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AD228D-F822-6C4B-879E-1FD980F985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6198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A1ACAC-5342-5549-9DFF-2725EF4D0D7C}"/>
              </a:ext>
            </a:extLst>
          </p:cNvPr>
          <p:cNvSpPr/>
          <p:nvPr userDrawn="1"/>
        </p:nvSpPr>
        <p:spPr>
          <a:xfrm>
            <a:off x="7189061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40BA1-D746-4E4D-849F-50B7977C6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831" y="5692122"/>
            <a:ext cx="1850569" cy="540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262D5-A263-9E4C-84CA-A8B236123B57}"/>
              </a:ext>
            </a:extLst>
          </p:cNvPr>
          <p:cNvSpPr txBox="1"/>
          <p:nvPr userDrawn="1"/>
        </p:nvSpPr>
        <p:spPr>
          <a:xfrm>
            <a:off x="7773060" y="2522896"/>
            <a:ext cx="27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EE9E6"/>
                </a:solidFill>
                <a:latin typeface="Gabriela SemiBold" panose="02000503060000020003" pitchFamily="2" charset="77"/>
              </a:rPr>
              <a:t>Thank you</a:t>
            </a:r>
            <a:endParaRPr lang="en-GB" sz="2800" b="1" dirty="0">
              <a:solidFill>
                <a:srgbClr val="DEE9E6"/>
              </a:solidFill>
              <a:latin typeface="Gabriela SemiBold" panose="0200050306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626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90404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E270BB-905E-9F47-AF4A-E833F9409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"/>
          <a:stretch/>
        </p:blipFill>
        <p:spPr>
          <a:xfrm>
            <a:off x="-37162" y="0"/>
            <a:ext cx="1222916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A1ACAC-5342-5549-9DFF-2725EF4D0D7C}"/>
              </a:ext>
            </a:extLst>
          </p:cNvPr>
          <p:cNvSpPr/>
          <p:nvPr userDrawn="1"/>
        </p:nvSpPr>
        <p:spPr>
          <a:xfrm>
            <a:off x="7189061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40BA1-D746-4E4D-849F-50B7977C6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831" y="5692122"/>
            <a:ext cx="1850569" cy="540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262D5-A263-9E4C-84CA-A8B236123B57}"/>
              </a:ext>
            </a:extLst>
          </p:cNvPr>
          <p:cNvSpPr txBox="1"/>
          <p:nvPr userDrawn="1"/>
        </p:nvSpPr>
        <p:spPr>
          <a:xfrm>
            <a:off x="7773060" y="2522896"/>
            <a:ext cx="27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EE9E6"/>
                </a:solidFill>
                <a:latin typeface="Gabriela SemiBold" panose="02000503060000020003" pitchFamily="2" charset="77"/>
              </a:rPr>
              <a:t>Thank you</a:t>
            </a:r>
            <a:endParaRPr lang="en-GB" sz="2800" b="1" dirty="0">
              <a:solidFill>
                <a:srgbClr val="DEE9E6"/>
              </a:solidFill>
              <a:latin typeface="Gabriela SemiBold" panose="0200050306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3737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A01A82-71EB-EE42-B7D7-CB6E53A9F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944" y="0"/>
            <a:ext cx="1222108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A1ACAC-5342-5549-9DFF-2725EF4D0D7C}"/>
              </a:ext>
            </a:extLst>
          </p:cNvPr>
          <p:cNvSpPr/>
          <p:nvPr userDrawn="1"/>
        </p:nvSpPr>
        <p:spPr>
          <a:xfrm>
            <a:off x="7189061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40BA1-D746-4E4D-849F-50B7977C6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831" y="5692122"/>
            <a:ext cx="1850569" cy="540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262D5-A263-9E4C-84CA-A8B236123B57}"/>
              </a:ext>
            </a:extLst>
          </p:cNvPr>
          <p:cNvSpPr txBox="1"/>
          <p:nvPr userDrawn="1"/>
        </p:nvSpPr>
        <p:spPr>
          <a:xfrm>
            <a:off x="7773060" y="2522896"/>
            <a:ext cx="27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EE9E6"/>
                </a:solidFill>
                <a:latin typeface="Gabriela SemiBold" panose="02000503060000020003" pitchFamily="2" charset="77"/>
              </a:rPr>
              <a:t>Thank you</a:t>
            </a:r>
            <a:endParaRPr lang="en-GB" sz="2800" b="1" dirty="0">
              <a:solidFill>
                <a:srgbClr val="DEE9E6"/>
              </a:solidFill>
              <a:latin typeface="Gabriela SemiBold" panose="0200050306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9902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E10071-40CD-844C-BFA9-91D972C02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14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A1ACAC-5342-5549-9DFF-2725EF4D0D7C}"/>
              </a:ext>
            </a:extLst>
          </p:cNvPr>
          <p:cNvSpPr/>
          <p:nvPr userDrawn="1"/>
        </p:nvSpPr>
        <p:spPr>
          <a:xfrm>
            <a:off x="7189061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40BA1-D746-4E4D-849F-50B7977C69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831" y="5692122"/>
            <a:ext cx="1850569" cy="540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262D5-A263-9E4C-84CA-A8B236123B57}"/>
              </a:ext>
            </a:extLst>
          </p:cNvPr>
          <p:cNvSpPr txBox="1"/>
          <p:nvPr userDrawn="1"/>
        </p:nvSpPr>
        <p:spPr>
          <a:xfrm>
            <a:off x="7773060" y="2522896"/>
            <a:ext cx="27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EE9E6"/>
                </a:solidFill>
                <a:latin typeface="Gabriela SemiBold" panose="02000503060000020003" pitchFamily="2" charset="77"/>
              </a:rPr>
              <a:t>Thank you</a:t>
            </a:r>
            <a:endParaRPr lang="en-GB" sz="2800" b="1" dirty="0">
              <a:solidFill>
                <a:srgbClr val="DEE9E6"/>
              </a:solidFill>
              <a:latin typeface="Gabriela SemiBold" panose="0200050306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5292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184F387-D10E-CB49-861C-E2EF2A9686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9938" cy="6858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Quattrocento Sans" panose="020B0502050000020003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A1ACAC-5342-5549-9DFF-2725EF4D0D7C}"/>
              </a:ext>
            </a:extLst>
          </p:cNvPr>
          <p:cNvSpPr/>
          <p:nvPr userDrawn="1"/>
        </p:nvSpPr>
        <p:spPr>
          <a:xfrm>
            <a:off x="7189061" y="0"/>
            <a:ext cx="5001490" cy="6858000"/>
          </a:xfrm>
          <a:prstGeom prst="rect">
            <a:avLst/>
          </a:prstGeom>
          <a:solidFill>
            <a:srgbClr val="1F3932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40BA1-D746-4E4D-849F-50B7977C6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831" y="5692122"/>
            <a:ext cx="1850569" cy="5405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262D5-A263-9E4C-84CA-A8B236123B57}"/>
              </a:ext>
            </a:extLst>
          </p:cNvPr>
          <p:cNvSpPr txBox="1"/>
          <p:nvPr userDrawn="1"/>
        </p:nvSpPr>
        <p:spPr>
          <a:xfrm>
            <a:off x="7773060" y="2522896"/>
            <a:ext cx="275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EE9E6"/>
                </a:solidFill>
                <a:latin typeface="Gabriela SemiBold" panose="02000503060000020003" pitchFamily="2" charset="77"/>
              </a:rPr>
              <a:t>Thank you</a:t>
            </a:r>
            <a:endParaRPr lang="en-GB" sz="2800" b="1" dirty="0">
              <a:solidFill>
                <a:srgbClr val="DEE9E6"/>
              </a:solidFill>
              <a:latin typeface="Gabriela SemiBold" panose="0200050306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467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87880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1531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79731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38176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00992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5542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7663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02702-BB8F-854D-91B2-445CE3CF984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955A69-90C8-5DFC-980E-307A3B7E58A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096000" y="63500"/>
            <a:ext cx="571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491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3660" r:id="rId12"/>
    <p:sldLayoutId id="2147483661" r:id="rId13"/>
    <p:sldLayoutId id="2147483669" r:id="rId14"/>
    <p:sldLayoutId id="2147483670" r:id="rId15"/>
    <p:sldLayoutId id="2147483671" r:id="rId16"/>
    <p:sldLayoutId id="2147483651" r:id="rId17"/>
    <p:sldLayoutId id="2147483666" r:id="rId18"/>
    <p:sldLayoutId id="2147483667" r:id="rId19"/>
    <p:sldLayoutId id="2147483672" r:id="rId20"/>
    <p:sldLayoutId id="2147483673" r:id="rId21"/>
    <p:sldLayoutId id="2147483674" r:id="rId22"/>
    <p:sldLayoutId id="2147483668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E73F5-374B-4CE5-8392-E8101E3E5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624" y="5091762"/>
            <a:ext cx="7924956" cy="1264588"/>
          </a:xfrm>
        </p:spPr>
        <p:txBody>
          <a:bodyPr anchor="ctr">
            <a:normAutofit fontScale="90000"/>
          </a:bodyPr>
          <a:lstStyle/>
          <a:p>
            <a:br>
              <a:rPr lang="en-GB" sz="2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00" b="1" dirty="0">
                <a:latin typeface="Arial" panose="020B0604020202020204" pitchFamily="34" charset="0"/>
                <a:cs typeface="Arial" panose="020B0604020202020204" pitchFamily="34" charset="0"/>
              </a:rPr>
              <a:t>Law Society of Scotland </a:t>
            </a:r>
            <a:br>
              <a:rPr lang="en-GB" sz="2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900" b="1" dirty="0">
                <a:latin typeface="Arial" panose="020B0604020202020204" pitchFamily="34" charset="0"/>
                <a:cs typeface="Arial" panose="020B0604020202020204" pitchFamily="34" charset="0"/>
              </a:rPr>
              <a:t>Annual Members’ Survey 2021</a:t>
            </a: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Report by Diffley Partnership</a:t>
            </a:r>
            <a:br>
              <a:rPr lang="en-GB" sz="1600" b="1" dirty="0"/>
            </a:br>
            <a:br>
              <a:rPr lang="en-GB" sz="1600" b="1" dirty="0"/>
            </a:br>
            <a:r>
              <a:rPr lang="en-GB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Mark Diffley Consultancy and Research Ltd</a:t>
            </a:r>
            <a:endParaRPr lang="en-GB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64219-9BAF-4F20-AA88-1B026163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837" y="2747962"/>
            <a:ext cx="3362325" cy="1362075"/>
          </a:xfrm>
          <a:prstGeom prst="rect">
            <a:avLst/>
          </a:prstGeom>
        </p:spPr>
      </p:pic>
      <p:pic>
        <p:nvPicPr>
          <p:cNvPr id="1028" name="Picture 4" descr="Image result for law society of scotland">
            <a:extLst>
              <a:ext uri="{FF2B5EF4-FFF2-40B4-BE49-F238E27FC236}">
                <a16:creationId xmlns:a16="http://schemas.microsoft.com/office/drawing/2014/main" id="{C9FA2F6D-2505-44B0-A63D-EF753633C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107" y="5038736"/>
            <a:ext cx="3142818" cy="12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87474DE-2344-4470-AEB3-D97C6047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8762" b="18762"/>
          <a:stretch/>
        </p:blipFill>
        <p:spPr bwMode="auto">
          <a:xfrm>
            <a:off x="0" y="-335583"/>
            <a:ext cx="12182115" cy="507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62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E2F5-F678-428C-8EC9-3E5BAAE5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40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Members tend to prefer model 3, which is similar to the current model of regulation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4112AA4-E8AF-4529-A56F-FF8413709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61160"/>
              </p:ext>
            </p:extLst>
          </p:nvPr>
        </p:nvGraphicFramePr>
        <p:xfrm>
          <a:off x="974725" y="678426"/>
          <a:ext cx="10515600" cy="498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815307-08E4-4290-97C2-EC6AA5B20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11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8835C-A70A-433A-AD2B-7626B4E5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9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80830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1FF8A-EDCA-4D2D-B998-D44939E0D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5910"/>
          </a:xfrm>
          <a:noFill/>
        </p:spPr>
        <p:txBody>
          <a:bodyPr/>
          <a:lstStyle/>
          <a:p>
            <a:pPr algn="ctr"/>
            <a:r>
              <a:rPr lang="en-GB" sz="2400" dirty="0"/>
              <a:t>	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Regulatory compliance (64%) and access to the profession (60%) are the two biggest priorities of members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328EFF8-43F7-42FD-9C42-9B4B39A66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929874"/>
              </p:ext>
            </p:extLst>
          </p:nvPr>
        </p:nvGraphicFramePr>
        <p:xfrm>
          <a:off x="974725" y="825911"/>
          <a:ext cx="10515600" cy="5369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E7235-9255-41B6-BA95-9F0AD2C9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10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578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990B-C3D6-4D98-B56C-8C114AA8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30"/>
            <a:ext cx="12192000" cy="548640"/>
          </a:xfrm>
          <a:noFill/>
        </p:spPr>
        <p:txBody>
          <a:bodyPr>
            <a:norm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Members thought the Society’s communications during the coronavirus pandemic were good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B45F880-F996-41C2-8BAA-04B969772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860298"/>
              </p:ext>
            </p:extLst>
          </p:nvPr>
        </p:nvGraphicFramePr>
        <p:xfrm>
          <a:off x="894630" y="870156"/>
          <a:ext cx="10756596" cy="4792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97554-2246-45BC-BE13-7CFB1B3B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11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E876B-8FC4-4F57-BBDC-CC1ED638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11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39435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D585-731C-4EAD-A746-BB8E3D00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180"/>
            <a:ext cx="12192000" cy="709353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Over half (59%) of members think the Society had a good response to the coronavirus pandemic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66184DB-9CE1-454E-BF4B-C49A7B9F8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754991"/>
              </p:ext>
            </p:extLst>
          </p:nvPr>
        </p:nvGraphicFramePr>
        <p:xfrm>
          <a:off x="974725" y="815788"/>
          <a:ext cx="10515600" cy="5938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6DEA0-0D06-4622-8984-279C723B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12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560609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DFDF7-59B9-4444-95ED-464AB6D6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2671"/>
          </a:xfrm>
          <a:noFill/>
        </p:spPr>
        <p:txBody>
          <a:bodyPr>
            <a:normAutofit fontScale="90000"/>
          </a:bodyPr>
          <a:lstStyle/>
          <a:p>
            <a:pPr algn="ctr"/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How would you rate the Society's regulatory support during the Covid-19 pandemic?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71459F2-200E-4D61-B8D6-EAE178EEB9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144807"/>
              </p:ext>
            </p:extLst>
          </p:nvPr>
        </p:nvGraphicFramePr>
        <p:xfrm>
          <a:off x="974725" y="722671"/>
          <a:ext cx="10515600" cy="58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E20FC-F283-425A-81A7-3A68814C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13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1827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C8D48-0CA7-4509-8F96-C72A793F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40"/>
          </a:xfrm>
          <a:noFill/>
        </p:spPr>
        <p:txBody>
          <a:bodyPr>
            <a:normAutofit fontScale="90000"/>
          </a:bodyPr>
          <a:lstStyle/>
          <a:p>
            <a:pPr algn="ctr"/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How would you rate the Society's financial support during the Covid-19 pandemic?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F0EEF6A-82BB-44DF-84A4-82005EC0A5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379161"/>
              </p:ext>
            </p:extLst>
          </p:nvPr>
        </p:nvGraphicFramePr>
        <p:xfrm>
          <a:off x="0" y="811161"/>
          <a:ext cx="10515600" cy="604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F1290-B1E8-4AD5-B5A5-41D778CF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14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744025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406B-80D9-4221-9BE0-5293D914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18"/>
            <a:ext cx="12192000" cy="829364"/>
          </a:xfrm>
          <a:noFill/>
        </p:spPr>
        <p:txBody>
          <a:bodyPr>
            <a:normAutofit fontScale="90000"/>
          </a:bodyPr>
          <a:lstStyle/>
          <a:p>
            <a:pPr algn="ctr"/>
            <a:br>
              <a:rPr lang="en-GB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Overall, how you would rate the Society's response during the Covid-19 pandemic? </a:t>
            </a:r>
            <a:br>
              <a:rPr lang="en-GB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 being very poor and 10 being excellent</a:t>
            </a:r>
            <a:br>
              <a:rPr lang="en-GB" sz="4400" b="0" i="0" u="none" strike="noStrike" baseline="0" dirty="0">
                <a:solidFill>
                  <a:srgbClr val="0D1614">
                    <a:lumMod val="65000"/>
                    <a:lumOff val="35000"/>
                  </a:srgbClr>
                </a:solidFill>
                <a:latin typeface="Calibri" panose="020F0502020204030204"/>
              </a:rPr>
            </a:br>
            <a:endParaRPr lang="en-GB" dirty="0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77A530B7-1555-4868-898A-8B3EEB748DA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56897957"/>
                  </p:ext>
                </p:extLst>
              </p:nvPr>
            </p:nvGraphicFramePr>
            <p:xfrm>
              <a:off x="974725" y="693174"/>
              <a:ext cx="10515600" cy="539887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Content Placeholder 7">
                <a:extLst>
                  <a:ext uri="{FF2B5EF4-FFF2-40B4-BE49-F238E27FC236}">
                    <a16:creationId xmlns:a16="http://schemas.microsoft.com/office/drawing/2014/main" id="{77A530B7-1555-4868-898A-8B3EEB748D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4725" y="693174"/>
                <a:ext cx="10515600" cy="5398874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81CFC-4F0C-4FC1-9A9F-C970B625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15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73476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E73F5-374B-4CE5-8392-E8101E3E5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56" y="5227771"/>
            <a:ext cx="8479362" cy="1264588"/>
          </a:xfrm>
          <a:noFill/>
        </p:spPr>
        <p:txBody>
          <a:bodyPr anchor="ctr">
            <a:normAutofit fontScale="90000"/>
          </a:bodyPr>
          <a:lstStyle/>
          <a:p>
            <a:pPr algn="l"/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Please contact our research team at research@lawscot.org.uk</a:t>
            </a:r>
            <a:b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64219-9BAF-4F20-AA88-1B026163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837" y="2747962"/>
            <a:ext cx="3362325" cy="1362075"/>
          </a:xfrm>
          <a:prstGeom prst="rect">
            <a:avLst/>
          </a:prstGeom>
        </p:spPr>
      </p:pic>
      <p:pic>
        <p:nvPicPr>
          <p:cNvPr id="1028" name="Picture 4" descr="Image result for law society of scotland">
            <a:extLst>
              <a:ext uri="{FF2B5EF4-FFF2-40B4-BE49-F238E27FC236}">
                <a16:creationId xmlns:a16="http://schemas.microsoft.com/office/drawing/2014/main" id="{C9FA2F6D-2505-44B0-A63D-EF753633C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61" y="1018827"/>
            <a:ext cx="3142818" cy="12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87474DE-2344-4470-AEB3-D97C6047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8762" b="18762"/>
          <a:stretch/>
        </p:blipFill>
        <p:spPr bwMode="auto">
          <a:xfrm>
            <a:off x="0" y="-335583"/>
            <a:ext cx="12182115" cy="507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1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684A1-E72B-44A3-8387-D33E844F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379"/>
          </a:xfrm>
          <a:noFill/>
        </p:spPr>
        <p:txBody>
          <a:bodyPr/>
          <a:lstStyle/>
          <a:p>
            <a:pPr algn="ctr"/>
            <a:r>
              <a:rPr lang="en-GB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of a priority for the Society do you think each of the following services should be?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D3A82BD-CA9E-44B0-98E4-1491B793C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32763"/>
              </p:ext>
            </p:extLst>
          </p:nvPr>
        </p:nvGraphicFramePr>
        <p:xfrm>
          <a:off x="697230" y="796412"/>
          <a:ext cx="11352202" cy="548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7D7D9-44CA-4293-8759-B4052396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1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03795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C93E-EEAE-4667-9FBE-95245555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40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To what extent do you agree or disagree with the following statements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D697AF9-9F17-44B0-8AFE-6DC28E8BD2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778375"/>
              </p:ext>
            </p:extLst>
          </p:nvPr>
        </p:nvGraphicFramePr>
        <p:xfrm>
          <a:off x="575188" y="660817"/>
          <a:ext cx="11616812" cy="543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1BD65-E9BA-4FEB-B378-BC40DBEC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11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00B46-7ED6-4CD7-9E9C-EC4F9F44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2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8026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A4ED-DC64-4E47-A36A-5E7FDDC0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3388"/>
          </a:xfrm>
          <a:noFill/>
        </p:spPr>
        <p:txBody>
          <a:bodyPr>
            <a:normAutofit fontScale="90000"/>
          </a:bodyPr>
          <a:lstStyle/>
          <a:p>
            <a:pPr algn="ctr"/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How much, if anything, would you say you know about the work of the Society?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0ACA20C-E7C5-4AC4-ABED-18ED5E94F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735582"/>
              </p:ext>
            </p:extLst>
          </p:nvPr>
        </p:nvGraphicFramePr>
        <p:xfrm>
          <a:off x="974725" y="1095446"/>
          <a:ext cx="5997575" cy="4651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E7952-9E6C-4A56-8932-CBBF251F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11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E6A4F-0033-43E6-B9FC-29C9C4EB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3</a:t>
            </a:fld>
            <a:endParaRPr lang="en-GB" sz="11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F5D9C5D-619B-4538-9F86-8A7E10F3B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29537"/>
              </p:ext>
            </p:extLst>
          </p:nvPr>
        </p:nvGraphicFramePr>
        <p:xfrm>
          <a:off x="7215408" y="3011452"/>
          <a:ext cx="4248785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383">
                  <a:extLst>
                    <a:ext uri="{9D8B030D-6E8A-4147-A177-3AD203B41FA5}">
                      <a16:colId xmlns:a16="http://schemas.microsoft.com/office/drawing/2014/main" val="3083570069"/>
                    </a:ext>
                  </a:extLst>
                </a:gridCol>
                <a:gridCol w="680402">
                  <a:extLst>
                    <a:ext uri="{9D8B030D-6E8A-4147-A177-3AD203B41FA5}">
                      <a16:colId xmlns:a16="http://schemas.microsoft.com/office/drawing/2014/main" val="3484666991"/>
                    </a:ext>
                  </a:extLst>
                </a:gridCol>
              </a:tblGrid>
              <a:tr h="675640">
                <a:tc>
                  <a:txBody>
                    <a:bodyPr/>
                    <a:lstStyle/>
                    <a:p>
                      <a:r>
                        <a:rPr lang="en-GB" dirty="0"/>
                        <a:t>Those who say they have a great deal or a fair amount of knowledge about the work of the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71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25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5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Telephone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395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01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6DD6F-80A9-4861-BB9A-3471875F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094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High levels of awareness correspond to high levels of favourability of the work of the society (71%)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FB3BD43-7A61-4387-8BCC-137F40F7A0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674318"/>
              </p:ext>
            </p:extLst>
          </p:nvPr>
        </p:nvGraphicFramePr>
        <p:xfrm>
          <a:off x="5217460" y="530941"/>
          <a:ext cx="6974540" cy="573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67206-C832-4BE3-B797-40E93C3A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61BEE-C347-433D-B1EA-969372DB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4</a:t>
            </a:fld>
            <a:endParaRPr lang="en-GB" sz="11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DDCABEB-8958-4382-B6BA-F55010F9B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939099"/>
              </p:ext>
            </p:extLst>
          </p:nvPr>
        </p:nvGraphicFramePr>
        <p:xfrm>
          <a:off x="546080" y="1748121"/>
          <a:ext cx="4474156" cy="22360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8196">
                  <a:extLst>
                    <a:ext uri="{9D8B030D-6E8A-4147-A177-3AD203B41FA5}">
                      <a16:colId xmlns:a16="http://schemas.microsoft.com/office/drawing/2014/main" val="4273042203"/>
                    </a:ext>
                  </a:extLst>
                </a:gridCol>
                <a:gridCol w="910026">
                  <a:extLst>
                    <a:ext uri="{9D8B030D-6E8A-4147-A177-3AD203B41FA5}">
                      <a16:colId xmlns:a16="http://schemas.microsoft.com/office/drawing/2014/main" val="215905269"/>
                    </a:ext>
                  </a:extLst>
                </a:gridCol>
                <a:gridCol w="747437">
                  <a:extLst>
                    <a:ext uri="{9D8B030D-6E8A-4147-A177-3AD203B41FA5}">
                      <a16:colId xmlns:a16="http://schemas.microsoft.com/office/drawing/2014/main" val="4246265224"/>
                    </a:ext>
                  </a:extLst>
                </a:gridCol>
                <a:gridCol w="598497">
                  <a:extLst>
                    <a:ext uri="{9D8B030D-6E8A-4147-A177-3AD203B41FA5}">
                      <a16:colId xmlns:a16="http://schemas.microsoft.com/office/drawing/2014/main" val="805138170"/>
                    </a:ext>
                  </a:extLst>
                </a:gridCol>
              </a:tblGrid>
              <a:tr h="364076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9328138"/>
                  </a:ext>
                </a:extLst>
              </a:tr>
              <a:tr h="364076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favourable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9414942"/>
                  </a:ext>
                </a:extLst>
              </a:tr>
              <a:tr h="284712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Fairly favourable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5456235"/>
                  </a:ext>
                </a:extLst>
              </a:tr>
              <a:tr h="284712"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Neither favourable nor unfavourable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911600"/>
                  </a:ext>
                </a:extLst>
              </a:tr>
              <a:tr h="342483"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Fairly unfavourable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6332367"/>
                  </a:ext>
                </a:extLst>
              </a:tr>
              <a:tr h="342483">
                <a:tc>
                  <a:txBody>
                    <a:bodyPr/>
                    <a:lstStyle/>
                    <a:p>
                      <a:pPr algn="l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unfavourable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434037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A1277A4-28A9-4339-8C85-B5A6978EE112}"/>
              </a:ext>
            </a:extLst>
          </p:cNvPr>
          <p:cNvSpPr txBox="1"/>
          <p:nvPr/>
        </p:nvSpPr>
        <p:spPr>
          <a:xfrm>
            <a:off x="546081" y="1082773"/>
            <a:ext cx="4474155" cy="52322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However levels of favourability have declined from 2019.</a:t>
            </a:r>
          </a:p>
        </p:txBody>
      </p:sp>
    </p:spTree>
    <p:extLst>
      <p:ext uri="{BB962C8B-B14F-4D97-AF65-F5344CB8AC3E}">
        <p14:creationId xmlns:p14="http://schemas.microsoft.com/office/powerpoint/2010/main" val="137999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9E53-BE60-4EBB-88D5-D543CFEB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40"/>
          </a:xfrm>
          <a:noFill/>
        </p:spPr>
        <p:txBody>
          <a:bodyPr>
            <a:norm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Half (51%) of members believe criminal legal aid provision is unsustainable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850DB3B-6283-4618-AB11-8A86FBA318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268307"/>
              </p:ext>
            </p:extLst>
          </p:nvPr>
        </p:nvGraphicFramePr>
        <p:xfrm>
          <a:off x="974725" y="693175"/>
          <a:ext cx="10515600" cy="550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F2B6B-4AD6-4AFC-804A-998E78D52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11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DE90A-E1F4-47F2-910E-9DBF29A6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5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51598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5399-DC8C-4178-A9C1-6B11407B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4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Members who practice legal aid tend to believe more often the provision of legal aid is unsustainable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276C14E-8E76-4B2D-8C1C-CF61ED2C68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219722"/>
              </p:ext>
            </p:extLst>
          </p:nvPr>
        </p:nvGraphicFramePr>
        <p:xfrm>
          <a:off x="974725" y="548640"/>
          <a:ext cx="10515600" cy="566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B4435-876D-40C1-9A44-EA230353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100" dirty="0"/>
              <a:t>Base: Members who practise legal aid (63)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0B341-CE12-49AF-94AA-2243E6FD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6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04969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B082-F5AD-4AF4-83D9-AFD34F78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994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‘The Journal’ is the preferred communications channel with over half (59%) of members utilising the resource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6FD91A1-F50E-4958-B340-E04805F21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143007"/>
              </p:ext>
            </p:extLst>
          </p:nvPr>
        </p:nvGraphicFramePr>
        <p:xfrm>
          <a:off x="974725" y="796414"/>
          <a:ext cx="10515600" cy="566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DCEA2-1495-4C9D-899D-5339B53F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7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22788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891B-8342-436E-AB8F-73D60E67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97" y="0"/>
            <a:ext cx="10838733" cy="1264024"/>
          </a:xfrm>
        </p:spPr>
        <p:txBody>
          <a:bodyPr>
            <a:no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Society provides support for trainee solicitors and solicitors who train them(trainers). Can you please tell me how much of a priority for the Society you think these should be?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7328D98-7780-4033-B126-013406764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484378"/>
              </p:ext>
            </p:extLst>
          </p:nvPr>
        </p:nvGraphicFramePr>
        <p:xfrm>
          <a:off x="974724" y="548640"/>
          <a:ext cx="10838733" cy="511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4ACA0-01FD-4E87-9776-0E4C130C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sz="11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FA284-6171-4806-BA7A-51B5BCD0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2702-BB8F-854D-91B2-445CE3CF9847}" type="slidenum">
              <a:rPr lang="en-GB" smtClean="0"/>
              <a:pPr/>
              <a:t>8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09577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595a3b4-95e1-40b3-9976-0da52ff3c1d6">73WM5REP3J34-1848047781-6661</_dlc_DocId>
    <_dlc_DocIdUrl xmlns="3595a3b4-95e1-40b3-9976-0da52ff3c1d6">
      <Url>http://thehub/teams/externalrelations/Communications/_layouts/15/DocIdRedir.aspx?ID=73WM5REP3J34-1848047781-6661</Url>
      <Description>73WM5REP3J34-1848047781-6661</Description>
    </_dlc_DocIdUrl>
    <m73f487bf6df40bd884c3d6035f2f3bf xmlns="c580686b-3c78-40fc-8280-257271cf61a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Research</TermName>
          <TermId xmlns="http://schemas.microsoft.com/office/infopath/2007/PartnerControls">e93d55df-2d2a-4475-b686-3b7e33c591ce</TermId>
        </TermInfo>
      </Terms>
    </m73f487bf6df40bd884c3d6035f2f3bf>
    <BWMembersRecord xmlns="3595a3b4-95e1-40b3-9976-0da52ff3c1d6"/>
    <DocumentType xmlns="3595a3b4-95e1-40b3-9976-0da52ff3c1d6"/>
    <j51334b8464a403e8708c44b550590d2 xmlns="c580686b-3c78-40fc-8280-257271cf61a5">
      <Terms xmlns="http://schemas.microsoft.com/office/infopath/2007/PartnerControls"/>
    </j51334b8464a403e8708c44b550590d2>
    <BWPersonalInfo xmlns="3595a3b4-95e1-40b3-9976-0da52ff3c1d6"/>
    <TaxCatchAll xmlns="3595a3b4-95e1-40b3-9976-0da52ff3c1d6">
      <Value>84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F6C9EF00BFCE744FB82DB39B849666BF0F0071FADE12B580074EB17A74D1705D372B" ma:contentTypeVersion="21" ma:contentTypeDescription="" ma:contentTypeScope="" ma:versionID="8a3dad82d9a473db01dfccada0b45d1b">
  <xsd:schema xmlns:xsd="http://www.w3.org/2001/XMLSchema" xmlns:xs="http://www.w3.org/2001/XMLSchema" xmlns:p="http://schemas.microsoft.com/office/2006/metadata/properties" xmlns:ns2="c580686b-3c78-40fc-8280-257271cf61a5" xmlns:ns3="3595a3b4-95e1-40b3-9976-0da52ff3c1d6" targetNamespace="http://schemas.microsoft.com/office/2006/metadata/properties" ma:root="true" ma:fieldsID="94e0481c0a9f972d602e8754fcd4e6a8" ns2:_="" ns3:_="">
    <xsd:import namespace="c580686b-3c78-40fc-8280-257271cf61a5"/>
    <xsd:import namespace="3595a3b4-95e1-40b3-9976-0da52ff3c1d6"/>
    <xsd:element name="properties">
      <xsd:complexType>
        <xsd:sequence>
          <xsd:element name="documentManagement">
            <xsd:complexType>
              <xsd:all>
                <xsd:element ref="ns2:m73f487bf6df40bd884c3d6035f2f3bf" minOccurs="0"/>
                <xsd:element ref="ns3:TaxCatchAll" minOccurs="0"/>
                <xsd:element ref="ns3:TaxCatchAllLabel" minOccurs="0"/>
                <xsd:element ref="ns2:j51334b8464a403e8708c44b550590d2" minOccurs="0"/>
                <xsd:element ref="ns3:_dlc_DocId" minOccurs="0"/>
                <xsd:element ref="ns3:_dlc_DocIdUrl" minOccurs="0"/>
                <xsd:element ref="ns3:_dlc_DocIdPersistId" minOccurs="0"/>
                <xsd:element ref="ns3:DocumentType"/>
                <xsd:element ref="ns3:BWPersonalInfo"/>
                <xsd:element ref="ns3:BWMembersRecor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0686b-3c78-40fc-8280-257271cf61a5" elementFormDefault="qualified">
    <xsd:import namespace="http://schemas.microsoft.com/office/2006/documentManagement/types"/>
    <xsd:import namespace="http://schemas.microsoft.com/office/infopath/2007/PartnerControls"/>
    <xsd:element name="m73f487bf6df40bd884c3d6035f2f3bf" ma:index="8" nillable="true" ma:taxonomy="true" ma:internalName="m73f487bf6df40bd884c3d6035f2f3bf" ma:taxonomyFieldName="Directorate" ma:displayName="Directorate" ma:readOnly="false" ma:default="" ma:fieldId="{673f487b-f6df-40bd-884c-3d6035f2f3bf}" ma:taxonomyMulti="true" ma:sspId="87924c18-ef0d-45fa-92dd-8778deef43bf" ma:termSetId="a601863f-1317-44d8-8661-4b0d80eb83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51334b8464a403e8708c44b550590d2" ma:index="12" nillable="true" ma:taxonomy="true" ma:internalName="j51334b8464a403e8708c44b550590d2" ma:taxonomyFieldName="Committee" ma:displayName="Committee" ma:default="" ma:fieldId="{351334b8-464a-403e-8708-c44b550590d2}" ma:taxonomyMulti="true" ma:sspId="87924c18-ef0d-45fa-92dd-8778deef43bf" ma:termSetId="ade3e510-b0c6-4201-b84b-391c47e7439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5a3b4-95e1-40b3-9976-0da52ff3c1d6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04158ff0-55b0-4b44-b20b-4d4e03b46bf1}" ma:internalName="TaxCatchAll" ma:showField="CatchAllData" ma:web="3595a3b4-95e1-40b3-9976-0da52ff3c1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04158ff0-55b0-4b44-b20b-4d4e03b46bf1}" ma:internalName="TaxCatchAllLabel" ma:readOnly="true" ma:showField="CatchAllDataLabel" ma:web="3595a3b4-95e1-40b3-9976-0da52ff3c1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Type" ma:index="17" ma:displayName="Document Type" ma:format="Dropdown" ma:internalName="DocumentType">
      <xsd:simpleType>
        <xsd:restriction base="dms:Choice">
          <xsd:enumeration value="Application"/>
          <xsd:enumeration value="Complaint"/>
          <xsd:enumeration value="CPD"/>
          <xsd:enumeration value="Traineeships and exams"/>
          <xsd:enumeration value="Street law programme"/>
          <xsd:enumeration value="General enquiry"/>
          <xsd:enumeration value="General enquiry with regulatory action taken"/>
          <xsd:enumeration value="Governance"/>
          <xsd:enumeration value="HR"/>
          <xsd:enumeration value="Finance"/>
          <xsd:enumeration value="Inspection"/>
          <xsd:enumeration value="Marketing"/>
          <xsd:enumeration value="Marketing Video and Photography"/>
          <xsd:enumeration value="Membership"/>
          <xsd:enumeration value="Prof support"/>
          <xsd:enumeration value="Research"/>
          <xsd:enumeration value="System Access and Security"/>
          <xsd:enumeration value="Interventions"/>
          <xsd:enumeration value="N/A"/>
        </xsd:restriction>
      </xsd:simpleType>
    </xsd:element>
    <xsd:element name="BWPersonalInfo" ma:index="18" ma:displayName="Personal Info" ma:format="Dropdown" ma:internalName="BWPersonalInfo">
      <xsd:simpleType>
        <xsd:restriction base="dms:Choice">
          <xsd:enumeration value="Yes"/>
          <xsd:enumeration value="No"/>
        </xsd:restriction>
      </xsd:simpleType>
    </xsd:element>
    <xsd:element name="BWMembersRecord" ma:index="19" ma:displayName="Relates to members record" ma:format="Dropdown" ma:internalName="BWMembersRecord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BE3D43-0C2F-42F6-8922-B5F8886192FE}">
  <ds:schemaRefs>
    <ds:schemaRef ds:uri="http://purl.org/dc/dcmitype/"/>
    <ds:schemaRef ds:uri="http://schemas.microsoft.com/office/infopath/2007/PartnerControls"/>
    <ds:schemaRef ds:uri="3595a3b4-95e1-40b3-9976-0da52ff3c1d6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c580686b-3c78-40fc-8280-257271cf61a5"/>
  </ds:schemaRefs>
</ds:datastoreItem>
</file>

<file path=customXml/itemProps2.xml><?xml version="1.0" encoding="utf-8"?>
<ds:datastoreItem xmlns:ds="http://schemas.openxmlformats.org/officeDocument/2006/customXml" ds:itemID="{4A07D7EA-EB84-42AB-9717-2F1515AD4F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0686b-3c78-40fc-8280-257271cf61a5"/>
    <ds:schemaRef ds:uri="3595a3b4-95e1-40b3-9976-0da52ff3c1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72A767-730E-4CFD-9F0C-4AE2CC181D7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3C450EA-A183-466B-8565-597D320B73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</TotalTime>
  <Words>625</Words>
  <Application>Microsoft Office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Gabriela SemiBold</vt:lpstr>
      <vt:lpstr>Arial</vt:lpstr>
      <vt:lpstr>Calibri</vt:lpstr>
      <vt:lpstr>Calibri Light</vt:lpstr>
      <vt:lpstr>Quattrocento Sans</vt:lpstr>
      <vt:lpstr>Office Theme</vt:lpstr>
      <vt:lpstr> Law Society of Scotland  Annual Members’ Survey 2021 Report by Diffley Partnership  by Mark Diffley Consultancy and Research Ltd</vt:lpstr>
      <vt:lpstr>How much of a priority for the Society do you think each of the following services should be?</vt:lpstr>
      <vt:lpstr>To what extent do you agree or disagree with the following statements</vt:lpstr>
      <vt:lpstr> How much, if anything, would you say you know about the work of the Society?</vt:lpstr>
      <vt:lpstr>High levels of awareness correspond to high levels of favourability of the work of the society (71%)</vt:lpstr>
      <vt:lpstr>Half (51%) of members believe criminal legal aid provision is unsustainable</vt:lpstr>
      <vt:lpstr>Members who practice legal aid tend to believe more often the provision of legal aid is unsustainable</vt:lpstr>
      <vt:lpstr>‘The Journal’ is the preferred communications channel with over half (59%) of members utilising the resource</vt:lpstr>
      <vt:lpstr>The Society provides support for trainee solicitors and solicitors who train them(trainers). Can you please tell me how much of a priority for the Society you think these should be? </vt:lpstr>
      <vt:lpstr>Members tend to prefer model 3, which is similar to the current model of regulation</vt:lpstr>
      <vt:lpstr> Regulatory compliance (64%) and access to the profession (60%) are the two biggest priorities of members</vt:lpstr>
      <vt:lpstr>Members thought the Society’s communications during the coronavirus pandemic were good</vt:lpstr>
      <vt:lpstr>Over half (59%) of members think the Society had a good response to the coronavirus pandemic</vt:lpstr>
      <vt:lpstr> How would you rate the Society's regulatory support during the Covid-19 pandemic? </vt:lpstr>
      <vt:lpstr> How would you rate the Society's financial support during the Covid-19 pandemic? </vt:lpstr>
      <vt:lpstr>  Overall, how you would rate the Society's response during the Covid-19 pandemic?  1 being very poor and 10 being excellent </vt:lpstr>
      <vt:lpstr> For more information  Please contact our research team at research@lawscot.org.uk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Javier Maquieira</dc:creator>
  <cp:lastModifiedBy>Kay McLellan</cp:lastModifiedBy>
  <cp:revision>19</cp:revision>
  <dcterms:created xsi:type="dcterms:W3CDTF">2020-10-03T15:18:02Z</dcterms:created>
  <dcterms:modified xsi:type="dcterms:W3CDTF">2023-06-16T09:44:41Z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0x010100F6C9EF00BFCE744FB82DB39B849666BF0F0071FADE12B580074EB17A74D1705D372B</vt:lpwstr>
  </property>
  <property fmtid="{D5CDD505-2E9C-101B-9397-08002B2CF9AE}" pid="3" name="MediaServiceImageTags">
    <vt:lpwstr/>
  </property>
  <property fmtid="{D5CDD505-2E9C-101B-9397-08002B2CF9AE}" pid="4" name="m73f487bf6df40bd884c3d6035f2f3bf">
    <vt:lpwstr>Research|e93d55df-2d2a-4475-b686-3b7e33c591ce</vt:lpwstr>
  </property>
  <property fmtid="{D5CDD505-2E9C-101B-9397-08002B2CF9AE}" pid="5" name="_dlc_DocIdItemGuid">
    <vt:lpwstr>322de105-d47c-48cf-8144-6e42ed53a4ab</vt:lpwstr>
  </property>
  <property fmtid="{D5CDD505-2E9C-101B-9397-08002B2CF9AE}" pid="6" name="Directorate">
    <vt:lpwstr>84;#Research|e93d55df-2d2a-4475-b686-3b7e33c591ce</vt:lpwstr>
  </property>
  <property fmtid="{D5CDD505-2E9C-101B-9397-08002B2CF9AE}" pid="7" name="TaxCatchAll">
    <vt:lpwstr>84;#Research|e93d55df-2d2a-4475-b686-3b7e33c591ce</vt:lpwstr>
  </property>
  <property fmtid="{D5CDD505-2E9C-101B-9397-08002B2CF9AE}" pid="8" name="MSIP_Label_8c4f9631-30d6-49a7-a3d1-de476dfe7bde_Enabled">
    <vt:lpwstr>true</vt:lpwstr>
  </property>
  <property fmtid="{D5CDD505-2E9C-101B-9397-08002B2CF9AE}" pid="9" name="MSIP_Label_8c4f9631-30d6-49a7-a3d1-de476dfe7bde_SetDate">
    <vt:lpwstr>2023-06-16T09:43:43Z</vt:lpwstr>
  </property>
  <property fmtid="{D5CDD505-2E9C-101B-9397-08002B2CF9AE}" pid="10" name="MSIP_Label_8c4f9631-30d6-49a7-a3d1-de476dfe7bde_Method">
    <vt:lpwstr>Standard</vt:lpwstr>
  </property>
  <property fmtid="{D5CDD505-2E9C-101B-9397-08002B2CF9AE}" pid="11" name="MSIP_Label_8c4f9631-30d6-49a7-a3d1-de476dfe7bde_Name">
    <vt:lpwstr>Business</vt:lpwstr>
  </property>
  <property fmtid="{D5CDD505-2E9C-101B-9397-08002B2CF9AE}" pid="12" name="MSIP_Label_8c4f9631-30d6-49a7-a3d1-de476dfe7bde_SiteId">
    <vt:lpwstr>7ef8e0ea-4b47-426a-9398-1c0c216695b7</vt:lpwstr>
  </property>
  <property fmtid="{D5CDD505-2E9C-101B-9397-08002B2CF9AE}" pid="13" name="MSIP_Label_8c4f9631-30d6-49a7-a3d1-de476dfe7bde_ActionId">
    <vt:lpwstr>36ccedd8-3f26-4469-adc2-61fd83dba70e</vt:lpwstr>
  </property>
  <property fmtid="{D5CDD505-2E9C-101B-9397-08002B2CF9AE}" pid="14" name="MSIP_Label_8c4f9631-30d6-49a7-a3d1-de476dfe7bde_ContentBits">
    <vt:lpwstr>1</vt:lpwstr>
  </property>
  <property fmtid="{D5CDD505-2E9C-101B-9397-08002B2CF9AE}" pid="15" name="ClassificationContentMarkingHeaderLocations">
    <vt:lpwstr>Office Theme:8</vt:lpwstr>
  </property>
  <property fmtid="{D5CDD505-2E9C-101B-9397-08002B2CF9AE}" pid="16" name="ClassificationContentMarkingHeaderText">
    <vt:lpwstr> </vt:lpwstr>
  </property>
</Properties>
</file>