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0" r:id="rId3"/>
    <p:sldId id="256" r:id="rId4"/>
    <p:sldId id="261" r:id="rId5"/>
    <p:sldId id="266" r:id="rId6"/>
    <p:sldId id="267" r:id="rId7"/>
    <p:sldId id="262" r:id="rId8"/>
    <p:sldId id="269" r:id="rId9"/>
    <p:sldId id="263" r:id="rId10"/>
    <p:sldId id="264" r:id="rId11"/>
    <p:sldId id="265" r:id="rId12"/>
    <p:sldId id="268" r:id="rId13"/>
    <p:sldId id="258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54"/>
    <a:srgbClr val="FFD745"/>
    <a:srgbClr val="FFE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1964" autoAdjust="0"/>
    <p:restoredTop sz="89561" autoAdjust="0"/>
  </p:normalViewPr>
  <p:slideViewPr>
    <p:cSldViewPr>
      <p:cViewPr>
        <p:scale>
          <a:sx n="111" d="100"/>
          <a:sy n="111" d="100"/>
        </p:scale>
        <p:origin x="-15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21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430" cy="53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461" y="0"/>
            <a:ext cx="2951430" cy="53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90"/>
            <a:ext cx="2951430" cy="45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461" y="9447290"/>
            <a:ext cx="2951430" cy="45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10AE2B5-0B6D-4703-9CE4-DF5E3BBD233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260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430" cy="53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461" y="0"/>
            <a:ext cx="2951430" cy="53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62000"/>
            <a:ext cx="4979988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030" y="4723645"/>
            <a:ext cx="4970830" cy="449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90"/>
            <a:ext cx="2951430" cy="45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461" y="9447290"/>
            <a:ext cx="2951430" cy="45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3E0DCD-BF14-4677-9783-4905AC6E69D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900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E0DCD-BF14-4677-9783-4905AC6E69D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80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E0DCD-BF14-4677-9783-4905AC6E69D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63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E0DCD-BF14-4677-9783-4905AC6E69D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839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>
            <a:off x="7010400" y="6525344"/>
            <a:ext cx="1810072" cy="276999"/>
          </a:xfrm>
        </p:spPr>
        <p:txBody>
          <a:bodyPr/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936875" y="6525344"/>
            <a:ext cx="2895600" cy="276999"/>
          </a:xfrm>
        </p:spPr>
        <p:txBody>
          <a:bodyPr/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>
          <a:xfrm>
            <a:off x="84138" y="6525344"/>
            <a:ext cx="587375" cy="276999"/>
          </a:xfrm>
        </p:spPr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6C606DBC-CCA1-4849-821F-A4FFC76A3EC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00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555776" y="3357563"/>
            <a:ext cx="4032448" cy="719137"/>
          </a:xfrm>
        </p:spPr>
        <p:txBody>
          <a:bodyPr/>
          <a:lstStyle>
            <a:lvl1pPr marL="0" indent="0" algn="ctr">
              <a:buFontTx/>
              <a:buNone/>
              <a:defRPr sz="36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2555776" y="3357563"/>
            <a:ext cx="4032448" cy="719137"/>
          </a:xfrm>
        </p:spPr>
        <p:txBody>
          <a:bodyPr/>
          <a:lstStyle>
            <a:lvl1pPr marL="0" indent="0" algn="ctr">
              <a:buFontTx/>
              <a:buNone/>
              <a:defRPr sz="36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23850" y="5732463"/>
            <a:ext cx="2160588" cy="864889"/>
          </a:xfrm>
        </p:spPr>
        <p:txBody>
          <a:bodyPr/>
          <a:lstStyle>
            <a:lvl1pPr marL="0" indent="0">
              <a:buNone/>
              <a:defRPr sz="1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</a:t>
            </a:r>
          </a:p>
          <a:p>
            <a:pPr lvl="0"/>
            <a:r>
              <a:rPr lang="en-US" dirty="0" smtClean="0"/>
              <a:t>Title</a:t>
            </a:r>
          </a:p>
          <a:p>
            <a:pPr lvl="0"/>
            <a:r>
              <a:rPr lang="en-US" dirty="0" smtClean="0"/>
              <a:t>Date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780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762000" y="2057400"/>
            <a:ext cx="80010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endParaRPr lang="en-GB" sz="2800" b="1" baseline="300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44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580112" y="3961642"/>
            <a:ext cx="3106688" cy="207403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112" y="1544216"/>
            <a:ext cx="3106688" cy="2088232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CC7144EB-39FE-4776-9F38-3896CD12E8D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4175" y="332656"/>
            <a:ext cx="5195937" cy="58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4175" y="1556792"/>
            <a:ext cx="4908550" cy="44788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25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2336511E-B7AC-4550-BFE1-5E2DD9970EF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4175" y="332656"/>
            <a:ext cx="5195937" cy="58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19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514600"/>
            <a:ext cx="39243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2514600"/>
            <a:ext cx="39243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CC7144EB-39FE-4776-9F38-3896CD12E8D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7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71" y="1694383"/>
            <a:ext cx="4040188" cy="7985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10889"/>
            <a:ext cx="4040188" cy="35152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4383"/>
            <a:ext cx="4041775" cy="7985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10889"/>
            <a:ext cx="4041775" cy="35152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330DC88A-2133-4A58-A512-D2F70897CF0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548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FBBD1620-C94D-40CC-8493-BA6D1D11A97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8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7DD504B1-AAC1-4BDE-B3AA-55BB5EEA935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4175" y="332656"/>
            <a:ext cx="5195937" cy="58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82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9229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454CE42E-5D9E-425E-8388-3733FFB403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384175" y="332656"/>
            <a:ext cx="519593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kern="0" dirty="0" smtClean="0"/>
              <a:t>Click to edit Master title style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15643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7544" y="1484784"/>
            <a:ext cx="8280920" cy="3240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4941168"/>
            <a:ext cx="828092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A54"/>
                </a:solidFill>
              </a:defRPr>
            </a:lvl1pPr>
          </a:lstStyle>
          <a:p>
            <a:fld id="{DCDD92BC-4990-42F9-B296-A2EA53522B8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4175" y="332656"/>
            <a:ext cx="5195937" cy="58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76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332656"/>
            <a:ext cx="519593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556792"/>
            <a:ext cx="8378825" cy="4158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81007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555601"/>
            <a:ext cx="5873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1200" b="1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GB" dirty="0" smtClean="0"/>
              <a:t>#</a:t>
            </a:r>
            <a:endParaRPr lang="en-GB" dirty="0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4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0" r:id="rId10"/>
    <p:sldLayoutId id="2147483665" r:id="rId11"/>
    <p:sldLayoutId id="2147483662" r:id="rId12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206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4"/>
        </a:buClr>
        <a:buSzPct val="75000"/>
        <a:buFont typeface="Wingdings" pitchFamily="2" charset="2"/>
        <a:buChar char="l"/>
        <a:defRPr sz="2200">
          <a:solidFill>
            <a:srgbClr val="002060"/>
          </a:solidFill>
          <a:latin typeface="+mn-lt"/>
          <a:ea typeface="+mn-ea"/>
          <a:cs typeface="+mn-cs"/>
        </a:defRPr>
      </a:lvl1pPr>
      <a:lvl2pPr marL="8001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100000"/>
        <a:buFont typeface="Arial" panose="020B0604020202020204" pitchFamily="34" charset="0"/>
        <a:buChar char="•"/>
        <a:defRPr sz="2200">
          <a:solidFill>
            <a:srgbClr val="002060"/>
          </a:solidFill>
          <a:latin typeface="+mn-lt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5000"/>
        <a:buFont typeface="Arial" panose="020B0604020202020204" pitchFamily="34" charset="0"/>
        <a:buChar char="•"/>
        <a:defRPr sz="2000">
          <a:solidFill>
            <a:srgbClr val="00206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Char char="–"/>
        <a:defRPr sz="1800">
          <a:solidFill>
            <a:srgbClr val="00206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57000"/>
        <a:buFont typeface="Arial" panose="020B0604020202020204" pitchFamily="34" charset="0"/>
        <a:buChar char="•"/>
        <a:defRPr sz="1800">
          <a:solidFill>
            <a:srgbClr val="00206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Wingdings" pitchFamily="2" charset="2"/>
        <a:buChar char="l"/>
        <a:defRPr sz="22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Wingdings" pitchFamily="2" charset="2"/>
        <a:buChar char="l"/>
        <a:defRPr sz="22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Wingdings" pitchFamily="2" charset="2"/>
        <a:buChar char="l"/>
        <a:defRPr sz="22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CC00"/>
        </a:buClr>
        <a:buSzPct val="65000"/>
        <a:buFont typeface="Wingdings" pitchFamily="2" charset="2"/>
        <a:buChar char="l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15616" y="3356992"/>
            <a:ext cx="6984776" cy="719137"/>
          </a:xfrm>
        </p:spPr>
        <p:txBody>
          <a:bodyPr/>
          <a:lstStyle/>
          <a:p>
            <a:r>
              <a:rPr lang="en-GB" dirty="0"/>
              <a:t>ANTI - MONEY </a:t>
            </a:r>
            <a:r>
              <a:rPr lang="en-GB" dirty="0" smtClean="0"/>
              <a:t>LAUNDERING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05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340768"/>
            <a:ext cx="8378825" cy="5328592"/>
          </a:xfrm>
        </p:spPr>
        <p:txBody>
          <a:bodyPr/>
          <a:lstStyle/>
          <a:p>
            <a:pPr marL="0" indent="0">
              <a:buNone/>
            </a:pPr>
            <a:r>
              <a:rPr lang="en-GB" sz="1400" b="1" dirty="0"/>
              <a:t>AML Training Requirements (Reg. </a:t>
            </a:r>
            <a:r>
              <a:rPr lang="en-GB" sz="1400" b="1" dirty="0" smtClean="0"/>
              <a:t>19 ciii</a:t>
            </a:r>
            <a:r>
              <a:rPr lang="en-GB" sz="1400" b="1" dirty="0" smtClean="0"/>
              <a:t> </a:t>
            </a:r>
            <a:r>
              <a:rPr lang="en-GB" sz="1400" b="1" dirty="0"/>
              <a:t>&amp; </a:t>
            </a:r>
            <a:r>
              <a:rPr lang="en-GB" sz="1400" b="1" dirty="0" smtClean="0"/>
              <a:t>24)</a:t>
            </a:r>
            <a:endParaRPr lang="en-GB" sz="1400" b="1" dirty="0" smtClean="0"/>
          </a:p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r>
              <a:rPr lang="en-GB" sz="1400" b="1" dirty="0"/>
              <a:t>Procedures should detail</a:t>
            </a:r>
            <a:r>
              <a:rPr lang="en-GB" sz="1400" b="1" dirty="0" smtClean="0"/>
              <a:t>:</a:t>
            </a:r>
            <a:endParaRPr lang="en-GB" sz="1400" dirty="0"/>
          </a:p>
          <a:p>
            <a:r>
              <a:rPr lang="en-GB" sz="1400" dirty="0"/>
              <a:t>Which staff require what training (specific to role)</a:t>
            </a:r>
          </a:p>
          <a:p>
            <a:r>
              <a:rPr lang="en-GB" sz="1400" dirty="0"/>
              <a:t>What form the training will take</a:t>
            </a:r>
          </a:p>
          <a:p>
            <a:r>
              <a:rPr lang="en-GB" sz="1400" dirty="0"/>
              <a:t>How often training should take place</a:t>
            </a:r>
          </a:p>
          <a:p>
            <a:r>
              <a:rPr lang="en-GB" sz="1400" dirty="0"/>
              <a:t>How staff will be kept up-to-date with emerging risk factors/new developments for the firm</a:t>
            </a:r>
          </a:p>
          <a:p>
            <a:pPr marL="0" indent="0">
              <a:buNone/>
            </a:pPr>
            <a:endParaRPr lang="en-GB" sz="1400" b="1" dirty="0" smtClean="0"/>
          </a:p>
          <a:p>
            <a:pPr marL="0" indent="0">
              <a:buNone/>
            </a:pPr>
            <a:r>
              <a:rPr lang="en-GB" sz="1400" b="1" dirty="0"/>
              <a:t>Record Keeping Requirements (</a:t>
            </a:r>
            <a:r>
              <a:rPr lang="en-GB" sz="1400" b="1" dirty="0" smtClean="0"/>
              <a:t>R.40)</a:t>
            </a:r>
            <a:endParaRPr lang="en-GB" sz="1400" b="1" dirty="0" smtClean="0"/>
          </a:p>
          <a:p>
            <a:pPr marL="0" indent="0">
              <a:buNone/>
            </a:pPr>
            <a:r>
              <a:rPr lang="en-GB" sz="1400" dirty="0"/>
              <a:t>Procedures should detail</a:t>
            </a:r>
            <a:r>
              <a:rPr lang="en-GB" sz="1400" dirty="0" smtClean="0"/>
              <a:t>:</a:t>
            </a:r>
          </a:p>
          <a:p>
            <a:r>
              <a:rPr lang="en-GB" sz="1400" dirty="0"/>
              <a:t>How the firm manages, records and stores AML related material, incl. retention period</a:t>
            </a:r>
          </a:p>
          <a:p>
            <a:r>
              <a:rPr lang="en-GB" sz="1400" dirty="0"/>
              <a:t>Relevant records could be:</a:t>
            </a:r>
          </a:p>
          <a:p>
            <a:r>
              <a:rPr lang="en-GB" sz="1400" dirty="0"/>
              <a:t>AML Policies, Procedures, Manuals</a:t>
            </a:r>
          </a:p>
          <a:p>
            <a:r>
              <a:rPr lang="en-GB" sz="1400" dirty="0"/>
              <a:t>Risk Assessments</a:t>
            </a:r>
          </a:p>
          <a:p>
            <a:r>
              <a:rPr lang="en-GB" sz="1400" dirty="0"/>
              <a:t>CDD Evidence</a:t>
            </a:r>
          </a:p>
          <a:p>
            <a:r>
              <a:rPr lang="en-GB" sz="1400" dirty="0"/>
              <a:t>Evidence of staff training</a:t>
            </a:r>
          </a:p>
          <a:p>
            <a:r>
              <a:rPr lang="en-GB" sz="1400" dirty="0"/>
              <a:t>Suspicious Activity Reports</a:t>
            </a:r>
          </a:p>
          <a:p>
            <a:r>
              <a:rPr lang="en-GB" sz="1400" dirty="0"/>
              <a:t>E-Verification records</a:t>
            </a:r>
          </a:p>
          <a:p>
            <a:r>
              <a:rPr lang="en-GB" sz="1400" dirty="0"/>
              <a:t>PEP/Sanction Screening </a:t>
            </a:r>
            <a:r>
              <a:rPr lang="en-GB" sz="1400" dirty="0" smtClean="0"/>
              <a:t>Searches</a:t>
            </a:r>
          </a:p>
          <a:p>
            <a:endParaRPr lang="en-GB" sz="1400" dirty="0"/>
          </a:p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endParaRPr lang="en-GB" sz="1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6780113" cy="864096"/>
          </a:xfrm>
        </p:spPr>
        <p:txBody>
          <a:bodyPr/>
          <a:lstStyle/>
          <a:p>
            <a:r>
              <a:rPr lang="en-GB" dirty="0" smtClean="0"/>
              <a:t>Detailed </a:t>
            </a:r>
            <a:r>
              <a:rPr lang="en-GB" dirty="0"/>
              <a:t>Controls and Procedures</a:t>
            </a:r>
            <a:br>
              <a:rPr lang="en-GB" dirty="0"/>
            </a:br>
            <a:r>
              <a:rPr lang="en-GB" dirty="0"/>
              <a:t>Sections/Content within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46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340768"/>
            <a:ext cx="8378825" cy="5184576"/>
          </a:xfrm>
        </p:spPr>
        <p:txBody>
          <a:bodyPr/>
          <a:lstStyle/>
          <a:p>
            <a:r>
              <a:rPr lang="en-GB" sz="1400" dirty="0"/>
              <a:t>Firms do need to keep adequate records of AML/CDD material – a list of relevant records is on the slide, and should be kept for a minimum of 5 years after the relationship has ended or the transaction has been concluded. </a:t>
            </a:r>
            <a:endParaRPr lang="en-GB" sz="1400" dirty="0" smtClean="0"/>
          </a:p>
          <a:p>
            <a:endParaRPr lang="en-GB" sz="1400" dirty="0" smtClean="0"/>
          </a:p>
          <a:p>
            <a:r>
              <a:rPr lang="en-GB" sz="1400" dirty="0" smtClean="0"/>
              <a:t>Top </a:t>
            </a:r>
            <a:r>
              <a:rPr lang="en-GB" sz="1400" dirty="0"/>
              <a:t>Down Commitment </a:t>
            </a:r>
          </a:p>
          <a:p>
            <a:r>
              <a:rPr lang="en-GB" sz="1400" dirty="0"/>
              <a:t>Robust, written P&amp;Ps promote clarity, certainty and uniformity</a:t>
            </a:r>
          </a:p>
          <a:p>
            <a:r>
              <a:rPr lang="en-GB" sz="1400" dirty="0"/>
              <a:t>Disciplinary/criminal law consequences underlines importance of getting it right </a:t>
            </a:r>
          </a:p>
          <a:p>
            <a:pPr marL="0" indent="0">
              <a:buNone/>
            </a:pPr>
            <a:endParaRPr lang="en-GB" sz="1400" dirty="0" smtClean="0"/>
          </a:p>
          <a:p>
            <a:r>
              <a:rPr lang="en-GB" sz="1400" dirty="0"/>
              <a:t>Weave into standard working processes e.g. when on-boarding</a:t>
            </a:r>
          </a:p>
          <a:p>
            <a:pPr lvl="1"/>
            <a:r>
              <a:rPr lang="en-GB" sz="1400" dirty="0"/>
              <a:t>Terms of Engagement</a:t>
            </a:r>
          </a:p>
          <a:p>
            <a:pPr lvl="1"/>
            <a:r>
              <a:rPr lang="en-GB" sz="1400" dirty="0"/>
              <a:t>Covering Letter</a:t>
            </a:r>
          </a:p>
          <a:p>
            <a:pPr lvl="1"/>
            <a:r>
              <a:rPr lang="en-GB" sz="1400" dirty="0"/>
              <a:t>Client Questionnaire</a:t>
            </a:r>
          </a:p>
          <a:p>
            <a:pPr lvl="1"/>
            <a:r>
              <a:rPr lang="en-GB" sz="1400" dirty="0"/>
              <a:t>Source of Funds and LBTT form (purchase only)</a:t>
            </a:r>
          </a:p>
          <a:p>
            <a:pPr lvl="1"/>
            <a:r>
              <a:rPr lang="en-GB" sz="1400" dirty="0"/>
              <a:t>Becomes part of Pre-Completion preparation</a:t>
            </a:r>
          </a:p>
          <a:p>
            <a:pPr lvl="1"/>
            <a:r>
              <a:rPr lang="en-GB" sz="1400" dirty="0"/>
              <a:t>Use checklists/FAQs documents – make it easy for staff to </a:t>
            </a:r>
            <a:r>
              <a:rPr lang="en-GB" sz="1400" dirty="0" smtClean="0"/>
              <a:t>implement</a:t>
            </a:r>
          </a:p>
          <a:p>
            <a:pPr lvl="1"/>
            <a:endParaRPr lang="en-GB" sz="1400" dirty="0"/>
          </a:p>
          <a:p>
            <a:r>
              <a:rPr lang="en-GB" sz="1400" dirty="0"/>
              <a:t>Include in Team Meetings, files reviews and annual appraisals</a:t>
            </a:r>
          </a:p>
          <a:p>
            <a:r>
              <a:rPr lang="en-GB" sz="1400" dirty="0"/>
              <a:t>Training and other AML activity serves to keep AML to the fore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7504" y="332656"/>
            <a:ext cx="6984776" cy="648072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sz="1800" dirty="0"/>
              <a:t>How to ensure your P&amp;Ps </a:t>
            </a:r>
            <a:r>
              <a:rPr lang="en-GB" sz="1800" dirty="0" smtClean="0"/>
              <a:t>are integrated into your firms day to day</a:t>
            </a:r>
            <a:r>
              <a:rPr lang="en-GB" sz="1800" b="0" dirty="0"/>
              <a:t> </a:t>
            </a:r>
            <a:r>
              <a:rPr lang="en-GB" sz="1800" dirty="0" smtClean="0"/>
              <a:t>business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8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666158"/>
              </p:ext>
            </p:extLst>
          </p:nvPr>
        </p:nvGraphicFramePr>
        <p:xfrm>
          <a:off x="137828" y="1556792"/>
          <a:ext cx="2891681" cy="1138483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{073A0DAA-6AF3-43AB-8588-CEC1D06C72B9}</a:tableStyleId>
              </a:tblPr>
              <a:tblGrid>
                <a:gridCol w="2891681"/>
              </a:tblGrid>
              <a:tr h="113848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High Level Formal Policy </a:t>
                      </a:r>
                    </a:p>
                    <a:p>
                      <a:pPr algn="ctr"/>
                      <a:r>
                        <a:rPr lang="en-GB" sz="1100" b="0" dirty="0" smtClean="0"/>
                        <a:t>(may be made available externally)</a:t>
                      </a:r>
                    </a:p>
                    <a:p>
                      <a:pPr algn="ctr"/>
                      <a:endParaRPr lang="en-GB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332656"/>
            <a:ext cx="6636097" cy="585788"/>
          </a:xfrm>
        </p:spPr>
        <p:txBody>
          <a:bodyPr/>
          <a:lstStyle/>
          <a:p>
            <a:r>
              <a:rPr lang="en-GB" dirty="0" smtClean="0"/>
              <a:t>To Summarise!!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641651"/>
              </p:ext>
            </p:extLst>
          </p:nvPr>
        </p:nvGraphicFramePr>
        <p:xfrm>
          <a:off x="503548" y="3429000"/>
          <a:ext cx="2160240" cy="11434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60240"/>
              </a:tblGrid>
              <a:tr h="114342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Detailed Procedures</a:t>
                      </a:r>
                    </a:p>
                    <a:p>
                      <a:pPr algn="ctr"/>
                      <a:r>
                        <a:rPr lang="en-GB" sz="1100" b="0" dirty="0" smtClean="0"/>
                        <a:t>(internal documents)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196213"/>
              </p:ext>
            </p:extLst>
          </p:nvPr>
        </p:nvGraphicFramePr>
        <p:xfrm>
          <a:off x="143508" y="5301208"/>
          <a:ext cx="2880320" cy="1080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80320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AML Working Documents</a:t>
                      </a:r>
                    </a:p>
                    <a:p>
                      <a:pPr algn="ctr"/>
                      <a:r>
                        <a:rPr lang="en-GB" sz="1100" b="0" dirty="0" smtClean="0"/>
                        <a:t>(Checklists/Records/Risk Assessments)</a:t>
                      </a:r>
                    </a:p>
                    <a:p>
                      <a:endParaRPr lang="en-GB" sz="1100" b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2780928"/>
            <a:ext cx="82232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653136"/>
            <a:ext cx="82232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3095836" y="1772816"/>
            <a:ext cx="5832648" cy="45720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dirty="0">
                <a:solidFill>
                  <a:schemeClr val="tx1"/>
                </a:solidFill>
              </a:rPr>
              <a:t>Externally available high level policy </a:t>
            </a:r>
            <a:r>
              <a:rPr lang="en-GB" sz="1400" dirty="0" smtClean="0">
                <a:solidFill>
                  <a:schemeClr val="tx1"/>
                </a:solidFill>
              </a:rPr>
              <a:t>– “statement </a:t>
            </a:r>
            <a:r>
              <a:rPr lang="en-GB" sz="1400" dirty="0">
                <a:solidFill>
                  <a:schemeClr val="tx1"/>
                </a:solidFill>
              </a:rPr>
              <a:t>of </a:t>
            </a:r>
            <a:r>
              <a:rPr lang="en-GB" sz="1400" dirty="0" smtClean="0">
                <a:solidFill>
                  <a:schemeClr val="tx1"/>
                </a:solidFill>
              </a:rPr>
              <a:t>intent”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167844" y="2946850"/>
            <a:ext cx="5760640" cy="1872208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Senior Management/MLRO Responsibilities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Risk-Based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Customer Due Diligence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Suspicious Activity Reporting (internal and external) &amp; Police Orders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Quality Assurance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AML Training 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Record Keeping Requirements (</a:t>
            </a:r>
            <a:r>
              <a:rPr lang="en-GB" sz="1400" dirty="0" smtClean="0">
                <a:solidFill>
                  <a:schemeClr val="tx1"/>
                </a:solidFill>
              </a:rPr>
              <a:t>R.40)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31840" y="5517232"/>
            <a:ext cx="5796644" cy="64807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How to ensure your P&amp;Ps are integrated </a:t>
            </a:r>
            <a:r>
              <a:rPr lang="en-GB" sz="1400" dirty="0" smtClean="0">
                <a:solidFill>
                  <a:schemeClr val="tx1"/>
                </a:solidFill>
              </a:rPr>
              <a:t>into </a:t>
            </a:r>
            <a:r>
              <a:rPr lang="en-GB" sz="1400" dirty="0">
                <a:solidFill>
                  <a:schemeClr val="tx1"/>
                </a:solidFill>
              </a:rPr>
              <a:t>your firms day to day </a:t>
            </a:r>
            <a:endParaRPr lang="en-GB" sz="1400" dirty="0" smtClean="0">
              <a:solidFill>
                <a:schemeClr val="tx1"/>
              </a:solidFill>
            </a:endParaRPr>
          </a:p>
          <a:p>
            <a:pPr lvl="1"/>
            <a:r>
              <a:rPr lang="en-GB" sz="1400" dirty="0" smtClean="0">
                <a:solidFill>
                  <a:schemeClr val="tx1"/>
                </a:solidFill>
              </a:rPr>
              <a:t>business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98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59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8" y="3357563"/>
            <a:ext cx="8208912" cy="719137"/>
          </a:xfrm>
        </p:spPr>
        <p:txBody>
          <a:bodyPr/>
          <a:lstStyle/>
          <a:p>
            <a:r>
              <a:rPr lang="en-GB" dirty="0"/>
              <a:t>A Practical Guide for Firms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Developing Policies &amp; Procedures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Graham Mackenzie</a:t>
            </a:r>
          </a:p>
          <a:p>
            <a:endParaRPr lang="en-GB" dirty="0"/>
          </a:p>
          <a:p>
            <a:r>
              <a:rPr lang="en-GB" dirty="0" smtClean="0"/>
              <a:t>Updated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91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>
                <a:solidFill>
                  <a:schemeClr val="accent3"/>
                </a:solidFill>
              </a:rPr>
              <a:t/>
            </a:r>
            <a:br>
              <a:rPr lang="en-GB" sz="2000" dirty="0">
                <a:solidFill>
                  <a:schemeClr val="accent3"/>
                </a:solidFill>
              </a:rPr>
            </a:br>
            <a:r>
              <a:rPr lang="en-GB" sz="2000" dirty="0">
                <a:solidFill>
                  <a:schemeClr val="accent3"/>
                </a:solidFill>
              </a:rPr>
              <a:t/>
            </a:r>
            <a:br>
              <a:rPr lang="en-GB" sz="2000" dirty="0">
                <a:solidFill>
                  <a:schemeClr val="accent3"/>
                </a:solidFill>
              </a:rPr>
            </a:br>
            <a:r>
              <a:rPr lang="en-GB" sz="2000" dirty="0">
                <a:solidFill>
                  <a:schemeClr val="accent3"/>
                </a:solidFill>
              </a:rPr>
              <a:t>A Practical Guide for Firms:</a:t>
            </a:r>
            <a:br>
              <a:rPr lang="en-GB" sz="2000" dirty="0">
                <a:solidFill>
                  <a:schemeClr val="accent3"/>
                </a:solidFill>
              </a:rPr>
            </a:br>
            <a:r>
              <a:rPr lang="en-GB" sz="2000" dirty="0">
                <a:solidFill>
                  <a:schemeClr val="accent3"/>
                </a:solidFill>
              </a:rPr>
              <a:t/>
            </a:r>
            <a:br>
              <a:rPr lang="en-GB" sz="2000" dirty="0">
                <a:solidFill>
                  <a:schemeClr val="accent3"/>
                </a:solidFill>
              </a:rPr>
            </a:br>
            <a:r>
              <a:rPr lang="en-GB" sz="2000" dirty="0">
                <a:solidFill>
                  <a:schemeClr val="accent3"/>
                </a:solidFill>
              </a:rPr>
              <a:t>Further information to assist members to comply with their AML duties, responsibilities &amp; obligations</a:t>
            </a:r>
            <a:br>
              <a:rPr lang="en-GB" sz="2000" dirty="0">
                <a:solidFill>
                  <a:schemeClr val="accent3"/>
                </a:solidFill>
              </a:rPr>
            </a:br>
            <a:r>
              <a:rPr lang="en-GB" sz="2000" dirty="0">
                <a:solidFill>
                  <a:schemeClr val="accent3"/>
                </a:solidFill>
              </a:rPr>
              <a:t/>
            </a:r>
            <a:br>
              <a:rPr lang="en-GB" sz="2000" dirty="0">
                <a:solidFill>
                  <a:schemeClr val="accent3"/>
                </a:solidFill>
              </a:rPr>
            </a:br>
            <a:r>
              <a:rPr lang="en-GB" sz="1800" dirty="0">
                <a:solidFill>
                  <a:srgbClr val="C00000"/>
                </a:solidFill>
              </a:rPr>
              <a:t/>
            </a:r>
            <a:br>
              <a:rPr lang="en-GB" sz="1800" dirty="0">
                <a:solidFill>
                  <a:srgbClr val="C00000"/>
                </a:solidFill>
              </a:rPr>
            </a:br>
            <a:r>
              <a:rPr lang="en-GB" sz="1800" dirty="0">
                <a:solidFill>
                  <a:srgbClr val="C00000"/>
                </a:solidFill>
              </a:rPr>
              <a:t/>
            </a:r>
            <a:br>
              <a:rPr lang="en-GB" sz="1800" dirty="0">
                <a:solidFill>
                  <a:srgbClr val="C00000"/>
                </a:solidFill>
              </a:rPr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ANTI-MONEY LAUNDERING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076535"/>
              </p:ext>
            </p:extLst>
          </p:nvPr>
        </p:nvGraphicFramePr>
        <p:xfrm>
          <a:off x="323528" y="1484784"/>
          <a:ext cx="8568952" cy="3825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984776"/>
                <a:gridCol w="15841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Slide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rgbClr val="002060"/>
                          </a:solidFill>
                          <a:latin typeface="+mj-lt"/>
                          <a:ea typeface="+mj-ea"/>
                          <a:cs typeface="+mj-cs"/>
                        </a:rPr>
                        <a:t>The position of your P&amp;P in the hierarchy of AML authorities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200" dirty="0">
                          <a:solidFill>
                            <a:srgbClr val="002060"/>
                          </a:solidFill>
                          <a:latin typeface="+mj-lt"/>
                          <a:ea typeface="+mj-ea"/>
                          <a:cs typeface="+mj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0" dirty="0" smtClean="0"/>
                        <a:t>What written P&amp;Ps are firms required to have in place?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5</a:t>
                      </a:r>
                      <a:endParaRPr lang="en-GB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Detailed Controls and Procedures</a:t>
                      </a:r>
                    </a:p>
                    <a:p>
                      <a:r>
                        <a:rPr lang="en-GB" sz="1400" b="0" dirty="0" smtClean="0"/>
                        <a:t>Senior Management and MLRO responsibilities</a:t>
                      </a:r>
                    </a:p>
                    <a:p>
                      <a:r>
                        <a:rPr lang="en-GB" sz="1400" b="0" dirty="0" smtClean="0"/>
                        <a:t>Risk Based Assessment</a:t>
                      </a:r>
                    </a:p>
                    <a:p>
                      <a:r>
                        <a:rPr lang="en-GB" sz="1400" b="0" dirty="0" smtClean="0"/>
                        <a:t>Customer Due Diligence</a:t>
                      </a:r>
                    </a:p>
                    <a:p>
                      <a:r>
                        <a:rPr lang="en-GB" sz="1400" b="0" dirty="0" smtClean="0"/>
                        <a:t>Suspicious Activity Reporting &amp; Police Orders</a:t>
                      </a:r>
                    </a:p>
                    <a:p>
                      <a:r>
                        <a:rPr lang="en-GB" sz="1400" b="0" dirty="0" smtClean="0"/>
                        <a:t>Quality Assurance</a:t>
                      </a:r>
                    </a:p>
                    <a:p>
                      <a:r>
                        <a:rPr lang="en-GB" sz="1400" b="0" dirty="0" smtClean="0"/>
                        <a:t>AML Training &amp; Record Keeping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 smtClean="0"/>
                    </a:p>
                    <a:p>
                      <a:pPr algn="ctr"/>
                      <a:r>
                        <a:rPr lang="en-GB" sz="1400" b="0" dirty="0" smtClean="0"/>
                        <a:t>6</a:t>
                      </a:r>
                    </a:p>
                    <a:p>
                      <a:pPr algn="ctr"/>
                      <a:r>
                        <a:rPr lang="en-GB" sz="1400" b="0" dirty="0" smtClean="0"/>
                        <a:t>7</a:t>
                      </a:r>
                    </a:p>
                    <a:p>
                      <a:pPr algn="ctr"/>
                      <a:r>
                        <a:rPr lang="en-GB" sz="1400" b="0" dirty="0" smtClean="0"/>
                        <a:t>8</a:t>
                      </a:r>
                    </a:p>
                    <a:p>
                      <a:pPr algn="ctr"/>
                      <a:r>
                        <a:rPr lang="en-GB" sz="1400" b="0" dirty="0" smtClean="0"/>
                        <a:t>9</a:t>
                      </a:r>
                    </a:p>
                    <a:p>
                      <a:pPr algn="ctr"/>
                      <a:r>
                        <a:rPr lang="en-GB" sz="1400" b="0" dirty="0" smtClean="0"/>
                        <a:t>9</a:t>
                      </a:r>
                    </a:p>
                    <a:p>
                      <a:pPr algn="ctr"/>
                      <a:r>
                        <a:rPr lang="en-GB" sz="1400" b="0" dirty="0" smtClean="0"/>
                        <a:t>10</a:t>
                      </a:r>
                      <a:endParaRPr lang="en-GB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0" dirty="0" smtClean="0"/>
                        <a:t>How to ensure your P&amp;Ps are integrated into every transaction</a:t>
                      </a:r>
                    </a:p>
                    <a:p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/>
                        <a:t>11</a:t>
                      </a:r>
                      <a:endParaRPr lang="en-GB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0" dirty="0" smtClean="0"/>
                        <a:t>Summary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12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51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260648"/>
            <a:ext cx="6780113" cy="720080"/>
          </a:xfrm>
        </p:spPr>
        <p:txBody>
          <a:bodyPr/>
          <a:lstStyle/>
          <a:p>
            <a:r>
              <a:rPr lang="en-GB" dirty="0"/>
              <a:t>The position of your P&amp;P in the hierarchy of AML authorities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467544" y="1434309"/>
            <a:ext cx="7885848" cy="4859426"/>
            <a:chOff x="467544" y="1434309"/>
            <a:chExt cx="7885848" cy="4859426"/>
          </a:xfrm>
        </p:grpSpPr>
        <p:sp>
          <p:nvSpPr>
            <p:cNvPr id="4" name="Rectangle 3"/>
            <p:cNvSpPr/>
            <p:nvPr/>
          </p:nvSpPr>
          <p:spPr bwMode="auto">
            <a:xfrm>
              <a:off x="467544" y="1434309"/>
              <a:ext cx="7832340" cy="408985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FATF recommendations feed into EU </a:t>
              </a:r>
              <a:r>
                <a:rPr lang="en-GB" sz="1400" b="1" dirty="0" smtClean="0">
                  <a:solidFill>
                    <a:schemeClr val="bg1"/>
                  </a:solidFill>
                </a:rPr>
                <a:t>4</a:t>
              </a:r>
              <a:r>
                <a:rPr lang="en-GB" sz="1400" b="1" baseline="30000" dirty="0" smtClean="0">
                  <a:solidFill>
                    <a:schemeClr val="bg1"/>
                  </a:solidFill>
                </a:rPr>
                <a:t>th</a:t>
              </a:r>
              <a:r>
                <a:rPr lang="en-GB" sz="1400" b="1" dirty="0" smtClean="0">
                  <a:solidFill>
                    <a:schemeClr val="bg1"/>
                  </a:solidFill>
                </a:rPr>
                <a:t> Directive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187624" y="2242180"/>
              <a:ext cx="6552728" cy="360040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4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UK Primary Legislation &amp; Case Law  </a:t>
              </a:r>
              <a:r>
                <a:rPr lang="en-GB" sz="1400" b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[</a:t>
              </a:r>
              <a:r>
                <a:rPr lang="en-GB" sz="1400" b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MLRs</a:t>
              </a:r>
              <a:r>
                <a:rPr lang="en-GB" sz="1400" b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2017</a:t>
              </a:r>
              <a:r>
                <a:rPr lang="en-GB" sz="14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POCA etc.]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83568" y="3212976"/>
              <a:ext cx="3096344" cy="785606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400" b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UK-wide AML </a:t>
              </a:r>
              <a:r>
                <a:rPr lang="en-GB" sz="14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Practice Note </a:t>
              </a:r>
              <a:r>
                <a:rPr lang="en-GB" sz="1400" b="1" dirty="0">
                  <a:solidFill>
                    <a:srgbClr val="009F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GB" sz="1400" b="1" dirty="0">
                  <a:solidFill>
                    <a:srgbClr val="009F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4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(Approved by </a:t>
              </a:r>
              <a:r>
                <a:rPr lang="en-GB" sz="1400" b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HMT)</a:t>
              </a:r>
              <a:endParaRPr lang="en-GB" sz="1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83568" y="4365104"/>
              <a:ext cx="3096344" cy="828092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4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LSS Best Practice </a:t>
              </a:r>
              <a:r>
                <a:rPr lang="en-GB" sz="1400" b="1" dirty="0">
                  <a:solidFill>
                    <a:srgbClr val="009F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GB" sz="1400" b="1" dirty="0">
                  <a:solidFill>
                    <a:srgbClr val="009F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40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(via web site, articles &amp; events)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508104" y="3501008"/>
              <a:ext cx="2592288" cy="648072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8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Policies &amp; Procedures</a:t>
              </a:r>
              <a:br>
                <a:rPr lang="en-GB" sz="18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2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(How your firm controls AML Risk)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057556" y="5373216"/>
              <a:ext cx="3295836" cy="92051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4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Risk &amp; Compliance paperwork</a:t>
              </a:r>
            </a:p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4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(recording implementation of </a:t>
              </a:r>
              <a:endParaRPr lang="en-GB" sz="14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400" b="1" dirty="0" smtClean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your </a:t>
              </a:r>
              <a:r>
                <a:rPr lang="en-GB" sz="1400" b="1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policies and </a:t>
              </a:r>
              <a:r>
                <a:rPr lang="en-GB" sz="1400" b="1" dirty="0" smtClean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Procedures)</a:t>
              </a:r>
              <a:endParaRPr lang="en-GB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 bwMode="auto">
          <a:xfrm>
            <a:off x="4463988" y="1843294"/>
            <a:ext cx="0" cy="3988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2411760" y="2492896"/>
            <a:ext cx="0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3779912" y="3284984"/>
            <a:ext cx="302433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6804248" y="3284984"/>
            <a:ext cx="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>
            <a:stCxn id="8" idx="2"/>
          </p:cNvCxnSpPr>
          <p:nvPr/>
        </p:nvCxnSpPr>
        <p:spPr bwMode="auto">
          <a:xfrm>
            <a:off x="6804248" y="4149080"/>
            <a:ext cx="0" cy="12241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3743908" y="4815384"/>
            <a:ext cx="25202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Arrow Connector 49"/>
          <p:cNvCxnSpPr/>
          <p:nvPr/>
        </p:nvCxnSpPr>
        <p:spPr bwMode="auto">
          <a:xfrm flipV="1">
            <a:off x="6264188" y="4221088"/>
            <a:ext cx="0" cy="5942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01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412776"/>
            <a:ext cx="8378825" cy="4608512"/>
          </a:xfrm>
        </p:spPr>
        <p:txBody>
          <a:bodyPr/>
          <a:lstStyle/>
          <a:p>
            <a:pPr marL="0" indent="0">
              <a:buNone/>
            </a:pPr>
            <a:r>
              <a:rPr lang="en-GB" sz="1400" b="1" dirty="0"/>
              <a:t>Policy Statement</a:t>
            </a:r>
            <a:r>
              <a:rPr lang="en-GB" sz="1400" b="1" dirty="0" smtClean="0"/>
              <a:t>:</a:t>
            </a:r>
          </a:p>
          <a:p>
            <a:pPr marL="0" indent="0">
              <a:buNone/>
            </a:pPr>
            <a:endParaRPr lang="en-GB" sz="1400" b="1" dirty="0"/>
          </a:p>
          <a:p>
            <a:r>
              <a:rPr lang="en-GB" sz="1400" dirty="0"/>
              <a:t>High level policy statement of intent/call to action</a:t>
            </a:r>
          </a:p>
          <a:p>
            <a:r>
              <a:rPr lang="en-GB" sz="1400" dirty="0"/>
              <a:t>Make available to external agencies (LSS, Police, Clients) </a:t>
            </a:r>
          </a:p>
          <a:p>
            <a:r>
              <a:rPr lang="en-GB" sz="1400" dirty="0"/>
              <a:t>Include firm’s risk profile and outline of plan to meet threats</a:t>
            </a:r>
          </a:p>
          <a:p>
            <a:r>
              <a:rPr lang="en-GB" sz="1400" dirty="0"/>
              <a:t>Stated Commitment of Management Board and Managers</a:t>
            </a:r>
          </a:p>
          <a:p>
            <a:r>
              <a:rPr lang="en-GB" sz="1400" dirty="0"/>
              <a:t>Everyone in firm required to comply and has role to play</a:t>
            </a:r>
          </a:p>
          <a:p>
            <a:r>
              <a:rPr lang="en-GB" sz="1400" dirty="0"/>
              <a:t>Consequences of non-compliance - </a:t>
            </a:r>
            <a:r>
              <a:rPr lang="en-GB" sz="1400" dirty="0" smtClean="0"/>
              <a:t>disciplinary/offence</a:t>
            </a:r>
          </a:p>
          <a:p>
            <a:endParaRPr lang="en-GB" sz="1400" dirty="0" smtClean="0"/>
          </a:p>
          <a:p>
            <a:pPr marL="0" indent="0">
              <a:buNone/>
            </a:pPr>
            <a:r>
              <a:rPr lang="en-GB" sz="1400" b="1" dirty="0"/>
              <a:t>Detailed AML procedures</a:t>
            </a:r>
            <a:r>
              <a:rPr lang="en-GB" sz="1400" b="1" dirty="0" smtClean="0"/>
              <a:t>:</a:t>
            </a:r>
          </a:p>
          <a:p>
            <a:pPr marL="0" indent="0">
              <a:buNone/>
            </a:pPr>
            <a:endParaRPr lang="en-GB" sz="1400" b="1" dirty="0"/>
          </a:p>
          <a:p>
            <a:r>
              <a:rPr lang="en-GB" sz="1400" dirty="0"/>
              <a:t>Reg. </a:t>
            </a:r>
            <a:r>
              <a:rPr lang="en-GB" sz="1400" dirty="0" smtClean="0"/>
              <a:t>19</a:t>
            </a:r>
            <a:r>
              <a:rPr lang="en-GB" sz="1400" dirty="0" smtClean="0"/>
              <a:t> </a:t>
            </a:r>
            <a:r>
              <a:rPr lang="en-GB" sz="1400" dirty="0"/>
              <a:t>of </a:t>
            </a:r>
            <a:r>
              <a:rPr lang="en-GB" sz="1400" dirty="0" smtClean="0"/>
              <a:t>2017 </a:t>
            </a:r>
            <a:r>
              <a:rPr lang="en-GB" sz="1400" dirty="0"/>
              <a:t>Regulations specifies what must be covered – may be useful to structure your procedures around this</a:t>
            </a:r>
          </a:p>
          <a:p>
            <a:r>
              <a:rPr lang="en-GB" sz="1400" dirty="0"/>
              <a:t>Management Board set policy – implemented through (internal) procedures</a:t>
            </a:r>
          </a:p>
          <a:p>
            <a:r>
              <a:rPr lang="en-GB" sz="1400" dirty="0" smtClean="0"/>
              <a:t>Senior Manager/Board Director</a:t>
            </a:r>
            <a:r>
              <a:rPr lang="en-GB" sz="1400" dirty="0" smtClean="0"/>
              <a:t> </a:t>
            </a:r>
            <a:r>
              <a:rPr lang="en-GB" sz="1400" dirty="0"/>
              <a:t>ultimately responsible for controls and </a:t>
            </a:r>
            <a:r>
              <a:rPr lang="en-GB" sz="1400" dirty="0" smtClean="0"/>
              <a:t>procedures (</a:t>
            </a:r>
            <a:r>
              <a:rPr lang="en-GB" sz="1400" dirty="0" err="1" smtClean="0"/>
              <a:t>Reg</a:t>
            </a:r>
            <a:r>
              <a:rPr lang="en-GB" sz="1400" dirty="0" smtClean="0"/>
              <a:t> 21a) </a:t>
            </a:r>
            <a:endParaRPr lang="en-GB" sz="1400" dirty="0"/>
          </a:p>
          <a:p>
            <a:r>
              <a:rPr lang="en-GB" sz="1400" dirty="0"/>
              <a:t>Useable in day to day activity – set outs detailed procedures which are used in the firm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altLang="en-US" sz="1400" b="1" dirty="0">
                <a:solidFill>
                  <a:schemeClr val="bg1"/>
                </a:solidFill>
                <a:latin typeface="Arial" panose="020B0604020202020204" pitchFamily="34" charset="0"/>
              </a:rPr>
              <a:t>Detailed AML procedures</a:t>
            </a:r>
            <a:r>
              <a:rPr lang="en-GB" altLang="en-US" sz="1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:</a:t>
            </a:r>
            <a:endParaRPr lang="en-GB" sz="14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116632"/>
            <a:ext cx="6780113" cy="801812"/>
          </a:xfrm>
        </p:spPr>
        <p:txBody>
          <a:bodyPr/>
          <a:lstStyle/>
          <a:p>
            <a:r>
              <a:rPr lang="en-GB" dirty="0"/>
              <a:t>What written AML P&amp;P are firms required </a:t>
            </a:r>
            <a:r>
              <a:rPr lang="en-GB" dirty="0" smtClean="0"/>
              <a:t>to </a:t>
            </a:r>
            <a:r>
              <a:rPr lang="en-GB" dirty="0"/>
              <a:t>have in place?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29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412776"/>
            <a:ext cx="8378825" cy="5040560"/>
          </a:xfrm>
        </p:spPr>
        <p:txBody>
          <a:bodyPr/>
          <a:lstStyle/>
          <a:p>
            <a:pPr marL="0" indent="0">
              <a:buNone/>
            </a:pPr>
            <a:r>
              <a:rPr lang="en-GB" sz="1400" b="1" dirty="0"/>
              <a:t>Management Board (Senior Management</a:t>
            </a:r>
            <a:r>
              <a:rPr lang="en-GB" sz="1400" b="1" dirty="0" smtClean="0"/>
              <a:t>):</a:t>
            </a:r>
            <a:endParaRPr lang="en-GB" sz="1400" b="1" dirty="0"/>
          </a:p>
          <a:p>
            <a:r>
              <a:rPr lang="en-GB" sz="1400" dirty="0"/>
              <a:t>Responsible for designing and implementing controls to manage and mitigate the AML/CTF risks faced by their firm</a:t>
            </a:r>
          </a:p>
          <a:p>
            <a:r>
              <a:rPr lang="en-GB" sz="1400" dirty="0"/>
              <a:t>Appoint, resource and support MLRO – MB commitment key</a:t>
            </a:r>
          </a:p>
          <a:p>
            <a:r>
              <a:rPr lang="en-GB" sz="1400" dirty="0"/>
              <a:t>Risk based approach aimed at identifying suspicious </a:t>
            </a:r>
            <a:r>
              <a:rPr lang="en-GB" sz="1400" dirty="0" smtClean="0"/>
              <a:t>activity</a:t>
            </a:r>
          </a:p>
          <a:p>
            <a:endParaRPr lang="en-GB" sz="1400" dirty="0"/>
          </a:p>
          <a:p>
            <a:pPr marL="0" indent="0">
              <a:buNone/>
            </a:pPr>
            <a:r>
              <a:rPr lang="en-GB" sz="1400" b="1" dirty="0"/>
              <a:t>MLRO</a:t>
            </a:r>
            <a:r>
              <a:rPr lang="en-GB" sz="1400" b="1" dirty="0" smtClean="0"/>
              <a:t>:</a:t>
            </a:r>
            <a:endParaRPr lang="en-GB" sz="1400" b="1" dirty="0"/>
          </a:p>
          <a:p>
            <a:r>
              <a:rPr lang="en-GB" sz="1400" dirty="0"/>
              <a:t>Empowered, resourced, senior, AML &amp; commercially aware</a:t>
            </a:r>
          </a:p>
          <a:p>
            <a:r>
              <a:rPr lang="en-GB" sz="1400" dirty="0"/>
              <a:t>Ultimately responsible for day to day management/control of AML within the firm. </a:t>
            </a:r>
            <a:endParaRPr lang="en-GB" sz="1400" dirty="0" smtClean="0"/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dirty="0"/>
              <a:t>Duties include</a:t>
            </a:r>
            <a:r>
              <a:rPr lang="en-GB" sz="1400" dirty="0" smtClean="0"/>
              <a:t>:</a:t>
            </a:r>
          </a:p>
          <a:p>
            <a:r>
              <a:rPr lang="en-GB" sz="1400" dirty="0" smtClean="0"/>
              <a:t>Ultimately </a:t>
            </a:r>
            <a:r>
              <a:rPr lang="en-GB" sz="1400" dirty="0"/>
              <a:t>decide when a Client/Matter if client to be taken on where there is a high risk of money laundering</a:t>
            </a:r>
          </a:p>
          <a:p>
            <a:r>
              <a:rPr lang="en-GB" sz="1400" dirty="0"/>
              <a:t>Review SARs made from employees - decide when to submit to NCA</a:t>
            </a:r>
          </a:p>
          <a:p>
            <a:r>
              <a:rPr lang="en-GB" sz="1400" dirty="0"/>
              <a:t>Deal with any contact to or from LSS or Police</a:t>
            </a:r>
          </a:p>
          <a:p>
            <a:r>
              <a:rPr lang="en-GB" sz="1400" dirty="0"/>
              <a:t>Ensure all staff trained to level appropriate to their role</a:t>
            </a:r>
          </a:p>
          <a:p>
            <a:pPr marL="0" indent="0">
              <a:buNone/>
            </a:pPr>
            <a:endParaRPr lang="en-GB" sz="1400" b="1" dirty="0" smtClean="0"/>
          </a:p>
          <a:p>
            <a:endParaRPr lang="en-GB" sz="1400" dirty="0" smtClean="0"/>
          </a:p>
          <a:p>
            <a:pPr marL="0" indent="0">
              <a:buNone/>
            </a:pPr>
            <a:endParaRPr lang="en-GB" sz="1400" b="1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116632"/>
            <a:ext cx="6780113" cy="801812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Sections/Content within Detailed </a:t>
            </a:r>
            <a:br>
              <a:rPr lang="en-GB" dirty="0"/>
            </a:br>
            <a:r>
              <a:rPr lang="en-GB" dirty="0" smtClean="0"/>
              <a:t>Controls and Procedures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3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12776"/>
            <a:ext cx="8378825" cy="5166320"/>
          </a:xfrm>
        </p:spPr>
        <p:txBody>
          <a:bodyPr/>
          <a:lstStyle/>
          <a:p>
            <a:pPr marL="0" indent="0">
              <a:buNone/>
            </a:pPr>
            <a:r>
              <a:rPr lang="en-GB" sz="1400" b="1" dirty="0"/>
              <a:t>Risk-Based </a:t>
            </a:r>
            <a:r>
              <a:rPr lang="en-GB" sz="1400" b="1" dirty="0" smtClean="0"/>
              <a:t>Assessment</a:t>
            </a:r>
            <a:endParaRPr lang="en-GB" sz="1400" b="1" dirty="0"/>
          </a:p>
          <a:p>
            <a:r>
              <a:rPr lang="en-GB" sz="1400" dirty="0"/>
              <a:t>Procedures should include how and when in the process the firm identifies client and transactional risk:</a:t>
            </a:r>
          </a:p>
          <a:p>
            <a:r>
              <a:rPr lang="en-GB" sz="1400" dirty="0"/>
              <a:t>Client Risk – “Know Your Customer”</a:t>
            </a:r>
          </a:p>
          <a:p>
            <a:r>
              <a:rPr lang="en-GB" sz="1400" dirty="0" smtClean="0"/>
              <a:t>Individual </a:t>
            </a:r>
            <a:r>
              <a:rPr lang="en-GB" sz="1400" dirty="0"/>
              <a:t>Transaction Risk – “Know Your Customer’s Business”</a:t>
            </a:r>
          </a:p>
          <a:p>
            <a:pPr marL="0" indent="0">
              <a:buNone/>
            </a:pPr>
            <a:endParaRPr lang="en-GB" sz="1400" dirty="0"/>
          </a:p>
          <a:p>
            <a:pPr marL="0" indent="0">
              <a:buNone/>
            </a:pPr>
            <a:r>
              <a:rPr lang="en-GB" sz="1400" b="1" dirty="0"/>
              <a:t>When</a:t>
            </a:r>
            <a:r>
              <a:rPr lang="en-GB" sz="1400" b="1" dirty="0" smtClean="0"/>
              <a:t>?</a:t>
            </a:r>
            <a:endParaRPr lang="en-GB" sz="1400" b="1" dirty="0"/>
          </a:p>
          <a:p>
            <a:r>
              <a:rPr lang="en-GB" sz="1400" i="1" dirty="0"/>
              <a:t>Start: </a:t>
            </a:r>
            <a:r>
              <a:rPr lang="en-GB" sz="1400" dirty="0"/>
              <a:t>assess client AML risk at the start of the relationship and Transaction Risk when instructed on a particular piece of business</a:t>
            </a:r>
          </a:p>
          <a:p>
            <a:r>
              <a:rPr lang="en-GB" sz="1400" i="1" dirty="0"/>
              <a:t>Middle: </a:t>
            </a:r>
            <a:r>
              <a:rPr lang="en-GB" sz="1400" dirty="0"/>
              <a:t>re-assess (if appropriate) through the course of the deal – has anything changed?</a:t>
            </a:r>
          </a:p>
          <a:p>
            <a:pPr marL="358775" indent="-358775">
              <a:buNone/>
            </a:pPr>
            <a:r>
              <a:rPr lang="en-GB" sz="1400" dirty="0"/>
              <a:t>	</a:t>
            </a:r>
            <a:r>
              <a:rPr lang="en-GB" sz="1400" i="1" dirty="0" smtClean="0"/>
              <a:t>End</a:t>
            </a:r>
            <a:r>
              <a:rPr lang="en-GB" sz="1400" i="1" dirty="0"/>
              <a:t>: </a:t>
            </a:r>
            <a:r>
              <a:rPr lang="en-GB" sz="1400" dirty="0"/>
              <a:t>Finalise the risk assessment just before the deal is sealed and cash changes </a:t>
            </a:r>
            <a:r>
              <a:rPr lang="en-GB" sz="1400" dirty="0" smtClean="0"/>
              <a:t>hands</a:t>
            </a:r>
          </a:p>
          <a:p>
            <a:pPr marL="358775" indent="-358775">
              <a:buNone/>
            </a:pPr>
            <a:endParaRPr lang="en-GB" sz="1400" dirty="0"/>
          </a:p>
          <a:p>
            <a:r>
              <a:rPr lang="en-GB" sz="1400" dirty="0"/>
              <a:t>Should list potential “red flag” indicators, risk factors &amp; questions to ask during the risk assessment process</a:t>
            </a:r>
          </a:p>
          <a:p>
            <a:r>
              <a:rPr lang="en-GB" sz="1400" dirty="0"/>
              <a:t>Should control what happens when red flags/risks are identified</a:t>
            </a:r>
          </a:p>
          <a:p>
            <a:pPr marL="358775" indent="-358775">
              <a:buNone/>
            </a:pPr>
            <a:r>
              <a:rPr lang="en-GB" sz="1400" dirty="0" smtClean="0"/>
              <a:t>	Should </a:t>
            </a:r>
            <a:r>
              <a:rPr lang="en-GB" sz="1400" dirty="0"/>
              <a:t>state examples/type of evidence which should be held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4175" y="116632"/>
            <a:ext cx="6708105" cy="801812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Sections/Content within </a:t>
            </a:r>
            <a:r>
              <a:rPr lang="en-GB" dirty="0" smtClean="0"/>
              <a:t>Detailed Controls and Procedures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79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412776"/>
            <a:ext cx="8378825" cy="4824536"/>
          </a:xfrm>
        </p:spPr>
        <p:txBody>
          <a:bodyPr/>
          <a:lstStyle/>
          <a:p>
            <a:pPr marL="0" indent="0">
              <a:buNone/>
            </a:pPr>
            <a:r>
              <a:rPr lang="en-GB" sz="1400" b="1" dirty="0"/>
              <a:t>Customer Due </a:t>
            </a:r>
            <a:r>
              <a:rPr lang="en-GB" sz="1400" b="1" dirty="0" smtClean="0"/>
              <a:t>Diligence</a:t>
            </a:r>
          </a:p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6780113" cy="864096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Sections/Content within </a:t>
            </a:r>
            <a:r>
              <a:rPr lang="en-GB" dirty="0" smtClean="0"/>
              <a:t>Detailed Controls and Procedures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135682"/>
              </p:ext>
            </p:extLst>
          </p:nvPr>
        </p:nvGraphicFramePr>
        <p:xfrm>
          <a:off x="503548" y="1844824"/>
          <a:ext cx="7920880" cy="1219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60440"/>
                <a:gridCol w="3960440"/>
              </a:tblGrid>
              <a:tr h="24302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Risk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Level</a:t>
                      </a:r>
                      <a:r>
                        <a:rPr lang="en-GB" sz="1400" baseline="0" dirty="0" smtClean="0"/>
                        <a:t> of Due Diligence</a:t>
                      </a:r>
                      <a:endParaRPr lang="en-GB" sz="1400" dirty="0"/>
                    </a:p>
                  </a:txBody>
                  <a:tcPr/>
                </a:tc>
              </a:tr>
              <a:tr h="24302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Low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Simplified</a:t>
                      </a:r>
                      <a:r>
                        <a:rPr lang="en-GB" sz="1400" baseline="0" dirty="0" smtClean="0"/>
                        <a:t>/Standard</a:t>
                      </a:r>
                      <a:endParaRPr lang="en-GB" sz="1400" dirty="0"/>
                    </a:p>
                  </a:txBody>
                  <a:tcPr/>
                </a:tc>
              </a:tr>
              <a:tr h="24302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Medium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Standard </a:t>
                      </a:r>
                      <a:endParaRPr lang="en-GB" sz="1400" dirty="0"/>
                    </a:p>
                  </a:txBody>
                  <a:tcPr/>
                </a:tc>
              </a:tr>
              <a:tr h="24302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High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Enhanced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39552" y="3244334"/>
            <a:ext cx="7848872" cy="276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latin typeface="+mn-lt"/>
              </a:rPr>
              <a:t>Procedures should detail</a:t>
            </a:r>
            <a:r>
              <a:rPr lang="en-GB" sz="1400" b="1" dirty="0" smtClean="0">
                <a:latin typeface="+mn-lt"/>
              </a:rPr>
              <a:t>:</a:t>
            </a:r>
          </a:p>
          <a:p>
            <a:endParaRPr lang="en-GB" sz="14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Processes re. identifying and verifying clients</a:t>
            </a:r>
          </a:p>
          <a:p>
            <a:pPr marL="342900" indent="-342900">
              <a:spcBef>
                <a:spcPct val="2000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Acceptable documents, data or information to be obtained </a:t>
            </a:r>
          </a:p>
          <a:p>
            <a:pPr marL="342900" indent="-342900">
              <a:spcBef>
                <a:spcPct val="2000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Level of due diligence based on risk profile – see table above</a:t>
            </a:r>
          </a:p>
          <a:p>
            <a:pPr marL="342900" indent="-342900">
              <a:spcBef>
                <a:spcPct val="2000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What each level of due diligence means in practice</a:t>
            </a:r>
          </a:p>
          <a:p>
            <a:pPr marL="342900" indent="-342900">
              <a:spcBef>
                <a:spcPct val="2000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Timing of CDD – completed before take on business</a:t>
            </a:r>
          </a:p>
          <a:p>
            <a:pPr marL="342900" indent="-342900">
              <a:spcBef>
                <a:spcPct val="2000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Responsibilities of “Gatekeepers”, Fee Earners, Partners, MLRO</a:t>
            </a:r>
          </a:p>
          <a:p>
            <a:pPr marL="342900" indent="-342900">
              <a:spcBef>
                <a:spcPct val="20000"/>
              </a:spcBef>
              <a:buClr>
                <a:schemeClr val="accent4"/>
              </a:buClr>
              <a:buSzPct val="75000"/>
              <a:buFont typeface="Wingdings" pitchFamily="2" charset="2"/>
              <a:buChar char="l"/>
            </a:pPr>
            <a:r>
              <a:rPr lang="en-GB" sz="1400" dirty="0">
                <a:solidFill>
                  <a:srgbClr val="002060"/>
                </a:solidFill>
                <a:latin typeface="+mn-lt"/>
              </a:rPr>
              <a:t>On-going monitoring procedures</a:t>
            </a:r>
          </a:p>
          <a:p>
            <a:endParaRPr lang="en-GB" sz="1400" dirty="0">
              <a:latin typeface="+mn-lt"/>
            </a:endParaRPr>
          </a:p>
          <a:p>
            <a:pPr algn="ctr"/>
            <a:r>
              <a:rPr lang="en-GB" sz="1400" b="1" dirty="0">
                <a:latin typeface="+mn-lt"/>
              </a:rPr>
              <a:t>Demonstrates to LSS that </a:t>
            </a:r>
            <a:r>
              <a:rPr lang="en-GB" sz="1400" b="1" dirty="0" smtClean="0">
                <a:latin typeface="+mn-lt"/>
              </a:rPr>
              <a:t>adequate AML controls are in place</a:t>
            </a:r>
            <a:endParaRPr lang="en-GB" sz="1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06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4175" y="1484784"/>
            <a:ext cx="8378825" cy="4968552"/>
          </a:xfrm>
        </p:spPr>
        <p:txBody>
          <a:bodyPr/>
          <a:lstStyle/>
          <a:p>
            <a:pPr marL="0" indent="0">
              <a:buNone/>
            </a:pPr>
            <a:r>
              <a:rPr lang="en-GB" sz="1400" b="1" dirty="0"/>
              <a:t>Suspicious Activity Reporting (internal and external) &amp; Police Orders </a:t>
            </a:r>
          </a:p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r>
              <a:rPr lang="en-GB" sz="1400" dirty="0"/>
              <a:t>Procedures should:</a:t>
            </a:r>
          </a:p>
          <a:p>
            <a:r>
              <a:rPr lang="en-GB" sz="1400" dirty="0"/>
              <a:t>Encourage &amp; detail how staff should make reports to the MLRO</a:t>
            </a:r>
          </a:p>
          <a:p>
            <a:r>
              <a:rPr lang="en-GB" sz="1400" dirty="0"/>
              <a:t>Make it clear obligations under POCA are mandatory – criminal offences</a:t>
            </a:r>
          </a:p>
          <a:p>
            <a:r>
              <a:rPr lang="en-GB" sz="1400" dirty="0"/>
              <a:t>Detail tipping off issues</a:t>
            </a:r>
          </a:p>
          <a:p>
            <a:r>
              <a:rPr lang="en-GB" sz="1400" dirty="0"/>
              <a:t>What should be included in reports</a:t>
            </a:r>
          </a:p>
          <a:p>
            <a:r>
              <a:rPr lang="en-GB" sz="1400" dirty="0"/>
              <a:t>Timing of reports</a:t>
            </a:r>
          </a:p>
          <a:p>
            <a:r>
              <a:rPr lang="en-GB" sz="1400" dirty="0"/>
              <a:t>What process should be followed in the event of a Police Order being served</a:t>
            </a:r>
          </a:p>
          <a:p>
            <a:pPr marL="0" indent="0">
              <a:buNone/>
            </a:pPr>
            <a:endParaRPr lang="en-GB" sz="1400" b="1" dirty="0" smtClean="0"/>
          </a:p>
          <a:p>
            <a:pPr marL="0" indent="0">
              <a:buNone/>
            </a:pPr>
            <a:r>
              <a:rPr lang="en-GB" sz="1400" b="1" dirty="0" smtClean="0"/>
              <a:t>Quality </a:t>
            </a:r>
            <a:r>
              <a:rPr lang="en-GB" sz="1400" b="1" dirty="0"/>
              <a:t>Assurance</a:t>
            </a:r>
            <a:r>
              <a:rPr lang="en-GB" sz="1400" b="1" dirty="0" smtClean="0"/>
              <a:t>:</a:t>
            </a:r>
          </a:p>
          <a:p>
            <a:pPr marL="0" indent="0">
              <a:buNone/>
            </a:pPr>
            <a:endParaRPr lang="en-GB" sz="1400" b="1" dirty="0" smtClean="0"/>
          </a:p>
          <a:p>
            <a:r>
              <a:rPr lang="en-GB" sz="1400" dirty="0"/>
              <a:t>Procedures should detail how, and to what frequency the firm undertakes quality checking of compliance/AML files</a:t>
            </a:r>
          </a:p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r>
              <a:rPr lang="en-GB" altLang="en-US" sz="1400" dirty="0">
                <a:solidFill>
                  <a:schemeClr val="bg1"/>
                </a:solidFill>
                <a:latin typeface="Arial" panose="020B0604020202020204" pitchFamily="34" charset="0"/>
              </a:rPr>
              <a:t>Procedures should detail how, and to what frequency the firm undertakes quality checking of compliance/AML files</a:t>
            </a:r>
          </a:p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</a:rPr>
              <a:t>Procedures should detail how, and to what frequency the firm undertakes quality checking of compliance/AML files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6780113" cy="801812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Sections/Content within Detailed </a:t>
            </a:r>
            <a:r>
              <a:rPr lang="en-GB" dirty="0" smtClean="0"/>
              <a:t>Controls and Procedures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6DBC-CCA1-4849-821F-A4FFC76A3EC8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2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SS Powerpoint Master">
  <a:themeElements>
    <a:clrScheme name="Law Society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Law Societ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w Society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w Society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w Society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w Society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LSS Powerpoint Master</Template>
  <TotalTime>240</TotalTime>
  <Words>1020</Words>
  <Application>Microsoft Office PowerPoint</Application>
  <PresentationFormat>On-screen Show (4:3)</PresentationFormat>
  <Paragraphs>197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LSS Powerpoint Master</vt:lpstr>
      <vt:lpstr>PowerPoint Presentation</vt:lpstr>
      <vt:lpstr>PowerPoint Presentation</vt:lpstr>
      <vt:lpstr>ANTI-MONEY LAUNDERING</vt:lpstr>
      <vt:lpstr>The position of your P&amp;P in the hierarchy of AML authorities</vt:lpstr>
      <vt:lpstr>What written AML P&amp;P are firms required to have in place?</vt:lpstr>
      <vt:lpstr>   Sections/Content within Detailed  Controls and Procedures</vt:lpstr>
      <vt:lpstr>  Sections/Content within Detailed Controls and Procedures </vt:lpstr>
      <vt:lpstr> Sections/Content within Detailed Controls and Procedures </vt:lpstr>
      <vt:lpstr> Sections/Content within Detailed Controls and Procedures</vt:lpstr>
      <vt:lpstr>Detailed Controls and Procedures Sections/Content within </vt:lpstr>
      <vt:lpstr> How to ensure your P&amp;Ps are integrated into your firms day to day business</vt:lpstr>
      <vt:lpstr>To Summarise!!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Bothwell</dc:creator>
  <cp:lastModifiedBy>Graham Mackenzie</cp:lastModifiedBy>
  <cp:revision>25</cp:revision>
  <cp:lastPrinted>2017-02-10T14:47:59Z</cp:lastPrinted>
  <dcterms:created xsi:type="dcterms:W3CDTF">2016-11-03T16:43:41Z</dcterms:created>
  <dcterms:modified xsi:type="dcterms:W3CDTF">2017-06-26T15:29:54Z</dcterms:modified>
</cp:coreProperties>
</file>