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drawings/drawing7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drawings/drawing8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drawings/drawing9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drawings/drawing10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drawings/drawing11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drawings/drawing12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13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5"/>
    <p:sldMasterId id="2147483745" r:id="rId6"/>
  </p:sldMasterIdLst>
  <p:notesMasterIdLst>
    <p:notesMasterId r:id="rId48"/>
  </p:notesMasterIdLst>
  <p:handoutMasterIdLst>
    <p:handoutMasterId r:id="rId49"/>
  </p:handoutMasterIdLst>
  <p:sldIdLst>
    <p:sldId id="521" r:id="rId7"/>
    <p:sldId id="400" r:id="rId8"/>
    <p:sldId id="526" r:id="rId9"/>
    <p:sldId id="395" r:id="rId10"/>
    <p:sldId id="432" r:id="rId11"/>
    <p:sldId id="433" r:id="rId12"/>
    <p:sldId id="435" r:id="rId13"/>
    <p:sldId id="436" r:id="rId14"/>
    <p:sldId id="437" r:id="rId15"/>
    <p:sldId id="529" r:id="rId16"/>
    <p:sldId id="440" r:id="rId17"/>
    <p:sldId id="442" r:id="rId18"/>
    <p:sldId id="443" r:id="rId19"/>
    <p:sldId id="444" r:id="rId20"/>
    <p:sldId id="445" r:id="rId21"/>
    <p:sldId id="446" r:id="rId22"/>
    <p:sldId id="447" r:id="rId23"/>
    <p:sldId id="530" r:id="rId24"/>
    <p:sldId id="448" r:id="rId25"/>
    <p:sldId id="449" r:id="rId26"/>
    <p:sldId id="531" r:id="rId27"/>
    <p:sldId id="492" r:id="rId28"/>
    <p:sldId id="533" r:id="rId29"/>
    <p:sldId id="502" r:id="rId30"/>
    <p:sldId id="503" r:id="rId31"/>
    <p:sldId id="504" r:id="rId32"/>
    <p:sldId id="516" r:id="rId33"/>
    <p:sldId id="534" r:id="rId34"/>
    <p:sldId id="512" r:id="rId35"/>
    <p:sldId id="535" r:id="rId36"/>
    <p:sldId id="513" r:id="rId37"/>
    <p:sldId id="514" r:id="rId38"/>
    <p:sldId id="536" r:id="rId39"/>
    <p:sldId id="518" r:id="rId40"/>
    <p:sldId id="537" r:id="rId41"/>
    <p:sldId id="483" r:id="rId42"/>
    <p:sldId id="484" r:id="rId43"/>
    <p:sldId id="538" r:id="rId44"/>
    <p:sldId id="519" r:id="rId45"/>
    <p:sldId id="520" r:id="rId46"/>
    <p:sldId id="539" r:id="rId47"/>
  </p:sldIdLst>
  <p:sldSz cx="10693400" cy="7561263"/>
  <p:notesSz cx="6797675" cy="9926638"/>
  <p:defaultTextStyle>
    <a:defPPr>
      <a:defRPr lang="en-US"/>
    </a:defPPr>
    <a:lvl1pPr marL="0" algn="l" defTabSz="9135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98" algn="l" defTabSz="9135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592" algn="l" defTabSz="9135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390" algn="l" defTabSz="9135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187" algn="l" defTabSz="9135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984" algn="l" defTabSz="9135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782" algn="l" defTabSz="9135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577" algn="l" defTabSz="9135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373" algn="l" defTabSz="9135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>
          <p15:clr>
            <a:srgbClr val="A4A3A4"/>
          </p15:clr>
        </p15:guide>
        <p15:guide id="2" orient="horz" pos="113">
          <p15:clr>
            <a:srgbClr val="A4A3A4"/>
          </p15:clr>
        </p15:guide>
        <p15:guide id="3" orient="horz" pos="4649">
          <p15:clr>
            <a:srgbClr val="A4A3A4"/>
          </p15:clr>
        </p15:guide>
        <p15:guide id="4" orient="horz" pos="4513">
          <p15:clr>
            <a:srgbClr val="A4A3A4"/>
          </p15:clr>
        </p15:guide>
        <p15:guide id="5" orient="horz" pos="4304">
          <p15:clr>
            <a:srgbClr val="A4A3A4"/>
          </p15:clr>
        </p15:guide>
        <p15:guide id="6" orient="horz" pos="1111">
          <p15:clr>
            <a:srgbClr val="A4A3A4"/>
          </p15:clr>
        </p15:guide>
        <p15:guide id="7" orient="horz" pos="975">
          <p15:clr>
            <a:srgbClr val="A4A3A4"/>
          </p15:clr>
        </p15:guide>
        <p15:guide id="8" orient="horz" pos="150">
          <p15:clr>
            <a:srgbClr val="A4A3A4"/>
          </p15:clr>
        </p15:guide>
        <p15:guide id="9" orient="horz" pos="233">
          <p15:clr>
            <a:srgbClr val="A4A3A4"/>
          </p15:clr>
        </p15:guide>
        <p15:guide id="10" orient="horz" pos="340">
          <p15:clr>
            <a:srgbClr val="A4A3A4"/>
          </p15:clr>
        </p15:guide>
        <p15:guide id="11" orient="horz" pos="4422">
          <p15:clr>
            <a:srgbClr val="A4A3A4"/>
          </p15:clr>
        </p15:guide>
        <p15:guide id="12" orient="horz" pos="1247">
          <p15:clr>
            <a:srgbClr val="A4A3A4"/>
          </p15:clr>
        </p15:guide>
        <p15:guide id="13" orient="horz" pos="4187">
          <p15:clr>
            <a:srgbClr val="A4A3A4"/>
          </p15:clr>
        </p15:guide>
        <p15:guide id="14" orient="horz" pos="4071">
          <p15:clr>
            <a:srgbClr val="A4A3A4"/>
          </p15:clr>
        </p15:guide>
        <p15:guide id="15" orient="horz" pos="1746">
          <p15:clr>
            <a:srgbClr val="A4A3A4"/>
          </p15:clr>
        </p15:guide>
        <p15:guide id="16" orient="horz" pos="4604">
          <p15:clr>
            <a:srgbClr val="A4A3A4"/>
          </p15:clr>
        </p15:guide>
        <p15:guide id="17" pos="3368">
          <p15:clr>
            <a:srgbClr val="A4A3A4"/>
          </p15:clr>
        </p15:guide>
        <p15:guide id="18" pos="102">
          <p15:clr>
            <a:srgbClr val="A4A3A4"/>
          </p15:clr>
        </p15:guide>
        <p15:guide id="19" pos="6622">
          <p15:clr>
            <a:srgbClr val="A4A3A4"/>
          </p15:clr>
        </p15:guide>
        <p15:guide id="20" pos="348">
          <p15:clr>
            <a:srgbClr val="A4A3A4"/>
          </p15:clr>
        </p15:guide>
        <p15:guide id="21" pos="4547">
          <p15:clr>
            <a:srgbClr val="A4A3A4"/>
          </p15:clr>
        </p15:guide>
        <p15:guide id="22" pos="2449">
          <p15:clr>
            <a:srgbClr val="A4A3A4"/>
          </p15:clr>
        </p15:guide>
        <p15:guide id="23" pos="4304">
          <p15:clr>
            <a:srgbClr val="A4A3A4"/>
          </p15:clr>
        </p15:guide>
        <p15:guide id="24" pos="6505">
          <p15:clr>
            <a:srgbClr val="A4A3A4"/>
          </p15:clr>
        </p15:guide>
        <p15:guide id="25" pos="3256">
          <p15:clr>
            <a:srgbClr val="A4A3A4"/>
          </p15:clr>
        </p15:guide>
        <p15:guide id="26" pos="3481">
          <p15:clr>
            <a:srgbClr val="A4A3A4"/>
          </p15:clr>
        </p15:guide>
        <p15:guide id="27" pos="2200">
          <p15:clr>
            <a:srgbClr val="A4A3A4"/>
          </p15:clr>
        </p15:guide>
        <p15:guide id="28" pos="237">
          <p15:clr>
            <a:srgbClr val="A4A3A4"/>
          </p15:clr>
        </p15:guide>
        <p15:guide id="29" pos="639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orient="horz" pos="123">
          <p15:clr>
            <a:srgbClr val="A4A3A4"/>
          </p15:clr>
        </p15:guide>
        <p15:guide id="3" orient="horz" pos="6130">
          <p15:clr>
            <a:srgbClr val="A4A3A4"/>
          </p15:clr>
        </p15:guide>
        <p15:guide id="4" orient="horz" pos="5884">
          <p15:clr>
            <a:srgbClr val="A4A3A4"/>
          </p15:clr>
        </p15:guide>
        <p15:guide id="5" orient="horz" pos="2732">
          <p15:clr>
            <a:srgbClr val="A4A3A4"/>
          </p15:clr>
        </p15:guide>
        <p15:guide id="6" orient="horz" pos="2634">
          <p15:clr>
            <a:srgbClr val="A4A3A4"/>
          </p15:clr>
        </p15:guide>
        <p15:guide id="7" orient="horz" pos="517">
          <p15:clr>
            <a:srgbClr val="A4A3A4"/>
          </p15:clr>
        </p15:guide>
        <p15:guide id="8" pos="2141">
          <p15:clr>
            <a:srgbClr val="A4A3A4"/>
          </p15:clr>
        </p15:guide>
        <p15:guide id="9" pos="118">
          <p15:clr>
            <a:srgbClr val="A4A3A4"/>
          </p15:clr>
        </p15:guide>
        <p15:guide id="10" pos="4164">
          <p15:clr>
            <a:srgbClr val="A4A3A4"/>
          </p15:clr>
        </p15:guide>
        <p15:guide id="11" pos="343">
          <p15:clr>
            <a:srgbClr val="A4A3A4"/>
          </p15:clr>
        </p15:guide>
        <p15:guide id="12" pos="393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585D"/>
    <a:srgbClr val="74AA50"/>
    <a:srgbClr val="FF585D"/>
    <a:srgbClr val="CB333B"/>
    <a:srgbClr val="173861"/>
    <a:srgbClr val="F57B29"/>
    <a:srgbClr val="53447F"/>
    <a:srgbClr val="F1BE48"/>
    <a:srgbClr val="71B2C9"/>
    <a:srgbClr val="693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81257" autoAdjust="0"/>
  </p:normalViewPr>
  <p:slideViewPr>
    <p:cSldViewPr snapToObjects="1" showGuides="1">
      <p:cViewPr varScale="1">
        <p:scale>
          <a:sx n="111" d="100"/>
          <a:sy n="111" d="100"/>
        </p:scale>
        <p:origin x="-948" y="-90"/>
      </p:cViewPr>
      <p:guideLst>
        <p:guide orient="horz" pos="2382"/>
        <p:guide orient="horz" pos="112"/>
        <p:guide orient="horz" pos="4649"/>
        <p:guide orient="horz" pos="4513"/>
        <p:guide orient="horz" pos="4304"/>
        <p:guide orient="horz" pos="1111"/>
        <p:guide orient="horz" pos="975"/>
        <p:guide orient="horz" pos="150"/>
        <p:guide orient="horz" pos="233"/>
        <p:guide orient="horz" pos="340"/>
        <p:guide orient="horz" pos="4422"/>
        <p:guide orient="horz" pos="1247"/>
        <p:guide orient="horz" pos="4187"/>
        <p:guide orient="horz" pos="4071"/>
        <p:guide orient="horz" pos="1746"/>
        <p:guide orient="horz" pos="4604"/>
        <p:guide pos="3368"/>
        <p:guide pos="102"/>
        <p:guide pos="6623"/>
        <p:guide pos="348"/>
        <p:guide pos="4547"/>
        <p:guide pos="2449"/>
        <p:guide pos="4304"/>
        <p:guide pos="6504"/>
        <p:guide pos="3256"/>
        <p:guide pos="3481"/>
        <p:guide pos="2200"/>
        <p:guide pos="237"/>
        <p:guide pos="63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72" d="100"/>
          <a:sy n="72" d="100"/>
        </p:scale>
        <p:origin x="2250" y="78"/>
      </p:cViewPr>
      <p:guideLst>
        <p:guide orient="horz" pos="3127"/>
        <p:guide orient="horz" pos="123"/>
        <p:guide orient="horz" pos="6130"/>
        <p:guide orient="horz" pos="5884"/>
        <p:guide orient="horz" pos="2732"/>
        <p:guide orient="horz" pos="2634"/>
        <p:guide orient="horz" pos="517"/>
        <p:guide pos="2141"/>
        <p:guide pos="118"/>
        <p:guide pos="4164"/>
        <p:guide pos="343"/>
        <p:guide pos="39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9567124130395557"/>
          <c:y val="7.7286711732884386E-2"/>
          <c:w val="0.48985068096192885"/>
          <c:h val="0.9064330459008828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High priority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Tackling conveyancing issues with banks and other lending institutions</c:v>
                </c:pt>
                <c:pt idx="1">
                  <c:v>Improving the perception of the profession among the general public</c:v>
                </c:pt>
                <c:pt idx="2">
                  <c:v>Providing support for solicitors who are unemployed or face redundancy</c:v>
                </c:pt>
                <c:pt idx="3">
                  <c:v>Providing quality training, networking and professional development events for members</c:v>
                </c:pt>
                <c:pt idx="4">
                  <c:v>Providing support for trainees, newly qualified solicitors and those interested in a career in the law</c:v>
                </c:pt>
                <c:pt idx="5">
                  <c:v>Protecting legal aid budget and representing solicitors working in legal aid </c:v>
                </c:pt>
                <c:pt idx="6">
                  <c:v>Providing practice advice to members</c:v>
                </c:pt>
                <c:pt idx="7">
                  <c:v>Responding to Scottish, UK and European law reform proposals</c:v>
                </c:pt>
                <c:pt idx="8">
                  <c:v>Inspecting firms to ensure compliance with accounting rules</c:v>
                </c:pt>
                <c:pt idx="9">
                  <c:v>Investigating conduct complaints against solicitors and prosecuting cases to the discipline tribunal</c:v>
                </c:pt>
                <c:pt idx="10">
                  <c:v>Setting standards for solicitors and updating practice rules</c:v>
                </c:pt>
                <c:pt idx="11">
                  <c:v>Intervening in firms where a critical failure has been identified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0.26</c:v>
                </c:pt>
                <c:pt idx="1">
                  <c:v>0.4</c:v>
                </c:pt>
                <c:pt idx="2">
                  <c:v>0.42</c:v>
                </c:pt>
                <c:pt idx="3">
                  <c:v>0.45</c:v>
                </c:pt>
                <c:pt idx="4">
                  <c:v>0.55000000000000004</c:v>
                </c:pt>
                <c:pt idx="5">
                  <c:v>0.56999999999999995</c:v>
                </c:pt>
                <c:pt idx="6">
                  <c:v>0.57999999999999996</c:v>
                </c:pt>
                <c:pt idx="7">
                  <c:v>0.64</c:v>
                </c:pt>
                <c:pt idx="8">
                  <c:v>0.66</c:v>
                </c:pt>
                <c:pt idx="9">
                  <c:v>0.67</c:v>
                </c:pt>
                <c:pt idx="10">
                  <c:v>0.78</c:v>
                </c:pt>
                <c:pt idx="11">
                  <c:v>0.84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E1E-4662-A613-7B385E5CCC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Medium priority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Tackling conveyancing issues with banks and other lending institutions</c:v>
                </c:pt>
                <c:pt idx="1">
                  <c:v>Improving the perception of the profession among the general public</c:v>
                </c:pt>
                <c:pt idx="2">
                  <c:v>Providing support for solicitors who are unemployed or face redundancy</c:v>
                </c:pt>
                <c:pt idx="3">
                  <c:v>Providing quality training, networking and professional development events for members</c:v>
                </c:pt>
                <c:pt idx="4">
                  <c:v>Providing support for trainees, newly qualified solicitors and those interested in a career in the law</c:v>
                </c:pt>
                <c:pt idx="5">
                  <c:v>Protecting legal aid budget and representing solicitors working in legal aid </c:v>
                </c:pt>
                <c:pt idx="6">
                  <c:v>Providing practice advice to members</c:v>
                </c:pt>
                <c:pt idx="7">
                  <c:v>Responding to Scottish, UK and European law reform proposals</c:v>
                </c:pt>
                <c:pt idx="8">
                  <c:v>Inspecting firms to ensure compliance with accounting rules</c:v>
                </c:pt>
                <c:pt idx="9">
                  <c:v>Investigating conduct complaints against solicitors and prosecuting cases to the discipline tribunal</c:v>
                </c:pt>
                <c:pt idx="10">
                  <c:v>Setting standards for solicitors and updating practice rules</c:v>
                </c:pt>
                <c:pt idx="11">
                  <c:v>Intervening in firms where a critical failure has been identified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12"/>
                <c:pt idx="0">
                  <c:v>0.53</c:v>
                </c:pt>
                <c:pt idx="1">
                  <c:v>0.45</c:v>
                </c:pt>
                <c:pt idx="2">
                  <c:v>0.5</c:v>
                </c:pt>
                <c:pt idx="3">
                  <c:v>0.43</c:v>
                </c:pt>
                <c:pt idx="4">
                  <c:v>0.4</c:v>
                </c:pt>
                <c:pt idx="5">
                  <c:v>0.36</c:v>
                </c:pt>
                <c:pt idx="6">
                  <c:v>0.38</c:v>
                </c:pt>
                <c:pt idx="7">
                  <c:v>0.31</c:v>
                </c:pt>
                <c:pt idx="8">
                  <c:v>0.31</c:v>
                </c:pt>
                <c:pt idx="9">
                  <c:v>0.27</c:v>
                </c:pt>
                <c:pt idx="10">
                  <c:v>0.19</c:v>
                </c:pt>
                <c:pt idx="11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E1E-4662-A613-7B385E5CCC1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Low priority</c:v>
                </c:pt>
              </c:strCache>
            </c:strRef>
          </c:tx>
          <c:invertIfNegative val="0"/>
          <c:dLbls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1E-4662-A613-7B385E5CCC11}"/>
                </c:ext>
              </c:extLst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1E-4662-A613-7B385E5CCC11}"/>
                </c:ext>
              </c:extLst>
            </c:dLbl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E1E-4662-A613-7B385E5CCC11}"/>
                </c:ext>
              </c:extLst>
            </c:dLbl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1E-4662-A613-7B385E5CCC11}"/>
                </c:ext>
              </c:extLst>
            </c:dLbl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E1E-4662-A613-7B385E5CCC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Tackling conveyancing issues with banks and other lending institutions</c:v>
                </c:pt>
                <c:pt idx="1">
                  <c:v>Improving the perception of the profession among the general public</c:v>
                </c:pt>
                <c:pt idx="2">
                  <c:v>Providing support for solicitors who are unemployed or face redundancy</c:v>
                </c:pt>
                <c:pt idx="3">
                  <c:v>Providing quality training, networking and professional development events for members</c:v>
                </c:pt>
                <c:pt idx="4">
                  <c:v>Providing support for trainees, newly qualified solicitors and those interested in a career in the law</c:v>
                </c:pt>
                <c:pt idx="5">
                  <c:v>Protecting legal aid budget and representing solicitors working in legal aid </c:v>
                </c:pt>
                <c:pt idx="6">
                  <c:v>Providing practice advice to members</c:v>
                </c:pt>
                <c:pt idx="7">
                  <c:v>Responding to Scottish, UK and European law reform proposals</c:v>
                </c:pt>
                <c:pt idx="8">
                  <c:v>Inspecting firms to ensure compliance with accounting rules</c:v>
                </c:pt>
                <c:pt idx="9">
                  <c:v>Investigating conduct complaints against solicitors and prosecuting cases to the discipline tribunal</c:v>
                </c:pt>
                <c:pt idx="10">
                  <c:v>Setting standards for solicitors and updating practice rules</c:v>
                </c:pt>
                <c:pt idx="11">
                  <c:v>Intervening in firms where a critical failure has been identified</c:v>
                </c:pt>
              </c:strCache>
            </c:strRef>
          </c:cat>
          <c:val>
            <c:numRef>
              <c:f>Sheet1!$D$2:$D$13</c:f>
              <c:numCache>
                <c:formatCode>0%</c:formatCode>
                <c:ptCount val="12"/>
                <c:pt idx="0">
                  <c:v>0.21</c:v>
                </c:pt>
                <c:pt idx="1">
                  <c:v>0.14000000000000001</c:v>
                </c:pt>
                <c:pt idx="2">
                  <c:v>0.08</c:v>
                </c:pt>
                <c:pt idx="3">
                  <c:v>0.12</c:v>
                </c:pt>
                <c:pt idx="4">
                  <c:v>0.05</c:v>
                </c:pt>
                <c:pt idx="5">
                  <c:v>7.0000000000000007E-2</c:v>
                </c:pt>
                <c:pt idx="6">
                  <c:v>0.05</c:v>
                </c:pt>
                <c:pt idx="7">
                  <c:v>0.05</c:v>
                </c:pt>
                <c:pt idx="8">
                  <c:v>0.04</c:v>
                </c:pt>
                <c:pt idx="9">
                  <c:v>7.0000000000000007E-2</c:v>
                </c:pt>
                <c:pt idx="10">
                  <c:v>0.02</c:v>
                </c:pt>
                <c:pt idx="11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E1E-4662-A613-7B385E5CCC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62240640"/>
        <c:axId val="62242176"/>
      </c:barChart>
      <c:catAx>
        <c:axId val="622406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0"/>
            </a:pPr>
            <a:endParaRPr lang="en-US"/>
          </a:p>
        </c:txPr>
        <c:crossAx val="62242176"/>
        <c:crosses val="autoZero"/>
        <c:auto val="1"/>
        <c:lblAlgn val="ctr"/>
        <c:lblOffset val="100"/>
        <c:noMultiLvlLbl val="0"/>
      </c:catAx>
      <c:valAx>
        <c:axId val="6224217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622406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1383019152828291"/>
          <c:y val="2.9009214564882507E-2"/>
          <c:w val="0.44879988964740752"/>
          <c:h val="4.2498801957328122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7125298835109"/>
          <c:y val="9.4230610673030693E-2"/>
          <c:w val="0.61257511168169243"/>
          <c:h val="0.8115387786539386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5400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A1F-43E4-B903-7BB8EDCFA4D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A1F-43E4-B903-7BB8EDCFA4D5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A1F-43E4-B903-7BB8EDCFA4D5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A1F-43E4-B903-7BB8EDCFA4D5}"/>
              </c:ext>
            </c:extLst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A1F-43E4-B903-7BB8EDCFA4D5}"/>
              </c:ext>
            </c:extLst>
          </c:dPt>
          <c:dLbls>
            <c:dLbl>
              <c:idx val="2"/>
              <c:layout>
                <c:manualLayout>
                  <c:x val="0"/>
                  <c:y val="-3.4615381994595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1F-43E4-B903-7BB8EDCFA4D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 dirty="0"/>
                      <a:t>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1F-43E4-B903-7BB8EDCFA4D5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A1F-43E4-B903-7BB8EDCFA4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Tend to agree</c:v>
                </c:pt>
                <c:pt idx="1">
                  <c:v>Tend to disagree</c:v>
                </c:pt>
                <c:pt idx="2">
                  <c:v>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0.78</c:v>
                </c:pt>
                <c:pt idx="1">
                  <c:v>0.2</c:v>
                </c:pt>
                <c:pt idx="2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A1F-43E4-B903-7BB8EDCFA4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5400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6BB-4EC7-A581-680EC6B604B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6BB-4EC7-A581-680EC6B604B4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6BB-4EC7-A581-680EC6B604B4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6BB-4EC7-A581-680EC6B604B4}"/>
              </c:ext>
            </c:extLst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6BB-4EC7-A581-680EC6B604B4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en-US" sz="1400" dirty="0"/>
                      <a:t>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BB-4EC7-A581-680EC6B604B4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6BB-4EC7-A581-680EC6B604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Tend to agree</c:v>
                </c:pt>
                <c:pt idx="1">
                  <c:v>Tend to disagree</c:v>
                </c:pt>
                <c:pt idx="2">
                  <c:v>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0.64</c:v>
                </c:pt>
                <c:pt idx="1">
                  <c:v>0.32</c:v>
                </c:pt>
                <c:pt idx="2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6BB-4EC7-A581-680EC6B604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28996603534625"/>
          <c:y val="8.0348472199640544E-2"/>
          <c:w val="0.5171420313628533"/>
          <c:h val="0.836337886120369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95D-42E2-AAC6-DD3F594BDA50}"/>
              </c:ext>
            </c:extLst>
          </c:dPt>
          <c:dPt>
            <c:idx val="1"/>
            <c:bubble3D val="0"/>
            <c:spPr>
              <a:solidFill>
                <a:srgbClr val="F1BE4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95D-42E2-AAC6-DD3F594BDA50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95D-42E2-AAC6-DD3F594BDA50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95D-42E2-AAC6-DD3F594BDA50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C95D-42E2-AAC6-DD3F594BDA50}"/>
              </c:ext>
            </c:extLst>
          </c:dPt>
          <c:dLbls>
            <c:dLbl>
              <c:idx val="0"/>
              <c:layout>
                <c:manualLayout>
                  <c:x val="3.9742316213231214E-3"/>
                  <c:y val="2.911208151382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5D-42E2-AAC6-DD3F594BDA5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013871474598061E-3"/>
                  <c:y val="4.5789784041089451E-3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5D-42E2-AAC6-DD3F594BDA50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95D-42E2-AAC6-DD3F594BDA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 great deal</c:v>
                </c:pt>
                <c:pt idx="1">
                  <c:v>A fair amount</c:v>
                </c:pt>
                <c:pt idx="2">
                  <c:v>Not very much</c:v>
                </c:pt>
                <c:pt idx="3">
                  <c:v>Nothing at all</c:v>
                </c:pt>
                <c:pt idx="4">
                  <c:v>Don't know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0.71</c:v>
                </c:pt>
                <c:pt idx="2">
                  <c:v>0.22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95D-42E2-AAC6-DD3F594BDA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65711118246016131"/>
          <c:y val="0.32753845247215513"/>
          <c:w val="0.27959586768840028"/>
          <c:h val="0.34492315098167314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235774196180755E-2"/>
          <c:y val="4.1133422020744201E-2"/>
          <c:w val="0.53092834817763612"/>
          <c:h val="0.8343633201847293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95D-42E2-AAC6-DD3F594BDA50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95D-42E2-AAC6-DD3F594BDA50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95D-42E2-AAC6-DD3F594BDA50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95D-42E2-AAC6-DD3F594BDA50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95D-42E2-AAC6-DD3F594BDA50}"/>
              </c:ext>
            </c:extLst>
          </c:dPt>
          <c:dPt>
            <c:idx val="5"/>
            <c:bubble3D val="0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1B8-4BAD-ADEC-1013D44F2053}"/>
              </c:ext>
            </c:extLst>
          </c:dPt>
          <c:dLbls>
            <c:dLbl>
              <c:idx val="0"/>
              <c:layout>
                <c:manualLayout>
                  <c:x val="3.9742316213231214E-3"/>
                  <c:y val="2.91120815138282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5D-42E2-AAC6-DD3F594BDA5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013871474598061E-3"/>
                  <c:y val="4.5789784041089451E-3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5D-42E2-AAC6-DD3F594BDA5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B8-4BAD-ADEC-1013D44F20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Very favourable</c:v>
                </c:pt>
                <c:pt idx="1">
                  <c:v>Fairly favourable</c:v>
                </c:pt>
                <c:pt idx="2">
                  <c:v>Neither favourable nor unfavourable</c:v>
                </c:pt>
                <c:pt idx="3">
                  <c:v>Fairly unfavourable</c:v>
                </c:pt>
                <c:pt idx="4">
                  <c:v>Very unfavourable</c:v>
                </c:pt>
                <c:pt idx="5">
                  <c:v>Don’t know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0.12</c:v>
                </c:pt>
                <c:pt idx="1">
                  <c:v>0.61</c:v>
                </c:pt>
                <c:pt idx="2">
                  <c:v>0.2</c:v>
                </c:pt>
                <c:pt idx="3">
                  <c:v>0.06</c:v>
                </c:pt>
                <c:pt idx="4">
                  <c:v>0.01</c:v>
                </c:pt>
                <c:pt idx="5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95D-42E2-AAC6-DD3F594BDA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2728391535650418"/>
          <c:y val="0.16804603401950199"/>
          <c:w val="0.36243649918937226"/>
          <c:h val="0.62711578960379599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9543455010345983"/>
          <c:y val="0.10721476185642261"/>
          <c:w val="0.50456544989654017"/>
          <c:h val="0.8610843741955456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b="1" dirty="0"/>
                      <a:t>78%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25-4029-ADE1-977E55EB67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The Scottish Government should allocate additional resources so solicitor legal aid rates can be increased</c:v>
                </c:pt>
                <c:pt idx="1">
                  <c:v>Current Scottish Government policy on legal aid risks undermining the principle of access to justice for the poorest in our society </c:v>
                </c:pt>
                <c:pt idx="2">
                  <c:v>I am fully aware of the cyber security measures which my firm has put in place regarding GDPR</c:v>
                </c:pt>
                <c:pt idx="3">
                  <c:v>My business is prepared for the enforcement of GDPR on 25th May 2018</c:v>
                </c:pt>
                <c:pt idx="4">
                  <c:v>I am optimistic about the future of the solicitor profession in Scotland</c:v>
                </c:pt>
                <c:pt idx="5">
                  <c:v>I am more confident in the economic prospects for my business over the next 12 months compared to the previous 12 months</c:v>
                </c:pt>
                <c:pt idx="6">
                  <c:v>The system of regulating the legal profession is outdated and needs to be modernised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0.82</c:v>
                </c:pt>
                <c:pt idx="1">
                  <c:v>0.78</c:v>
                </c:pt>
                <c:pt idx="2">
                  <c:v>0.77</c:v>
                </c:pt>
                <c:pt idx="3">
                  <c:v>0.76</c:v>
                </c:pt>
                <c:pt idx="4">
                  <c:v>0.62</c:v>
                </c:pt>
                <c:pt idx="5">
                  <c:v>0.49</c:v>
                </c:pt>
                <c:pt idx="6">
                  <c:v>0.47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B25-4029-ADE1-977E55EB67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2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The Scottish Government should allocate additional resources so solicitor legal aid rates can be increased</c:v>
                </c:pt>
                <c:pt idx="1">
                  <c:v>Current Scottish Government policy on legal aid risks undermining the principle of access to justice for the poorest in our society </c:v>
                </c:pt>
                <c:pt idx="2">
                  <c:v>I am fully aware of the cyber security measures which my firm has put in place regarding GDPR</c:v>
                </c:pt>
                <c:pt idx="3">
                  <c:v>My business is prepared for the enforcement of GDPR on 25th May 2018</c:v>
                </c:pt>
                <c:pt idx="4">
                  <c:v>I am optimistic about the future of the solicitor profession in Scotland</c:v>
                </c:pt>
                <c:pt idx="5">
                  <c:v>I am more confident in the economic prospects for my business over the next 12 months compared to the previous 12 months</c:v>
                </c:pt>
                <c:pt idx="6">
                  <c:v>The system of regulating the legal profession is outdated and needs to be modernised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0.12</c:v>
                </c:pt>
                <c:pt idx="1">
                  <c:v>0.08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0.37</c:v>
                </c:pt>
                <c:pt idx="5">
                  <c:v>0.4</c:v>
                </c:pt>
                <c:pt idx="6">
                  <c:v>0.47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B25-4029-ADE1-977E55EB67C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1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9710445163475557E-16"/>
                  <c:y val="-3.79060702885695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5.6989805652695048E-2"/>
                      <c:h val="4.26096859073206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927-4ACC-8EFF-590CF9FE88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The Scottish Government should allocate additional resources so solicitor legal aid rates can be increased</c:v>
                </c:pt>
                <c:pt idx="1">
                  <c:v>Current Scottish Government policy on legal aid risks undermining the principle of access to justice for the poorest in our society </c:v>
                </c:pt>
                <c:pt idx="2">
                  <c:v>I am fully aware of the cyber security measures which my firm has put in place regarding GDPR</c:v>
                </c:pt>
                <c:pt idx="3">
                  <c:v>My business is prepared for the enforcement of GDPR on 25th May 2018</c:v>
                </c:pt>
                <c:pt idx="4">
                  <c:v>I am optimistic about the future of the solicitor profession in Scotland</c:v>
                </c:pt>
                <c:pt idx="5">
                  <c:v>I am more confident in the economic prospects for my business over the next 12 months compared to the previous 12 months</c:v>
                </c:pt>
                <c:pt idx="6">
                  <c:v>The system of regulating the legal profession is outdated and needs to be modernised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7.0000000000000007E-2</c:v>
                </c:pt>
                <c:pt idx="1">
                  <c:v>0.14000000000000001</c:v>
                </c:pt>
                <c:pt idx="2">
                  <c:v>0.08</c:v>
                </c:pt>
                <c:pt idx="3">
                  <c:v>0.1</c:v>
                </c:pt>
                <c:pt idx="4">
                  <c:v>0.02</c:v>
                </c:pt>
                <c:pt idx="5">
                  <c:v>0.11</c:v>
                </c:pt>
                <c:pt idx="6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B25-4029-ADE1-977E55EB67C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The Scottish Government should allocate additional resources so solicitor legal aid rates can be increased</c:v>
                </c:pt>
                <c:pt idx="1">
                  <c:v>Current Scottish Government policy on legal aid risks undermining the principle of access to justice for the poorest in our society </c:v>
                </c:pt>
                <c:pt idx="2">
                  <c:v>I am fully aware of the cyber security measures which my firm has put in place regarding GDPR</c:v>
                </c:pt>
                <c:pt idx="3">
                  <c:v>My business is prepared for the enforcement of GDPR on 25th May 2018</c:v>
                </c:pt>
                <c:pt idx="4">
                  <c:v>I am optimistic about the future of the solicitor profession in Scotland</c:v>
                </c:pt>
                <c:pt idx="5">
                  <c:v>I am more confident in the economic prospects for my business over the next 12 months compared to the previous 12 months</c:v>
                </c:pt>
                <c:pt idx="6">
                  <c:v>The system of regulating the legal profession is outdated and needs to be modernised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B25-4029-ADE1-977E55EB67C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The Scottish Government should allocate additional resources so solicitor legal aid rates can be increased</c:v>
                </c:pt>
                <c:pt idx="1">
                  <c:v>Current Scottish Government policy on legal aid risks undermining the principle of access to justice for the poorest in our society </c:v>
                </c:pt>
                <c:pt idx="2">
                  <c:v>I am fully aware of the cyber security measures which my firm has put in place regarding GDPR</c:v>
                </c:pt>
                <c:pt idx="3">
                  <c:v>My business is prepared for the enforcement of GDPR on 25th May 2018</c:v>
                </c:pt>
                <c:pt idx="4">
                  <c:v>I am optimistic about the future of the solicitor profession in Scotland</c:v>
                </c:pt>
                <c:pt idx="5">
                  <c:v>I am more confident in the economic prospects for my business over the next 12 months compared to the previous 12 months</c:v>
                </c:pt>
                <c:pt idx="6">
                  <c:v>The system of regulating the legal profession is outdated and needs to be modernised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B25-4029-ADE1-977E55EB67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6567680"/>
        <c:axId val="96569216"/>
      </c:barChart>
      <c:catAx>
        <c:axId val="965676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6569216"/>
        <c:crosses val="autoZero"/>
        <c:auto val="1"/>
        <c:lblAlgn val="ctr"/>
        <c:lblOffset val="100"/>
        <c:noMultiLvlLbl val="0"/>
      </c:catAx>
      <c:valAx>
        <c:axId val="96569216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one"/>
        <c:crossAx val="96567680"/>
        <c:crosses val="autoZero"/>
        <c:crossBetween val="between"/>
        <c:majorUnit val="0.1"/>
      </c:valAx>
    </c:plotArea>
    <c:legend>
      <c:legendPos val="t"/>
      <c:layout>
        <c:manualLayout>
          <c:xMode val="edge"/>
          <c:yMode val="edge"/>
          <c:x val="0.54961304299522262"/>
          <c:y val="2.9142890282129047E-2"/>
          <c:w val="0.3929977780246639"/>
          <c:h val="4.6320298096095183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5400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C5-4CC5-83E8-7A2FA56C522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8C5-4CC5-83E8-7A2FA56C5227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8C5-4CC5-83E8-7A2FA56C5227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8C5-4CC5-83E8-7A2FA56C5227}"/>
              </c:ext>
            </c:extLst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8C5-4CC5-83E8-7A2FA56C5227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 dirty="0"/>
                      <a:t>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8C5-4CC5-83E8-7A2FA56C5227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8C5-4CC5-83E8-7A2FA56C52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Tend to agree</c:v>
                </c:pt>
                <c:pt idx="1">
                  <c:v>Tend to disagree</c:v>
                </c:pt>
                <c:pt idx="2">
                  <c:v>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0.62</c:v>
                </c:pt>
                <c:pt idx="1">
                  <c:v>0.37</c:v>
                </c:pt>
                <c:pt idx="2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8C5-4CC5-83E8-7A2FA56C52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834794335805798E-2"/>
          <c:y val="7.5426193996492794E-2"/>
          <c:w val="0.97033041132838838"/>
          <c:h val="0.76399637818198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I have the opportunity to interact with and provide input to the Society and its services</c:v>
                </c:pt>
                <c:pt idx="1">
                  <c:v>The Society seeks members’ views before making decisions that affect the profession</c:v>
                </c:pt>
                <c:pt idx="2">
                  <c:v>The Society keeps me well informed with accurate and reliable information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</c:v>
                </c:pt>
                <c:pt idx="1">
                  <c:v>0.68</c:v>
                </c:pt>
                <c:pt idx="2">
                  <c:v>0.78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8C-4A07-92E2-F625990AD1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I have the opportunity to interact with and provide input to the Society and its services</c:v>
                </c:pt>
                <c:pt idx="1">
                  <c:v>The Society seeks members’ views before making decisions that affect the profession</c:v>
                </c:pt>
                <c:pt idx="2">
                  <c:v>The Society keeps me well informed with accurate and reliable information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0.75</c:v>
                </c:pt>
                <c:pt idx="1">
                  <c:v>0.66</c:v>
                </c:pt>
                <c:pt idx="2">
                  <c:v>0.84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28C-4A07-92E2-F625990AD1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I have the opportunity to interact with and provide input to the Society and its services</c:v>
                </c:pt>
                <c:pt idx="1">
                  <c:v>The Society seeks members’ views before making decisions that affect the profession</c:v>
                </c:pt>
                <c:pt idx="2">
                  <c:v>The Society keeps me well informed with accurate and reliable information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0.73</c:v>
                </c:pt>
                <c:pt idx="1">
                  <c:v>0.73</c:v>
                </c:pt>
                <c:pt idx="2">
                  <c:v>0.85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28C-4A07-92E2-F625990AD1A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73AE5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I have the opportunity to interact with and provide input to the Society and its services</c:v>
                </c:pt>
                <c:pt idx="1">
                  <c:v>The Society seeks members’ views before making decisions that affect the profession</c:v>
                </c:pt>
                <c:pt idx="2">
                  <c:v>The Society keeps me well informed with accurate and reliable information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0.69</c:v>
                </c:pt>
                <c:pt idx="1">
                  <c:v>0.71</c:v>
                </c:pt>
                <c:pt idx="2">
                  <c:v>0.85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28C-4A07-92E2-F625990AD1A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I have the opportunity to interact with and provide input to the Society and its services</c:v>
                </c:pt>
                <c:pt idx="1">
                  <c:v>The Society seeks members’ views before making decisions that affect the profession</c:v>
                </c:pt>
                <c:pt idx="2">
                  <c:v>The Society keeps me well informed with accurate and reliable information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0.65</c:v>
                </c:pt>
                <c:pt idx="1">
                  <c:v>0.66</c:v>
                </c:pt>
                <c:pt idx="2">
                  <c:v>0.81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28C-4A07-92E2-F625990AD1A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17386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I have the opportunity to interact with and provide input to the Society and its services</c:v>
                </c:pt>
                <c:pt idx="1">
                  <c:v>The Society seeks members’ views before making decisions that affect the profession</c:v>
                </c:pt>
                <c:pt idx="2">
                  <c:v>The Society keeps me well informed with accurate and reliable information</c:v>
                </c:pt>
              </c:strCache>
            </c:strRef>
          </c:cat>
          <c:val>
            <c:numRef>
              <c:f>Sheet1!$G$2:$G$4</c:f>
              <c:numCache>
                <c:formatCode>0%</c:formatCode>
                <c:ptCount val="3"/>
                <c:pt idx="0">
                  <c:v>0.73</c:v>
                </c:pt>
                <c:pt idx="1">
                  <c:v>0.71</c:v>
                </c:pt>
                <c:pt idx="2">
                  <c:v>0.91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4C-4702-9B85-19A15C1AD729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I have the opportunity to interact with and provide input to the Society and its services</c:v>
                </c:pt>
                <c:pt idx="1">
                  <c:v>The Society seeks members’ views before making decisions that affect the profession</c:v>
                </c:pt>
                <c:pt idx="2">
                  <c:v>The Society keeps me well informed with accurate and reliable information</c:v>
                </c:pt>
              </c:strCache>
            </c:strRef>
          </c:cat>
          <c:val>
            <c:numRef>
              <c:f>Sheet1!$H$2:$H$4</c:f>
              <c:numCache>
                <c:formatCode>0%</c:formatCode>
                <c:ptCount val="3"/>
                <c:pt idx="0">
                  <c:v>0.74</c:v>
                </c:pt>
                <c:pt idx="1">
                  <c:v>0.77</c:v>
                </c:pt>
                <c:pt idx="2">
                  <c:v>0.88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52-4EC1-AB95-2722FF31CFA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1674368"/>
        <c:axId val="124322176"/>
      </c:barChart>
      <c:catAx>
        <c:axId val="121674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4322176"/>
        <c:crosses val="autoZero"/>
        <c:auto val="1"/>
        <c:lblAlgn val="ctr"/>
        <c:lblOffset val="100"/>
        <c:noMultiLvlLbl val="0"/>
      </c:catAx>
      <c:valAx>
        <c:axId val="12432217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1216743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3202648387764746"/>
          <c:y val="8.8712793096738241E-3"/>
          <c:w val="0.60779299249765051"/>
          <c:h val="7.5074784535145614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682208149711761E-2"/>
          <c:y val="0.12130067424732931"/>
          <c:w val="0.62523550624004731"/>
          <c:h val="0.7899191629381089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11E-4607-AE32-693BD2ED590B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11E-4607-AE32-693BD2ED590B}"/>
              </c:ext>
            </c:extLst>
          </c:dPt>
          <c:dPt>
            <c:idx val="2"/>
            <c:bubble3D val="0"/>
            <c:spPr>
              <a:solidFill>
                <a:srgbClr val="FE585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11E-4607-AE32-693BD2ED590B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11E-4607-AE32-693BD2ED590B}"/>
              </c:ext>
            </c:extLst>
          </c:dPt>
          <c:dLbls>
            <c:dLbl>
              <c:idx val="1"/>
              <c:layout/>
              <c:tx>
                <c:rich>
                  <a:bodyPr/>
                  <a:lstStyle/>
                  <a:p>
                    <a:fld id="{F6C88792-FBA3-470F-9197-314EFC57339A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11E-4607-AE32-693BD2ED59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 great deal</c:v>
                </c:pt>
                <c:pt idx="1">
                  <c:v>A fair amount</c:v>
                </c:pt>
                <c:pt idx="2">
                  <c:v>Not very much</c:v>
                </c:pt>
                <c:pt idx="3">
                  <c:v>Nothing at all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7.0000000000000007E-2</c:v>
                </c:pt>
                <c:pt idx="1">
                  <c:v>0.41</c:v>
                </c:pt>
                <c:pt idx="2">
                  <c:v>0.4</c:v>
                </c:pt>
                <c:pt idx="3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11E-4607-AE32-693BD2ED5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630043378765111"/>
          <c:y val="0.15694002223521186"/>
          <c:w val="0.70969210600589905"/>
          <c:h val="0.7440789006177721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 great deal/fair amount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In-house Private</c:v>
                </c:pt>
                <c:pt idx="1">
                  <c:v>In-house Public</c:v>
                </c:pt>
                <c:pt idx="2">
                  <c:v>Big Firm </c:v>
                </c:pt>
                <c:pt idx="3">
                  <c:v>High Street</c:v>
                </c:pt>
                <c:pt idx="4">
                  <c:v>Overall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0.17</c:v>
                </c:pt>
                <c:pt idx="1">
                  <c:v>0.32</c:v>
                </c:pt>
                <c:pt idx="2">
                  <c:v>0.47</c:v>
                </c:pt>
                <c:pt idx="3">
                  <c:v>0.65</c:v>
                </c:pt>
                <c:pt idx="4">
                  <c:v>0.48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92-4422-857B-0A19B486202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Not very much/nothing 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In-house Private</c:v>
                </c:pt>
                <c:pt idx="1">
                  <c:v>In-house Public</c:v>
                </c:pt>
                <c:pt idx="2">
                  <c:v>Big Firm </c:v>
                </c:pt>
                <c:pt idx="3">
                  <c:v>High Street</c:v>
                </c:pt>
                <c:pt idx="4">
                  <c:v>Overall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0.83</c:v>
                </c:pt>
                <c:pt idx="1">
                  <c:v>0.68</c:v>
                </c:pt>
                <c:pt idx="2">
                  <c:v>0.53</c:v>
                </c:pt>
                <c:pt idx="3">
                  <c:v>0.35</c:v>
                </c:pt>
                <c:pt idx="4">
                  <c:v>0.52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92-4422-857B-0A19B48620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26431232"/>
        <c:axId val="126432768"/>
      </c:barChart>
      <c:catAx>
        <c:axId val="1264312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26432768"/>
        <c:crosses val="autoZero"/>
        <c:auto val="1"/>
        <c:lblAlgn val="ctr"/>
        <c:lblOffset val="100"/>
        <c:noMultiLvlLbl val="0"/>
      </c:catAx>
      <c:valAx>
        <c:axId val="12643276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264312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9705424469335012"/>
          <c:y val="2.3289665211062592E-2"/>
          <c:w val="0.58473591909630163"/>
          <c:h val="6.2543295625164752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379649174783059E-2"/>
          <c:y val="0"/>
          <c:w val="0.77710906349911735"/>
          <c:h val="0.981795395214108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34%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EBA-49CC-ABCE-94E834E4DBC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BA-49CC-ABCE-94E834E4DBC4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6EBA-49CC-ABCE-94E834E4DBC4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EBA-49CC-ABCE-94E834E4DB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0.31</c:v>
                </c:pt>
                <c:pt idx="1">
                  <c:v>0.68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EBA-49CC-ABCE-94E834E4DB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30911791693927"/>
          <c:y val="8.8461380340598098E-2"/>
          <c:w val="0.61257511168169243"/>
          <c:h val="0.8115387786539386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5400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FC2-49EF-8541-6B66299DF7E8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FC2-49EF-8541-6B66299DF7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FC2-49EF-8541-6B66299DF7E8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FC2-49EF-8541-6B66299DF7E8}"/>
              </c:ext>
            </c:extLst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FC2-49EF-8541-6B66299DF7E8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en-US" sz="1400" dirty="0"/>
                      <a:t>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FC2-49EF-8541-6B66299DF7E8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FC2-49EF-8541-6B66299DF7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High </c:v>
                </c:pt>
                <c:pt idx="1">
                  <c:v>Medium</c:v>
                </c:pt>
                <c:pt idx="2">
                  <c:v>Low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0.67</c:v>
                </c:pt>
                <c:pt idx="1">
                  <c:v>0.27</c:v>
                </c:pt>
                <c:pt idx="2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FC2-49EF-8541-6B66299DF7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682208149711761E-2"/>
          <c:y val="0.12130067424732931"/>
          <c:w val="0.62523550624004731"/>
          <c:h val="0.7899191629381089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11E-4607-AE32-693BD2ED590B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11E-4607-AE32-693BD2ED590B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11E-4607-AE32-693BD2ED590B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11E-4607-AE32-693BD2ED590B}"/>
              </c:ext>
            </c:extLst>
          </c:dPt>
          <c:dLbls>
            <c:dLbl>
              <c:idx val="1"/>
              <c:layout/>
              <c:tx>
                <c:rich>
                  <a:bodyPr/>
                  <a:lstStyle/>
                  <a:p>
                    <a:fld id="{F6C88792-FBA3-470F-9197-314EFC57339A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11E-4607-AE32-693BD2ED59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Very likely</c:v>
                </c:pt>
                <c:pt idx="1">
                  <c:v>Fairly likely</c:v>
                </c:pt>
                <c:pt idx="2">
                  <c:v>Not very likely</c:v>
                </c:pt>
                <c:pt idx="3">
                  <c:v>Not at all likely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0.69</c:v>
                </c:pt>
                <c:pt idx="1">
                  <c:v>0.22</c:v>
                </c:pt>
                <c:pt idx="2">
                  <c:v>0.08</c:v>
                </c:pt>
                <c:pt idx="3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11E-4607-AE32-693BD2ED5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197421285786761"/>
          <c:y val="1.8238410668395676E-2"/>
          <c:w val="0.56959300832671622"/>
          <c:h val="0.947542941494661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Rights of audience in the higher courts</c:v>
                </c:pt>
                <c:pt idx="1">
                  <c:v>Becoming a senior in-house solicitor</c:v>
                </c:pt>
                <c:pt idx="2">
                  <c:v>Training for a careeer in tribunals or judiciary</c:v>
                </c:pt>
                <c:pt idx="3">
                  <c:v>Practice management or partnership training</c:v>
                </c:pt>
                <c:pt idx="4">
                  <c:v>Technology skills training</c:v>
                </c:pt>
                <c:pt idx="5">
                  <c:v>Leadership training</c:v>
                </c:pt>
                <c:pt idx="6">
                  <c:v>Business development skills</c:v>
                </c:pt>
                <c:pt idx="7">
                  <c:v>Accredited specialism path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0.23</c:v>
                </c:pt>
                <c:pt idx="1">
                  <c:v>0.25</c:v>
                </c:pt>
                <c:pt idx="2">
                  <c:v>0.26</c:v>
                </c:pt>
                <c:pt idx="3">
                  <c:v>0.34</c:v>
                </c:pt>
                <c:pt idx="4">
                  <c:v>0.42</c:v>
                </c:pt>
                <c:pt idx="5">
                  <c:v>0.45</c:v>
                </c:pt>
                <c:pt idx="6">
                  <c:v>0.47</c:v>
                </c:pt>
                <c:pt idx="7">
                  <c:v>0.48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B4-4251-93F7-3E159A77A7B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139179904"/>
        <c:axId val="139186944"/>
      </c:barChart>
      <c:catAx>
        <c:axId val="1391799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39186944"/>
        <c:crosses val="autoZero"/>
        <c:auto val="1"/>
        <c:lblAlgn val="ctr"/>
        <c:lblOffset val="100"/>
        <c:noMultiLvlLbl val="0"/>
      </c:catAx>
      <c:valAx>
        <c:axId val="13918694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39179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501117653617636"/>
          <c:y val="5.8224163027656477E-2"/>
          <c:w val="0.4021444082807249"/>
          <c:h val="0.935953420669579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Providing networking opportunities through Society events / projects*</c:v>
                </c:pt>
                <c:pt idx="1">
                  <c:v>The trainee helpline, which provides general support and advice</c:v>
                </c:pt>
                <c:pt idx="2">
                  <c:v>Providing assistance to those beginning and during their traineeships*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0.44</c:v>
                </c:pt>
                <c:pt idx="1">
                  <c:v>0.66</c:v>
                </c:pt>
                <c:pt idx="2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91-4DEA-BF46-57284B2E79F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0578176"/>
        <c:axId val="140593408"/>
      </c:barChart>
      <c:catAx>
        <c:axId val="140578176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140593408"/>
        <c:crosses val="autoZero"/>
        <c:auto val="1"/>
        <c:lblAlgn val="ctr"/>
        <c:lblOffset val="100"/>
        <c:noMultiLvlLbl val="0"/>
      </c:catAx>
      <c:valAx>
        <c:axId val="140593408"/>
        <c:scaling>
          <c:orientation val="minMax"/>
          <c:max val="1"/>
        </c:scaling>
        <c:delete val="1"/>
        <c:axPos val="b"/>
        <c:majorGridlines>
          <c:spPr>
            <a:ln>
              <a:solidFill>
                <a:srgbClr val="FFFFFF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40578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907884756099902"/>
          <c:y val="6.1460810474723217E-2"/>
          <c:w val="0.54488785249914762"/>
          <c:h val="0.867028768540818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Dissatisfied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1805613552517098E-2"/>
                  <c:y val="2.47083923319149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AF-4C4E-943D-CF30DF418E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The trainee helpline, which provides general support and advice</c:v>
                </c:pt>
                <c:pt idx="1">
                  <c:v>Helping new solicitors develop contacts and build up a professional network </c:v>
                </c:pt>
                <c:pt idx="2">
                  <c:v>Providing assistance to those beginning and during their traineeships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0.05</c:v>
                </c:pt>
                <c:pt idx="1">
                  <c:v>0.17</c:v>
                </c:pt>
                <c:pt idx="2">
                  <c:v>0.21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56-47E1-AC2E-A15126109C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Satisfied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The trainee helpline, which provides general support and advice</c:v>
                </c:pt>
                <c:pt idx="1">
                  <c:v>Helping new solicitors develop contacts and build up a professional network </c:v>
                </c:pt>
                <c:pt idx="2">
                  <c:v>Providing assistance to those beginning and during their traineeships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0.6</c:v>
                </c:pt>
                <c:pt idx="1">
                  <c:v>0.67</c:v>
                </c:pt>
                <c:pt idx="2">
                  <c:v>0.75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56-47E1-AC2E-A15126109C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5046144"/>
        <c:axId val="125047936"/>
      </c:barChart>
      <c:catAx>
        <c:axId val="1250461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5047936"/>
        <c:crosses val="autoZero"/>
        <c:auto val="1"/>
        <c:lblAlgn val="ctr"/>
        <c:lblOffset val="100"/>
        <c:noMultiLvlLbl val="0"/>
      </c:catAx>
      <c:valAx>
        <c:axId val="125047936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12504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90876825466027"/>
          <c:y val="2.5282885952217535E-2"/>
          <c:w val="0.28353471690644311"/>
          <c:h val="5.81493752290840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682208149711761E-2"/>
          <c:y val="0.12130067424732931"/>
          <c:w val="0.62523550624004731"/>
          <c:h val="0.7899191629381089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11E-4607-AE32-693BD2ED590B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11E-4607-AE32-693BD2ED590B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11E-4607-AE32-693BD2ED590B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11E-4607-AE32-693BD2ED590B}"/>
              </c:ext>
            </c:extLst>
          </c:dPt>
          <c:dLbls>
            <c:dLbl>
              <c:idx val="1"/>
              <c:layout/>
              <c:tx>
                <c:rich>
                  <a:bodyPr/>
                  <a:lstStyle/>
                  <a:p>
                    <a:fld id="{F6C88792-FBA3-470F-9197-314EFC57339A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11E-4607-AE32-693BD2ED590B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Strongly agree</c:v>
                </c:pt>
                <c:pt idx="1">
                  <c:v>Tend to agree</c:v>
                </c:pt>
                <c:pt idx="2">
                  <c:v>Neither agree nor disagree</c:v>
                </c:pt>
                <c:pt idx="3">
                  <c:v>Tend to 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0.56999999999999995</c:v>
                </c:pt>
                <c:pt idx="1">
                  <c:v>0.3</c:v>
                </c:pt>
                <c:pt idx="2">
                  <c:v>7.0000000000000007E-2</c:v>
                </c:pt>
                <c:pt idx="3">
                  <c:v>0.03</c:v>
                </c:pt>
                <c:pt idx="4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11E-4607-AE32-693BD2ED5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6976776695141327"/>
          <c:y val="0.16270324718777754"/>
          <c:w val="0.31860348850127768"/>
          <c:h val="0.67459350562444498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034860272294677"/>
          <c:y val="0"/>
          <c:w val="0.57965140631420309"/>
          <c:h val="0.966674778800566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Lack of employment opportunities</c:v>
                </c:pt>
                <c:pt idx="1">
                  <c:v>Amount of regulation </c:v>
                </c:pt>
                <c:pt idx="2">
                  <c:v>Public opinion</c:v>
                </c:pt>
                <c:pt idx="3">
                  <c:v>Job security/stability</c:v>
                </c:pt>
                <c:pt idx="4">
                  <c:v>Competition</c:v>
                </c:pt>
                <c:pt idx="5">
                  <c:v>Lack of profit/ability to make money</c:v>
                </c:pt>
                <c:pt idx="6">
                  <c:v>Workload too heavy</c:v>
                </c:pt>
                <c:pt idx="7">
                  <c:v>Changes to legislation/case law</c:v>
                </c:pt>
                <c:pt idx="8">
                  <c:v>The UK's vote to leave the EU</c:v>
                </c:pt>
                <c:pt idx="9">
                  <c:v>Legal aid cuts/reform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0.04</c:v>
                </c:pt>
                <c:pt idx="6">
                  <c:v>0.04</c:v>
                </c:pt>
                <c:pt idx="7">
                  <c:v>0.05</c:v>
                </c:pt>
                <c:pt idx="8">
                  <c:v>0.09</c:v>
                </c:pt>
                <c:pt idx="9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80-4595-AF4C-1654A61A01B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25211008"/>
        <c:axId val="125213696"/>
      </c:barChart>
      <c:catAx>
        <c:axId val="1252110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solidFill>
                  <a:schemeClr val="tx1"/>
                </a:solidFill>
              </a:defRPr>
            </a:pPr>
            <a:endParaRPr lang="en-US"/>
          </a:p>
        </c:txPr>
        <c:crossAx val="125213696"/>
        <c:crosses val="autoZero"/>
        <c:auto val="1"/>
        <c:lblAlgn val="ctr"/>
        <c:lblOffset val="100"/>
        <c:noMultiLvlLbl val="0"/>
      </c:catAx>
      <c:valAx>
        <c:axId val="12521369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25211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371812906335387"/>
          <c:y val="4.5104797100746434E-2"/>
          <c:w val="0.57965139727705328"/>
          <c:h val="0.879674578649511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Professional and management support</c:v>
                </c:pt>
                <c:pt idx="1">
                  <c:v>More support for small businesses</c:v>
                </c:pt>
                <c:pt idx="2">
                  <c:v>More online resources</c:v>
                </c:pt>
                <c:pt idx="3">
                  <c:v>Specialised support for in-house solicitors</c:v>
                </c:pt>
                <c:pt idx="4">
                  <c:v>More support on professional issues</c:v>
                </c:pt>
                <c:pt idx="5">
                  <c:v>More support relating to Legal Aid</c:v>
                </c:pt>
                <c:pt idx="6">
                  <c:v>More diverse/tailored training</c:v>
                </c:pt>
                <c:pt idx="7">
                  <c:v>Nothing 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0.02</c:v>
                </c:pt>
                <c:pt idx="4">
                  <c:v>0.02</c:v>
                </c:pt>
                <c:pt idx="5">
                  <c:v>0.03</c:v>
                </c:pt>
                <c:pt idx="6">
                  <c:v>0.1</c:v>
                </c:pt>
                <c:pt idx="7">
                  <c:v>0.19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8DE-4192-A623-9E056ADEBAB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40683904"/>
        <c:axId val="140702080"/>
      </c:barChart>
      <c:catAx>
        <c:axId val="1406839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40702080"/>
        <c:crosses val="autoZero"/>
        <c:auto val="1"/>
        <c:lblAlgn val="ctr"/>
        <c:lblOffset val="100"/>
        <c:noMultiLvlLbl val="0"/>
      </c:catAx>
      <c:valAx>
        <c:axId val="14070208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40683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7596532224711"/>
          <c:y val="0.10529693224946625"/>
          <c:w val="0.84893730295139946"/>
          <c:h val="0.8648206444977731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positive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Next 5 years</c:v>
                </c:pt>
                <c:pt idx="1">
                  <c:v>Next 2 years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95-46A3-BA54-F808BFCC99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Fairly positive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Next 5 years</c:v>
                </c:pt>
                <c:pt idx="1">
                  <c:v>Next 2 years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0.1</c:v>
                </c:pt>
                <c:pt idx="1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B95-46A3-BA54-F808BFCC99F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Will make no difference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Next 5 years</c:v>
                </c:pt>
                <c:pt idx="1">
                  <c:v>Next 2 years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0.26</c:v>
                </c:pt>
                <c:pt idx="1">
                  <c:v>0.28000000000000003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B95-46A3-BA54-F808BFCC99F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Fairly negative</c:v>
                </c:pt>
              </c:strCache>
            </c:strRef>
          </c:tx>
          <c:spPr>
            <a:solidFill>
              <a:srgbClr val="FE585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Next 5 years</c:v>
                </c:pt>
                <c:pt idx="1">
                  <c:v>Next 2 years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0.35</c:v>
                </c:pt>
                <c:pt idx="1">
                  <c:v>0.43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B95-46A3-BA54-F808BFCC99F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Very 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Next 5 years</c:v>
                </c:pt>
                <c:pt idx="1">
                  <c:v>Next 2 years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0.14000000000000001</c:v>
                </c:pt>
                <c:pt idx="1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B95-46A3-BA54-F808BFCC99F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Don’t know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Next 5 years</c:v>
                </c:pt>
                <c:pt idx="1">
                  <c:v>Next 2 years</c:v>
                </c:pt>
              </c:strCache>
            </c:strRef>
          </c:cat>
          <c:val>
            <c:numRef>
              <c:f>Sheet1!$G$2:$G$3</c:f>
              <c:numCache>
                <c:formatCode>0%</c:formatCode>
                <c:ptCount val="2"/>
                <c:pt idx="0">
                  <c:v>0.14000000000000001</c:v>
                </c:pt>
                <c:pt idx="1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B95-46A3-BA54-F808BFCC99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2393344"/>
        <c:axId val="142394880"/>
      </c:barChart>
      <c:catAx>
        <c:axId val="142393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394880"/>
        <c:crosses val="autoZero"/>
        <c:auto val="1"/>
        <c:lblAlgn val="ctr"/>
        <c:lblOffset val="100"/>
        <c:noMultiLvlLbl val="0"/>
      </c:catAx>
      <c:valAx>
        <c:axId val="14239488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42393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965850666452561"/>
          <c:y val="5.2622795154375158E-2"/>
          <c:w val="0.87480429345385513"/>
          <c:h val="6.36174143239432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527280348868802"/>
          <c:y val="0.1128919057784087"/>
          <c:w val="0.37668690406948241"/>
          <c:h val="0.789919162938108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11E-4607-AE32-693BD2ED590B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11E-4607-AE32-693BD2ED590B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111E-4607-AE32-693BD2ED590B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11E-4607-AE32-693BD2ED590B}"/>
              </c:ext>
            </c:extLst>
          </c:dPt>
          <c:dLbls>
            <c:dLbl>
              <c:idx val="1"/>
              <c:layout/>
              <c:tx>
                <c:rich>
                  <a:bodyPr/>
                  <a:lstStyle/>
                  <a:p>
                    <a:fld id="{F6C88792-FBA3-470F-9197-314EFC57339A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11E-4607-AE32-693BD2ED59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Don’t know</c:v>
                </c:pt>
                <c:pt idx="1">
                  <c:v>The UK will not leave the EU</c:v>
                </c:pt>
                <c:pt idx="2">
                  <c:v>The UK will leave the EU with no agreement in place</c:v>
                </c:pt>
                <c:pt idx="3">
                  <c:v>The UK will leave the EU with an agreement in place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0.06</c:v>
                </c:pt>
                <c:pt idx="1">
                  <c:v>0.14000000000000001</c:v>
                </c:pt>
                <c:pt idx="2">
                  <c:v>0.24</c:v>
                </c:pt>
                <c:pt idx="3">
                  <c:v>0.56999999999999995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11E-4607-AE32-693BD2ED5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46341888"/>
        <c:axId val="142465280"/>
      </c:barChart>
      <c:valAx>
        <c:axId val="14246528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46341888"/>
        <c:crosses val="autoZero"/>
        <c:crossBetween val="between"/>
      </c:valAx>
      <c:catAx>
        <c:axId val="1463418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en-US"/>
          </a:p>
        </c:txPr>
        <c:crossAx val="14246528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5400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326-4BF1-8CC4-EE8BF275A8A0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326-4BF1-8CC4-EE8BF275A8A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326-4BF1-8CC4-EE8BF275A8A0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326-4BF1-8CC4-EE8BF275A8A0}"/>
              </c:ext>
            </c:extLst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326-4BF1-8CC4-EE8BF275A8A0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en-US" sz="1400" dirty="0"/>
                      <a:t>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26-4BF1-8CC4-EE8BF275A8A0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326-4BF1-8CC4-EE8BF275A8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High </c:v>
                </c:pt>
                <c:pt idx="1">
                  <c:v>Medium</c:v>
                </c:pt>
                <c:pt idx="2">
                  <c:v>Low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0.56999999999999995</c:v>
                </c:pt>
                <c:pt idx="1">
                  <c:v>0.36</c:v>
                </c:pt>
                <c:pt idx="2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326-4BF1-8CC4-EE8BF275A8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5400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33-4F19-B2B3-CC16A545730B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933-4F19-B2B3-CC16A545730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933-4F19-B2B3-CC16A545730B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933-4F19-B2B3-CC16A545730B}"/>
              </c:ext>
            </c:extLst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933-4F19-B2B3-CC16A545730B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en-US" sz="1400" dirty="0"/>
                      <a:t>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33-4F19-B2B3-CC16A545730B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933-4F19-B2B3-CC16A54573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High </c:v>
                </c:pt>
                <c:pt idx="1">
                  <c:v>Medium</c:v>
                </c:pt>
                <c:pt idx="2">
                  <c:v>Low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0.26</c:v>
                </c:pt>
                <c:pt idx="1">
                  <c:v>0.53</c:v>
                </c:pt>
                <c:pt idx="2">
                  <c:v>0.21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933-4F19-B2B3-CC16A54573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5400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219-4200-B1E1-2F2901B9E595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219-4200-B1E1-2F2901B9E59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219-4200-B1E1-2F2901B9E595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219-4200-B1E1-2F2901B9E595}"/>
              </c:ext>
            </c:extLst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219-4200-B1E1-2F2901B9E595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en-US" sz="1400" dirty="0"/>
                      <a:t>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19-4200-B1E1-2F2901B9E595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219-4200-B1E1-2F2901B9E5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High </c:v>
                </c:pt>
                <c:pt idx="1">
                  <c:v>Medium</c:v>
                </c:pt>
                <c:pt idx="2">
                  <c:v>Low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0.55000000000000004</c:v>
                </c:pt>
                <c:pt idx="1">
                  <c:v>0.4</c:v>
                </c:pt>
                <c:pt idx="2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219-4200-B1E1-2F2901B9E5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1583467309876496"/>
          <c:y val="0.11391709681830224"/>
          <c:w val="0.47235947612799672"/>
          <c:h val="0.883369262389648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Overall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Tackling conveyancing issues with banks and other lending institutions</c:v>
                </c:pt>
                <c:pt idx="1">
                  <c:v>Providing support for trainees, new qualified solicitors and those interested in a career in law</c:v>
                </c:pt>
                <c:pt idx="2">
                  <c:v>Protecting the legal aid budget and representing those solicitors working in legal aid </c:v>
                </c:pt>
                <c:pt idx="3">
                  <c:v>Providing practice advice to members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0.26</c:v>
                </c:pt>
                <c:pt idx="1">
                  <c:v>0.55000000000000004</c:v>
                </c:pt>
                <c:pt idx="2">
                  <c:v>0.56999999999999995</c:v>
                </c:pt>
                <c:pt idx="3">
                  <c:v>0.57999999999999996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EBD-48A8-8B46-BBAD8E4E00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 street firms</c:v>
                </c:pt>
              </c:strCache>
            </c:strRef>
          </c:tx>
          <c:spPr>
            <a:solidFill>
              <a:srgbClr val="17386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Tackling conveyancing issues with banks and other lending institutions</c:v>
                </c:pt>
                <c:pt idx="1">
                  <c:v>Providing support for trainees, new qualified solicitors and those interested in a career in law</c:v>
                </c:pt>
                <c:pt idx="2">
                  <c:v>Protecting the legal aid budget and representing those solicitors working in legal aid </c:v>
                </c:pt>
                <c:pt idx="3">
                  <c:v>Providing practice advice to members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0.41</c:v>
                </c:pt>
                <c:pt idx="1">
                  <c:v>0.66</c:v>
                </c:pt>
                <c:pt idx="2">
                  <c:v>0.71</c:v>
                </c:pt>
                <c:pt idx="3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EBD-48A8-8B46-BBAD8E4E00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64512768"/>
        <c:axId val="64514304"/>
      </c:barChart>
      <c:catAx>
        <c:axId val="645127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en-US"/>
          </a:p>
        </c:txPr>
        <c:crossAx val="64514304"/>
        <c:crosses val="autoZero"/>
        <c:auto val="1"/>
        <c:lblAlgn val="ctr"/>
        <c:lblOffset val="100"/>
        <c:noMultiLvlLbl val="0"/>
      </c:catAx>
      <c:valAx>
        <c:axId val="6451430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645127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9585319262047101"/>
          <c:y val="1.6280242366232812E-2"/>
          <c:w val="0.40953886207317647"/>
          <c:h val="5.8293095638946101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91%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1B-4140-980D-7680BF303B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The Society should continue to be responsible for representation, support and regulation of solicitors in Scotland</c:v>
                </c:pt>
                <c:pt idx="1">
                  <c:v>The Society is an effective regulator of the solicitor profession</c:v>
                </c:pt>
                <c:pt idx="2">
                  <c:v>The Society is helpful and approachable</c:v>
                </c:pt>
                <c:pt idx="3">
                  <c:v>Membership of the Society is recognised globally as a rigorous and valued professional accreditation</c:v>
                </c:pt>
                <c:pt idx="4">
                  <c:v>The Society is effective at leading and supporting the legal profession.</c:v>
                </c:pt>
                <c:pt idx="5">
                  <c:v>The Society’s education and training standards are flexible and promote equal access</c:v>
                </c:pt>
                <c:pt idx="6">
                  <c:v>The Society is focused on the issues that affect me as a solicitor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0.95</c:v>
                </c:pt>
                <c:pt idx="1">
                  <c:v>0.91</c:v>
                </c:pt>
                <c:pt idx="2">
                  <c:v>0.84</c:v>
                </c:pt>
                <c:pt idx="3">
                  <c:v>0.8</c:v>
                </c:pt>
                <c:pt idx="4">
                  <c:v>0.78</c:v>
                </c:pt>
                <c:pt idx="5">
                  <c:v>0.71</c:v>
                </c:pt>
                <c:pt idx="6">
                  <c:v>0.64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C1B-4140-980D-7680BF303B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The Society should continue to be responsible for representation, support and regulation of solicitors in Scotland</c:v>
                </c:pt>
                <c:pt idx="1">
                  <c:v>The Society is an effective regulator of the solicitor profession</c:v>
                </c:pt>
                <c:pt idx="2">
                  <c:v>The Society is helpful and approachable</c:v>
                </c:pt>
                <c:pt idx="3">
                  <c:v>Membership of the Society is recognised globally as a rigorous and valued professional accreditation</c:v>
                </c:pt>
                <c:pt idx="4">
                  <c:v>The Society is effective at leading and supporting the legal profession.</c:v>
                </c:pt>
                <c:pt idx="5">
                  <c:v>The Society’s education and training standards are flexible and promote equal access</c:v>
                </c:pt>
                <c:pt idx="6">
                  <c:v>The Society is focused on the issues that affect me as a solicitor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0.04</c:v>
                </c:pt>
                <c:pt idx="1">
                  <c:v>7.0000000000000007E-2</c:v>
                </c:pt>
                <c:pt idx="2">
                  <c:v>0.14000000000000001</c:v>
                </c:pt>
                <c:pt idx="3">
                  <c:v>0.13</c:v>
                </c:pt>
                <c:pt idx="4">
                  <c:v>0.2</c:v>
                </c:pt>
                <c:pt idx="5">
                  <c:v>0.19</c:v>
                </c:pt>
                <c:pt idx="6">
                  <c:v>0.32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C1B-4140-980D-7680BF303B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1B-4140-980D-7680BF303B49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66-478F-B9F4-58ECEF1859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The Society should continue to be responsible for representation, support and regulation of solicitors in Scotland</c:v>
                </c:pt>
                <c:pt idx="1">
                  <c:v>The Society is an effective regulator of the solicitor profession</c:v>
                </c:pt>
                <c:pt idx="2">
                  <c:v>The Society is helpful and approachable</c:v>
                </c:pt>
                <c:pt idx="3">
                  <c:v>Membership of the Society is recognised globally as a rigorous and valued professional accreditation</c:v>
                </c:pt>
                <c:pt idx="4">
                  <c:v>The Society is effective at leading and supporting the legal profession.</c:v>
                </c:pt>
                <c:pt idx="5">
                  <c:v>The Society’s education and training standards are flexible and promote equal access</c:v>
                </c:pt>
                <c:pt idx="6">
                  <c:v>The Society is focused on the issues that affect me as a solicitor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0.01</c:v>
                </c:pt>
                <c:pt idx="1">
                  <c:v>0.01</c:v>
                </c:pt>
                <c:pt idx="2">
                  <c:v>0.02</c:v>
                </c:pt>
                <c:pt idx="3">
                  <c:v>7.0000000000000007E-2</c:v>
                </c:pt>
                <c:pt idx="4">
                  <c:v>0.02</c:v>
                </c:pt>
                <c:pt idx="5">
                  <c:v>0.1</c:v>
                </c:pt>
                <c:pt idx="6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C1B-4140-980D-7680BF303B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3667712"/>
        <c:axId val="93669248"/>
      </c:barChart>
      <c:catAx>
        <c:axId val="936677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3669248"/>
        <c:crosses val="autoZero"/>
        <c:auto val="1"/>
        <c:lblAlgn val="ctr"/>
        <c:lblOffset val="100"/>
        <c:noMultiLvlLbl val="0"/>
      </c:catAx>
      <c:valAx>
        <c:axId val="9366924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one"/>
        <c:crossAx val="93667712"/>
        <c:crosses val="autoZero"/>
        <c:crossBetween val="between"/>
        <c:majorUnit val="0.1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50305154982779687"/>
          <c:y val="1.3246768310058657E-2"/>
          <c:w val="0.49235462726363738"/>
          <c:h val="6.2779668484498771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5400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13-41DC-88A4-3AA05716E28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713-41DC-88A4-3AA05716E287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713-41DC-88A4-3AA05716E287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713-41DC-88A4-3AA05716E287}"/>
              </c:ext>
            </c:extLst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713-41DC-88A4-3AA05716E287}"/>
              </c:ext>
            </c:extLst>
          </c:dPt>
          <c:dLbls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13-41DC-88A4-3AA05716E28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 dirty="0"/>
                      <a:t>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13-41DC-88A4-3AA05716E287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13-41DC-88A4-3AA05716E2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Tend to agree</c:v>
                </c:pt>
                <c:pt idx="1">
                  <c:v>Tend to disagree</c:v>
                </c:pt>
                <c:pt idx="2">
                  <c:v>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0.95</c:v>
                </c:pt>
                <c:pt idx="1">
                  <c:v>0.04</c:v>
                </c:pt>
                <c:pt idx="2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713-41DC-88A4-3AA05716E2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35773254274901"/>
          <c:y val="9.4230610673030693E-2"/>
          <c:w val="0.61257511168169243"/>
          <c:h val="0.8115387786539386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5400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69D-49C2-B51C-991C83459DA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69D-49C2-B51C-991C83459DA7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69D-49C2-B51C-991C83459DA7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69D-49C2-B51C-991C83459DA7}"/>
              </c:ext>
            </c:extLst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69D-49C2-B51C-991C83459DA7}"/>
              </c:ext>
            </c:extLst>
          </c:dPt>
          <c:dLbls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9D-49C2-B51C-991C83459DA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 dirty="0"/>
                      <a:t>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9D-49C2-B51C-991C83459DA7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69D-49C2-B51C-991C83459D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Tend to agree</c:v>
                </c:pt>
                <c:pt idx="1">
                  <c:v>Tend to disagree</c:v>
                </c:pt>
                <c:pt idx="2">
                  <c:v>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0.91</c:v>
                </c:pt>
                <c:pt idx="1">
                  <c:v>7.0000000000000007E-2</c:v>
                </c:pt>
                <c:pt idx="2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69D-49C2-B51C-991C83459D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0.80551</cdr:x>
      <cdr:y>0.65278</cdr:y>
    </cdr:from>
    <cdr:to>
      <cdr:x>0.98803</cdr:x>
      <cdr:y>0.76463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98236" y="2873967"/>
          <a:ext cx="1064575" cy="49243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pPr algn="l"/>
          <a:r>
            <a:rPr lang="en-GB" sz="1600" dirty="0"/>
            <a:t>High priority</a:t>
          </a:r>
        </a:p>
      </cdr:txBody>
    </cdr:sp>
  </cdr:relSizeAnchor>
  <cdr:relSizeAnchor xmlns:cdr="http://schemas.openxmlformats.org/drawingml/2006/chartDrawing">
    <cdr:from>
      <cdr:x>0.01235</cdr:x>
      <cdr:y>0.33258</cdr:y>
    </cdr:from>
    <cdr:to>
      <cdr:x>0.19488</cdr:x>
      <cdr:y>0.44443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2008" y="1464250"/>
          <a:ext cx="1064633" cy="49243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r"/>
          <a:r>
            <a:rPr lang="en-GB" sz="1600" dirty="0"/>
            <a:t>Medium priority</a:t>
          </a:r>
        </a:p>
      </cdr:txBody>
    </cdr:sp>
  </cdr:relSizeAnchor>
  <cdr:relSizeAnchor xmlns:cdr="http://schemas.openxmlformats.org/drawingml/2006/chartDrawing">
    <cdr:from>
      <cdr:x>0.24425</cdr:x>
      <cdr:y>0.01636</cdr:y>
    </cdr:from>
    <cdr:to>
      <cdr:x>0.45726</cdr:x>
      <cdr:y>0.07229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424608" y="72008"/>
          <a:ext cx="1242412" cy="2462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r"/>
          <a:r>
            <a:rPr lang="en-GB" sz="1600" dirty="0"/>
            <a:t>Low priority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0.28171</cdr:x>
      <cdr:y>0.41707</cdr:y>
    </cdr:from>
    <cdr:to>
      <cdr:x>0.39828</cdr:x>
      <cdr:y>0.48841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232" y="2159502"/>
          <a:ext cx="86409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pPr algn="l"/>
          <a:r>
            <a:rPr lang="en-GB" sz="2400" b="1" dirty="0"/>
            <a:t>2017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0.79026</cdr:x>
      <cdr:y>0.63335</cdr:y>
    </cdr:from>
    <cdr:to>
      <cdr:x>0.90152</cdr:x>
      <cdr:y>0.68928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09331" y="2788431"/>
          <a:ext cx="648897" cy="2462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pPr algn="l"/>
          <a:r>
            <a:rPr lang="en-GB" sz="1600" dirty="0"/>
            <a:t>Agree</a:t>
          </a:r>
        </a:p>
      </cdr:txBody>
    </cdr:sp>
  </cdr:relSizeAnchor>
  <cdr:relSizeAnchor xmlns:cdr="http://schemas.openxmlformats.org/drawingml/2006/chartDrawing">
    <cdr:from>
      <cdr:x>0.03718</cdr:x>
      <cdr:y>0.35531</cdr:y>
    </cdr:from>
    <cdr:to>
      <cdr:x>0.19753</cdr:x>
      <cdr:y>0.41124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16843" y="1564295"/>
          <a:ext cx="935299" cy="2462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r"/>
          <a:r>
            <a:rPr lang="en-GB" sz="1600" dirty="0"/>
            <a:t>Disagree</a:t>
          </a:r>
        </a:p>
      </cdr:txBody>
    </cdr:sp>
  </cdr:relSizeAnchor>
  <cdr:relSizeAnchor xmlns:cdr="http://schemas.openxmlformats.org/drawingml/2006/chartDrawing">
    <cdr:from>
      <cdr:x>0.22222</cdr:x>
      <cdr:y>0.04907</cdr:y>
    </cdr:from>
    <cdr:to>
      <cdr:x>0.49415</cdr:x>
      <cdr:y>0.098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296131" y="216039"/>
          <a:ext cx="1586072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r"/>
          <a:r>
            <a:rPr lang="en-GB" sz="1400" dirty="0"/>
            <a:t>Don’t know </a:t>
          </a:r>
        </a:p>
      </cdr:txBody>
    </cdr:sp>
  </cdr:relSizeAnchor>
  <cdr:relSizeAnchor xmlns:cdr="http://schemas.openxmlformats.org/drawingml/2006/chartDrawing">
    <cdr:from>
      <cdr:x>0.38272</cdr:x>
      <cdr:y>0.43708</cdr:y>
    </cdr:from>
    <cdr:to>
      <cdr:x>0.61728</cdr:x>
      <cdr:y>0.56292</cdr:y>
    </cdr:to>
    <cdr:sp macro="" textlink="">
      <cdr:nvSpPr>
        <cdr:cNvPr id="6" name="TextBox 10"/>
        <cdr:cNvSpPr txBox="1"/>
      </cdr:nvSpPr>
      <cdr:spPr>
        <a:xfrm xmlns:a="http://schemas.openxmlformats.org/drawingml/2006/main">
          <a:off x="2232248" y="1924334"/>
          <a:ext cx="1368152" cy="553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en-GB"/>
          </a:defPPr>
          <a:lvl1pPr algn="r" rtl="0" eaLnBrk="0" fontAlgn="base" hangingPunct="0">
            <a:spcBef>
              <a:spcPct val="2000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r" rtl="0" eaLnBrk="0" fontAlgn="base" hangingPunct="0">
            <a:spcBef>
              <a:spcPct val="2000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r" rtl="0" eaLnBrk="0" fontAlgn="base" hangingPunct="0">
            <a:spcBef>
              <a:spcPct val="2000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r" rtl="0" eaLnBrk="0" fontAlgn="base" hangingPunct="0">
            <a:spcBef>
              <a:spcPct val="2000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r" rtl="0" eaLnBrk="0" fontAlgn="base" hangingPunct="0">
            <a:spcBef>
              <a:spcPct val="2000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12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12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12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12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800" dirty="0"/>
            <a:t>Net agree +25%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0.12234</cdr:x>
      <cdr:y>0.06291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1152082" cy="2880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pPr algn="l"/>
          <a:r>
            <a:rPr lang="en-GB" sz="1800" dirty="0"/>
            <a:t>% Agree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0.80882</cdr:x>
      <cdr:y>0.20004</cdr:y>
    </cdr:from>
    <cdr:to>
      <cdr:x>0.94957</cdr:x>
      <cdr:y>0.26004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960440" y="792088"/>
          <a:ext cx="689188" cy="2375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l"/>
          <a:r>
            <a:rPr lang="en-GB" sz="1600" dirty="0"/>
            <a:t>Yes</a:t>
          </a:r>
        </a:p>
      </cdr:txBody>
    </cdr:sp>
  </cdr:relSizeAnchor>
  <cdr:relSizeAnchor xmlns:cdr="http://schemas.openxmlformats.org/drawingml/2006/chartDrawing">
    <cdr:from>
      <cdr:x>0.01471</cdr:x>
      <cdr:y>0.7456</cdr:y>
    </cdr:from>
    <cdr:to>
      <cdr:x>0.08415</cdr:x>
      <cdr:y>0.8056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2008" y="2952328"/>
          <a:ext cx="340038" cy="2375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r"/>
          <a:r>
            <a:rPr lang="en-GB" sz="1600" dirty="0"/>
            <a:t>No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0.81748</cdr:x>
      <cdr:y>0.52996</cdr:y>
    </cdr:from>
    <cdr:to>
      <cdr:x>1</cdr:x>
      <cdr:y>0.64181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68073" y="2333247"/>
          <a:ext cx="1064575" cy="49243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pPr algn="l"/>
          <a:r>
            <a:rPr lang="en-GB" sz="1600" dirty="0"/>
            <a:t>High priority</a:t>
          </a:r>
        </a:p>
      </cdr:txBody>
    </cdr:sp>
  </cdr:relSizeAnchor>
  <cdr:relSizeAnchor xmlns:cdr="http://schemas.openxmlformats.org/drawingml/2006/chartDrawing">
    <cdr:from>
      <cdr:x>0</cdr:x>
      <cdr:y>0.45418</cdr:y>
    </cdr:from>
    <cdr:to>
      <cdr:x>0.18253</cdr:x>
      <cdr:y>0.56603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-444021" y="1999625"/>
          <a:ext cx="1064633" cy="49243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r"/>
          <a:r>
            <a:rPr lang="en-GB" sz="1600" dirty="0"/>
            <a:t>Medium priority</a:t>
          </a:r>
        </a:p>
      </cdr:txBody>
    </cdr:sp>
  </cdr:relSizeAnchor>
  <cdr:relSizeAnchor xmlns:cdr="http://schemas.openxmlformats.org/drawingml/2006/chartDrawing">
    <cdr:from>
      <cdr:x>0.19944</cdr:x>
      <cdr:y>0.04907</cdr:y>
    </cdr:from>
    <cdr:to>
      <cdr:x>0.44491</cdr:x>
      <cdr:y>0.10499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163242" y="216024"/>
          <a:ext cx="1431762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r"/>
          <a:r>
            <a:rPr lang="en-GB" sz="1600" dirty="0"/>
            <a:t>Low priority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0.78517</cdr:x>
      <cdr:y>0.1855</cdr:y>
    </cdr:from>
    <cdr:to>
      <cdr:x>0.96769</cdr:x>
      <cdr:y>0.29735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79647" y="816712"/>
          <a:ext cx="1064575" cy="49243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pPr algn="l"/>
          <a:r>
            <a:rPr lang="en-GB" sz="1600" dirty="0"/>
            <a:t>High priority</a:t>
          </a:r>
        </a:p>
      </cdr:txBody>
    </cdr:sp>
  </cdr:relSizeAnchor>
  <cdr:relSizeAnchor xmlns:cdr="http://schemas.openxmlformats.org/drawingml/2006/chartDrawing">
    <cdr:from>
      <cdr:x>0.32548</cdr:x>
      <cdr:y>0.92855</cdr:y>
    </cdr:from>
    <cdr:to>
      <cdr:x>0.56425</cdr:x>
      <cdr:y>0.98448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898429" y="4088096"/>
          <a:ext cx="1392661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r"/>
          <a:r>
            <a:rPr lang="en-GB" sz="1600" dirty="0"/>
            <a:t>Medium priority</a:t>
          </a:r>
        </a:p>
      </cdr:txBody>
    </cdr:sp>
  </cdr:relSizeAnchor>
  <cdr:relSizeAnchor xmlns:cdr="http://schemas.openxmlformats.org/drawingml/2006/chartDrawing">
    <cdr:from>
      <cdr:x>0.05388</cdr:x>
      <cdr:y>0.11978</cdr:y>
    </cdr:from>
    <cdr:to>
      <cdr:x>0.29935</cdr:x>
      <cdr:y>0.1757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14253" y="527335"/>
          <a:ext cx="1431740" cy="2461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r"/>
          <a:r>
            <a:rPr lang="en-GB" sz="1600" dirty="0"/>
            <a:t>Low priority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0.81748</cdr:x>
      <cdr:y>0.43964</cdr:y>
    </cdr:from>
    <cdr:to>
      <cdr:x>1</cdr:x>
      <cdr:y>0.55149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68073" y="1935578"/>
          <a:ext cx="1064575" cy="49243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pPr algn="l"/>
          <a:r>
            <a:rPr lang="en-GB" sz="1600" dirty="0"/>
            <a:t>High priority</a:t>
          </a:r>
        </a:p>
      </cdr:txBody>
    </cdr:sp>
  </cdr:relSizeAnchor>
  <cdr:relSizeAnchor xmlns:cdr="http://schemas.openxmlformats.org/drawingml/2006/chartDrawing">
    <cdr:from>
      <cdr:x>0.01914</cdr:x>
      <cdr:y>0.5689</cdr:y>
    </cdr:from>
    <cdr:to>
      <cdr:x>0.17149</cdr:x>
      <cdr:y>0.68075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11647" y="2504699"/>
          <a:ext cx="888604" cy="49243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r"/>
          <a:r>
            <a:rPr lang="en-GB" sz="1600" dirty="0"/>
            <a:t>Medium priority</a:t>
          </a:r>
        </a:p>
      </cdr:txBody>
    </cdr:sp>
  </cdr:relSizeAnchor>
  <cdr:relSizeAnchor xmlns:cdr="http://schemas.openxmlformats.org/drawingml/2006/chartDrawing">
    <cdr:from>
      <cdr:x>0.23738</cdr:x>
      <cdr:y>0.03271</cdr:y>
    </cdr:from>
    <cdr:to>
      <cdr:x>0.48285</cdr:x>
      <cdr:y>0.08863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384548" y="144016"/>
          <a:ext cx="1431740" cy="2461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r"/>
          <a:r>
            <a:rPr lang="en-GB" sz="1600" dirty="0"/>
            <a:t>Low priority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0.50406</cdr:x>
      <cdr:y>0.92775</cdr:y>
    </cdr:from>
    <cdr:to>
      <cdr:x>0.76331</cdr:x>
      <cdr:y>0.98368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40013" y="4084575"/>
          <a:ext cx="1512114" cy="2462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pPr algn="l"/>
          <a:r>
            <a:rPr lang="en-GB" sz="1600" dirty="0"/>
            <a:t>Agree</a:t>
          </a:r>
        </a:p>
      </cdr:txBody>
    </cdr:sp>
  </cdr:relSizeAnchor>
  <cdr:relSizeAnchor xmlns:cdr="http://schemas.openxmlformats.org/drawingml/2006/chartDrawing">
    <cdr:from>
      <cdr:x>0.09891</cdr:x>
      <cdr:y>0.07726</cdr:y>
    </cdr:from>
    <cdr:to>
      <cdr:x>0.38286</cdr:x>
      <cdr:y>0.13319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76883" y="340159"/>
          <a:ext cx="1656184" cy="2462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r"/>
          <a:r>
            <a:rPr lang="en-GB" sz="1600" dirty="0"/>
            <a:t>Disagree</a:t>
          </a:r>
        </a:p>
      </cdr:txBody>
    </cdr:sp>
  </cdr:relSizeAnchor>
  <cdr:relSizeAnchor xmlns:cdr="http://schemas.openxmlformats.org/drawingml/2006/chartDrawing">
    <cdr:from>
      <cdr:x>0.22821</cdr:x>
      <cdr:y>0.0282</cdr:y>
    </cdr:from>
    <cdr:to>
      <cdr:x>0.50014</cdr:x>
      <cdr:y>0.07014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331071" y="124135"/>
          <a:ext cx="1586072" cy="18464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r"/>
          <a:r>
            <a:rPr lang="en-GB" sz="1200" dirty="0"/>
            <a:t>Don’t know – 1%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0.62977</cdr:x>
      <cdr:y>0.87868</cdr:y>
    </cdr:from>
    <cdr:to>
      <cdr:x>0.88902</cdr:x>
      <cdr:y>0.93461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73227" y="3868551"/>
          <a:ext cx="1512114" cy="2462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pPr algn="l"/>
          <a:r>
            <a:rPr lang="en-GB" sz="1600" dirty="0"/>
            <a:t>Agree</a:t>
          </a:r>
        </a:p>
      </cdr:txBody>
    </cdr:sp>
  </cdr:relSizeAnchor>
  <cdr:relSizeAnchor xmlns:cdr="http://schemas.openxmlformats.org/drawingml/2006/chartDrawing">
    <cdr:from>
      <cdr:x>0.0733</cdr:x>
      <cdr:y>0.07762</cdr:y>
    </cdr:from>
    <cdr:to>
      <cdr:x>0.34491</cdr:x>
      <cdr:y>0.13355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27540" y="341716"/>
          <a:ext cx="1584206" cy="2462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r"/>
          <a:r>
            <a:rPr lang="en-GB" sz="1600" dirty="0"/>
            <a:t>Disagree</a:t>
          </a:r>
        </a:p>
      </cdr:txBody>
    </cdr:sp>
  </cdr:relSizeAnchor>
  <cdr:relSizeAnchor xmlns:cdr="http://schemas.openxmlformats.org/drawingml/2006/chartDrawing">
    <cdr:from>
      <cdr:x>0.22222</cdr:x>
      <cdr:y>0.04907</cdr:y>
    </cdr:from>
    <cdr:to>
      <cdr:x>0.49415</cdr:x>
      <cdr:y>0.09101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296144" y="216024"/>
          <a:ext cx="1586072" cy="18466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r"/>
          <a:r>
            <a:rPr lang="en-GB" sz="1200" dirty="0"/>
            <a:t>Don’t know – 1%</a:t>
          </a:r>
        </a:p>
      </cdr:txBody>
    </cdr:sp>
  </cdr:relSizeAnchor>
  <cdr:relSizeAnchor xmlns:cdr="http://schemas.openxmlformats.org/drawingml/2006/chartDrawing">
    <cdr:from>
      <cdr:x>0.38272</cdr:x>
      <cdr:y>0.43708</cdr:y>
    </cdr:from>
    <cdr:to>
      <cdr:x>0.61728</cdr:x>
      <cdr:y>0.56292</cdr:y>
    </cdr:to>
    <cdr:sp macro="" textlink="">
      <cdr:nvSpPr>
        <cdr:cNvPr id="6" name="TextBox 10"/>
        <cdr:cNvSpPr txBox="1"/>
      </cdr:nvSpPr>
      <cdr:spPr>
        <a:xfrm xmlns:a="http://schemas.openxmlformats.org/drawingml/2006/main">
          <a:off x="2232248" y="1924334"/>
          <a:ext cx="1368152" cy="553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en-GB"/>
          </a:defPPr>
          <a:lvl1pPr algn="r" rtl="0" eaLnBrk="0" fontAlgn="base" hangingPunct="0">
            <a:spcBef>
              <a:spcPct val="2000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r" rtl="0" eaLnBrk="0" fontAlgn="base" hangingPunct="0">
            <a:spcBef>
              <a:spcPct val="2000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r" rtl="0" eaLnBrk="0" fontAlgn="base" hangingPunct="0">
            <a:spcBef>
              <a:spcPct val="2000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r" rtl="0" eaLnBrk="0" fontAlgn="base" hangingPunct="0">
            <a:spcBef>
              <a:spcPct val="2000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r" rtl="0" eaLnBrk="0" fontAlgn="base" hangingPunct="0">
            <a:spcBef>
              <a:spcPct val="2000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12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12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12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12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800" dirty="0"/>
            <a:t>Net agree +84%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0.77792</cdr:x>
      <cdr:y>0.74784</cdr:y>
    </cdr:from>
    <cdr:to>
      <cdr:x>0.88918</cdr:x>
      <cdr:y>0.80377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37323" y="3292487"/>
          <a:ext cx="648941" cy="2462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pPr algn="l"/>
          <a:r>
            <a:rPr lang="en-GB" sz="1600" dirty="0"/>
            <a:t>Agree</a:t>
          </a:r>
        </a:p>
      </cdr:txBody>
    </cdr:sp>
  </cdr:relSizeAnchor>
  <cdr:relSizeAnchor xmlns:cdr="http://schemas.openxmlformats.org/drawingml/2006/chartDrawing">
    <cdr:from>
      <cdr:x>0.06187</cdr:x>
      <cdr:y>0.22446</cdr:y>
    </cdr:from>
    <cdr:to>
      <cdr:x>0.22222</cdr:x>
      <cdr:y>0.28039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60859" y="988231"/>
          <a:ext cx="935265" cy="2462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r"/>
          <a:r>
            <a:rPr lang="en-GB" sz="1600" dirty="0"/>
            <a:t>Disagree</a:t>
          </a:r>
        </a:p>
      </cdr:txBody>
    </cdr:sp>
  </cdr:relSizeAnchor>
  <cdr:relSizeAnchor xmlns:cdr="http://schemas.openxmlformats.org/drawingml/2006/chartDrawing">
    <cdr:from>
      <cdr:x>0.22222</cdr:x>
      <cdr:y>0.04907</cdr:y>
    </cdr:from>
    <cdr:to>
      <cdr:x>0.49415</cdr:x>
      <cdr:y>0.098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296131" y="216039"/>
          <a:ext cx="1586072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r"/>
          <a:r>
            <a:rPr lang="en-GB" sz="1400" dirty="0"/>
            <a:t>Don’t know 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0.79026</cdr:x>
      <cdr:y>0.63335</cdr:y>
    </cdr:from>
    <cdr:to>
      <cdr:x>0.90152</cdr:x>
      <cdr:y>0.68928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09331" y="2788431"/>
          <a:ext cx="648897" cy="2462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pPr algn="l"/>
          <a:r>
            <a:rPr lang="en-GB" sz="1600" dirty="0"/>
            <a:t>Agree</a:t>
          </a:r>
        </a:p>
      </cdr:txBody>
    </cdr:sp>
  </cdr:relSizeAnchor>
  <cdr:relSizeAnchor xmlns:cdr="http://schemas.openxmlformats.org/drawingml/2006/chartDrawing">
    <cdr:from>
      <cdr:x>0.03718</cdr:x>
      <cdr:y>0.35531</cdr:y>
    </cdr:from>
    <cdr:to>
      <cdr:x>0.19753</cdr:x>
      <cdr:y>0.41124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16843" y="1564295"/>
          <a:ext cx="935299" cy="2462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r"/>
          <a:r>
            <a:rPr lang="en-GB" sz="1600" dirty="0"/>
            <a:t>Disagree</a:t>
          </a:r>
        </a:p>
      </cdr:txBody>
    </cdr:sp>
  </cdr:relSizeAnchor>
  <cdr:relSizeAnchor xmlns:cdr="http://schemas.openxmlformats.org/drawingml/2006/chartDrawing">
    <cdr:from>
      <cdr:x>0.22222</cdr:x>
      <cdr:y>0.04907</cdr:y>
    </cdr:from>
    <cdr:to>
      <cdr:x>0.49415</cdr:x>
      <cdr:y>0.09101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296144" y="216024"/>
          <a:ext cx="1586072" cy="18466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r"/>
          <a:r>
            <a:rPr lang="en-GB" sz="1200" dirty="0"/>
            <a:t>Don’t know </a:t>
          </a:r>
        </a:p>
      </cdr:txBody>
    </cdr:sp>
  </cdr:relSizeAnchor>
  <cdr:relSizeAnchor xmlns:cdr="http://schemas.openxmlformats.org/drawingml/2006/chartDrawing">
    <cdr:from>
      <cdr:x>0.38272</cdr:x>
      <cdr:y>0.44126</cdr:y>
    </cdr:from>
    <cdr:to>
      <cdr:x>0.61728</cdr:x>
      <cdr:y>0.56709</cdr:y>
    </cdr:to>
    <cdr:sp macro="" textlink="">
      <cdr:nvSpPr>
        <cdr:cNvPr id="6" name="TextBox 10"/>
        <cdr:cNvSpPr txBox="1"/>
      </cdr:nvSpPr>
      <cdr:spPr>
        <a:xfrm xmlns:a="http://schemas.openxmlformats.org/drawingml/2006/main">
          <a:off x="2232248" y="1942720"/>
          <a:ext cx="1368152" cy="553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en-GB"/>
          </a:defPPr>
          <a:lvl1pPr algn="r" rtl="0" eaLnBrk="0" fontAlgn="base" hangingPunct="0">
            <a:spcBef>
              <a:spcPct val="2000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r" rtl="0" eaLnBrk="0" fontAlgn="base" hangingPunct="0">
            <a:spcBef>
              <a:spcPct val="2000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r" rtl="0" eaLnBrk="0" fontAlgn="base" hangingPunct="0">
            <a:spcBef>
              <a:spcPct val="2000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r" rtl="0" eaLnBrk="0" fontAlgn="base" hangingPunct="0">
            <a:spcBef>
              <a:spcPct val="2000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r" rtl="0" eaLnBrk="0" fontAlgn="base" hangingPunct="0">
            <a:spcBef>
              <a:spcPct val="2000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12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12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12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12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800" dirty="0"/>
            <a:t>Net agree +32%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0.36752</cdr:x>
      <cdr:y>0.46455</cdr:y>
    </cdr:from>
    <cdr:to>
      <cdr:x>0.45982</cdr:x>
      <cdr:y>0.53545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96344" y="2420091"/>
          <a:ext cx="777640" cy="36930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pPr algn="l"/>
          <a:r>
            <a:rPr lang="en-GB" sz="2400" b="1" dirty="0"/>
            <a:t>2017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 bwMode="gray">
          <a:xfrm>
            <a:off x="175365" y="9731375"/>
            <a:ext cx="5720512" cy="19646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bg1"/>
                </a:solidFill>
              </a:rPr>
              <a:t>Document Name |  Month/Year  |  Version 1  |  Public  |  Internal Use Only  |  Confidential  |  Strictly  Confidential (DELETE CLASSIFICATION)</a:t>
            </a:r>
          </a:p>
        </p:txBody>
      </p:sp>
      <p:sp>
        <p:nvSpPr>
          <p:cNvPr id="40" name="Slide Number Placeholder 6"/>
          <p:cNvSpPr>
            <a:spLocks noGrp="1"/>
          </p:cNvSpPr>
          <p:nvPr>
            <p:ph type="sldNum" sz="quarter" idx="3"/>
          </p:nvPr>
        </p:nvSpPr>
        <p:spPr bwMode="gray">
          <a:xfrm>
            <a:off x="6135142" y="9716534"/>
            <a:ext cx="576494" cy="235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latin typeface="Geomanist Light" pitchFamily="50" charset="0"/>
              </a:defRPr>
            </a:lvl1pPr>
          </a:lstStyle>
          <a:p>
            <a:pPr algn="r"/>
            <a:fld id="{2FB8B7E8-C405-4882-AAD0-1D72826C463D}" type="slidenum">
              <a:rPr lang="en-GB" smtClean="0">
                <a:solidFill>
                  <a:schemeClr val="bg1"/>
                </a:solidFill>
                <a:latin typeface="Segoe UI Light" panose="020B0502040204020203" pitchFamily="34" charset="0"/>
              </a:rPr>
              <a:pPr algn="r"/>
              <a:t>‹#›</a:t>
            </a:fld>
            <a:endParaRPr lang="en-GB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76" y="9340850"/>
            <a:ext cx="1495075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8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185738" y="185738"/>
            <a:ext cx="6426200" cy="4545012"/>
          </a:xfrm>
          <a:prstGeom prst="rect">
            <a:avLst/>
          </a:prstGeom>
          <a:noFill/>
          <a:ln w="6350">
            <a:solidFill>
              <a:srgbClr val="C8C9C7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87325" y="4830351"/>
            <a:ext cx="641200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6"/>
          <p:cNvSpPr>
            <a:spLocks noGrp="1"/>
          </p:cNvSpPr>
          <p:nvPr>
            <p:ph type="sldNum" sz="quarter" idx="5"/>
          </p:nvPr>
        </p:nvSpPr>
        <p:spPr bwMode="gray">
          <a:xfrm>
            <a:off x="6369968" y="9691690"/>
            <a:ext cx="343561" cy="2344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latin typeface="Segoe UI Light" panose="020B0502040204020203" pitchFamily="34" charset="0"/>
              </a:defRPr>
            </a:lvl1pPr>
          </a:lstStyle>
          <a:p>
            <a:fld id="{2FB8B7E8-C405-4882-AAD0-1D72826C463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TextBox 29"/>
          <p:cNvSpPr txBox="1"/>
          <p:nvPr/>
        </p:nvSpPr>
        <p:spPr bwMode="gray">
          <a:xfrm>
            <a:off x="176993" y="9721034"/>
            <a:ext cx="5720512" cy="19646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Project name |  Month/Year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</a:t>
            </a:r>
            <a:r>
              <a:rPr lang="en-GB" sz="700" b="1" dirty="0">
                <a:solidFill>
                  <a:schemeClr val="tx1"/>
                </a:solidFill>
                <a:latin typeface="+mj-lt"/>
              </a:rPr>
              <a:t>(DELETE CLASSIFICATION)</a:t>
            </a:r>
          </a:p>
        </p:txBody>
      </p:sp>
      <p:sp>
        <p:nvSpPr>
          <p:cNvPr id="49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187325" y="4964112"/>
            <a:ext cx="6412008" cy="4376737"/>
          </a:xfrm>
          <a:prstGeom prst="rect">
            <a:avLst/>
          </a:prstGeom>
          <a:ln w="9525">
            <a:noFill/>
          </a:ln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40" y="9425587"/>
            <a:ext cx="1495075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8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3592" rtl="0" eaLnBrk="1" latinLnBrk="0" hangingPunct="1">
      <a:lnSpc>
        <a:spcPct val="110000"/>
      </a:lnSpc>
      <a:spcBef>
        <a:spcPts val="600"/>
      </a:spcBef>
      <a:buFont typeface="Arial" panose="020B0604020202020204" pitchFamily="34" charset="0"/>
      <a:buNone/>
      <a:defRPr sz="1100" kern="1200">
        <a:solidFill>
          <a:srgbClr val="222223"/>
        </a:solidFill>
        <a:latin typeface="Segoe UI Light" panose="020B0502040204020203" pitchFamily="34" charset="0"/>
        <a:ea typeface="+mn-ea"/>
        <a:cs typeface="+mn-cs"/>
      </a:defRPr>
    </a:lvl1pPr>
    <a:lvl2pPr marL="348942" indent="-171299" algn="l" defTabSz="913592" rtl="0" eaLnBrk="1" latinLnBrk="0" hangingPunct="1">
      <a:lnSpc>
        <a:spcPct val="110000"/>
      </a:lnSpc>
      <a:spcBef>
        <a:spcPts val="600"/>
      </a:spcBef>
      <a:buFont typeface="Arial" panose="020B0604020202020204" pitchFamily="34" charset="0"/>
      <a:buChar char="•"/>
      <a:defRPr sz="1100" kern="1200">
        <a:solidFill>
          <a:srgbClr val="222223"/>
        </a:solidFill>
        <a:latin typeface="Segoe UI Light" panose="020B0502040204020203" pitchFamily="34" charset="0"/>
        <a:ea typeface="+mn-ea"/>
        <a:cs typeface="+mn-cs"/>
      </a:defRPr>
    </a:lvl2pPr>
    <a:lvl3pPr marL="536102" indent="-171299" algn="l" defTabSz="913592" rtl="0" eaLnBrk="1" latinLnBrk="0" hangingPunct="1">
      <a:lnSpc>
        <a:spcPct val="110000"/>
      </a:lnSpc>
      <a:spcBef>
        <a:spcPts val="600"/>
      </a:spcBef>
      <a:buFont typeface="Arial" panose="020B0604020202020204" pitchFamily="34" charset="0"/>
      <a:buChar char="•"/>
      <a:defRPr sz="1100" kern="1200">
        <a:solidFill>
          <a:srgbClr val="222223"/>
        </a:solidFill>
        <a:latin typeface="Segoe UI Light" panose="020B0502040204020203" pitchFamily="34" charset="0"/>
        <a:ea typeface="+mn-ea"/>
        <a:cs typeface="+mn-cs"/>
      </a:defRPr>
    </a:lvl3pPr>
    <a:lvl4pPr marL="713745" indent="-171299" algn="l" defTabSz="804152" rtl="0" eaLnBrk="1" latinLnBrk="0" hangingPunct="1">
      <a:lnSpc>
        <a:spcPct val="110000"/>
      </a:lnSpc>
      <a:spcBef>
        <a:spcPts val="600"/>
      </a:spcBef>
      <a:buFont typeface="Arial" panose="020B0604020202020204" pitchFamily="34" charset="0"/>
      <a:buChar char="•"/>
      <a:defRPr sz="1100" kern="1200">
        <a:solidFill>
          <a:srgbClr val="222223"/>
        </a:solidFill>
        <a:latin typeface="Segoe UI Light" panose="020B0502040204020203" pitchFamily="34" charset="0"/>
        <a:ea typeface="+mn-ea"/>
        <a:cs typeface="+mn-cs"/>
      </a:defRPr>
    </a:lvl4pPr>
    <a:lvl5pPr marL="986554" indent="-171299" algn="l" defTabSz="913592" rtl="0" eaLnBrk="1" latinLnBrk="0" hangingPunct="1">
      <a:lnSpc>
        <a:spcPct val="110000"/>
      </a:lnSpc>
      <a:spcBef>
        <a:spcPts val="600"/>
      </a:spcBef>
      <a:buFont typeface="Arial" panose="020B0604020202020204" pitchFamily="34" charset="0"/>
      <a:buChar char="•"/>
      <a:defRPr sz="1100" kern="1200">
        <a:solidFill>
          <a:srgbClr val="222223"/>
        </a:solidFill>
        <a:latin typeface="Segoe UI Light" panose="020B0502040204020203" pitchFamily="34" charset="0"/>
        <a:ea typeface="+mn-ea"/>
        <a:cs typeface="+mn-cs"/>
      </a:defRPr>
    </a:lvl5pPr>
    <a:lvl6pPr marL="2283984" algn="l" defTabSz="9135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0782" algn="l" defTabSz="9135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7577" algn="l" defTabSz="9135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4373" algn="l" defTabSz="9135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0925" y="814388"/>
            <a:ext cx="4700588" cy="3324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87325" y="5107335"/>
            <a:ext cx="6423025" cy="4233356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1965" y="9430431"/>
            <a:ext cx="713746" cy="234488"/>
          </a:xfrm>
          <a:prstGeom prst="rect">
            <a:avLst/>
          </a:prstGeom>
        </p:spPr>
        <p:txBody>
          <a:bodyPr/>
          <a:lstStyle/>
          <a:p>
            <a:fld id="{2FB8B7E8-C405-4882-AAD0-1D72826C463D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313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5738" y="185738"/>
            <a:ext cx="6426200" cy="4545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8B7E8-C405-4882-AAD0-1D72826C463D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8781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5738" y="185738"/>
            <a:ext cx="6426200" cy="4545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8B7E8-C405-4882-AAD0-1D72826C463D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7000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5738" y="185738"/>
            <a:ext cx="6426200" cy="4545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8B7E8-C405-4882-AAD0-1D72826C463D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315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5738" y="185738"/>
            <a:ext cx="6426200" cy="4545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8B7E8-C405-4882-AAD0-1D72826C463D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624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5738" y="185738"/>
            <a:ext cx="6426200" cy="4545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8B7E8-C405-4882-AAD0-1D72826C463D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283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5738" y="185738"/>
            <a:ext cx="6426200" cy="4545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8B7E8-C405-4882-AAD0-1D72826C463D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5143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5738" y="185738"/>
            <a:ext cx="6426200" cy="4545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8B7E8-C405-4882-AAD0-1D72826C463D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637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5738" y="185738"/>
            <a:ext cx="6426200" cy="4545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8B7E8-C405-4882-AAD0-1D72826C463D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756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5738" y="185738"/>
            <a:ext cx="6426200" cy="4545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8B7E8-C405-4882-AAD0-1D72826C463D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473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5738" y="185738"/>
            <a:ext cx="6426200" cy="4545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8B7E8-C405-4882-AAD0-1D72826C463D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4098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5738" y="185738"/>
            <a:ext cx="6426200" cy="4545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8B7E8-C405-4882-AAD0-1D72826C463D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9890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5738" y="185738"/>
            <a:ext cx="6426200" cy="4545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8B7E8-C405-4882-AAD0-1D72826C463D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120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5738" y="185738"/>
            <a:ext cx="6426200" cy="4545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8B7E8-C405-4882-AAD0-1D72826C463D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767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5738" y="185738"/>
            <a:ext cx="6426200" cy="4545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8B7E8-C405-4882-AAD0-1D72826C463D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1342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5738" y="185738"/>
            <a:ext cx="6426200" cy="4545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8B7E8-C405-4882-AAD0-1D72826C463D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4203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5738" y="185738"/>
            <a:ext cx="6426200" cy="4545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8B7E8-C405-4882-AAD0-1D72826C463D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7753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://www.ipsos-mori.com/ipsosconnect" TargetMode="External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://www.ipsos-mori.com/ipsosconnect" TargetMode="External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- Cover - 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0975" y="179388"/>
            <a:ext cx="10331450" cy="7200900"/>
          </a:xfrm>
          <a:solidFill>
            <a:schemeClr val="tx1"/>
          </a:solidFill>
        </p:spPr>
        <p:txBody>
          <a:bodyPr>
            <a:normAutofit/>
          </a:bodyPr>
          <a:lstStyle>
            <a:lvl1pPr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place image (or select frame and copy/paste image into it)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52230" y="4194212"/>
            <a:ext cx="6030673" cy="478902"/>
          </a:xfrm>
          <a:solidFill>
            <a:schemeClr val="accent2"/>
          </a:solidFill>
        </p:spPr>
        <p:txBody>
          <a:bodyPr wrap="none" lIns="71937" tIns="35967" rIns="71937" bIns="35967" rtlCol="0" anchor="t">
            <a:spAutoFit/>
          </a:bodyPr>
          <a:lstStyle>
            <a:lvl1pPr marL="0" indent="0">
              <a:buNone/>
              <a:defRPr lang="en-GB" sz="2400" b="1" baseline="0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subtitle Click to add subtitle</a:t>
            </a:r>
            <a:endParaRPr lang="en-GB" dirty="0"/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52226" y="4798062"/>
            <a:ext cx="4896000" cy="1080000"/>
          </a:xfrm>
        </p:spPr>
        <p:txBody>
          <a:bodyPr wrap="square" lIns="0" tIns="0" rIns="0" bIns="0">
            <a:no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6798" indent="0">
              <a:buNone/>
              <a:defRPr>
                <a:solidFill>
                  <a:schemeClr val="bg1"/>
                </a:solidFill>
              </a:defRPr>
            </a:lvl2pPr>
            <a:lvl3pPr marL="913592" indent="0">
              <a:buNone/>
              <a:defRPr>
                <a:solidFill>
                  <a:schemeClr val="bg1"/>
                </a:solidFill>
              </a:defRPr>
            </a:lvl3pPr>
            <a:lvl4pPr marL="1370390" indent="0">
              <a:buNone/>
              <a:defRPr>
                <a:solidFill>
                  <a:schemeClr val="bg1"/>
                </a:solidFill>
              </a:defRPr>
            </a:lvl4pPr>
            <a:lvl5pPr marL="182718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8209" y="7373063"/>
            <a:ext cx="7345362" cy="215900"/>
          </a:xfrm>
        </p:spPr>
        <p:txBody>
          <a:bodyPr>
            <a:noAutofit/>
          </a:bodyPr>
          <a:lstStyle>
            <a:lvl1pPr marL="0" indent="0">
              <a:buNone/>
              <a:defRPr sz="700" baseline="0">
                <a:solidFill>
                  <a:schemeClr val="tx1"/>
                </a:solidFill>
                <a:latin typeface="Segoe UI Light" panose="020B0502040204020203" pitchFamily="34" charset="0"/>
              </a:defRPr>
            </a:lvl1pPr>
            <a:lvl2pPr marL="456798" indent="0">
              <a:buNone/>
              <a:defRPr sz="1100">
                <a:latin typeface="Segoe UI Light" panose="020B0502040204020203" pitchFamily="34" charset="0"/>
              </a:defRPr>
            </a:lvl2pPr>
            <a:lvl3pPr marL="913592" indent="0">
              <a:buNone/>
              <a:defRPr sz="1000">
                <a:latin typeface="Segoe UI Light" panose="020B0502040204020203" pitchFamily="34" charset="0"/>
              </a:defRPr>
            </a:lvl3pPr>
            <a:lvl4pPr marL="1370390" indent="0">
              <a:buNone/>
              <a:defRPr sz="1000">
                <a:latin typeface="Segoe UI Light" panose="020B0502040204020203" pitchFamily="34" charset="0"/>
              </a:defRPr>
            </a:lvl4pPr>
            <a:lvl5pPr marL="1827187" indent="0">
              <a:buNone/>
              <a:defRPr sz="1000">
                <a:latin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Document Name | Date | Version xx | Public : Internal Use Only | Confidential | Strictly Confidential    (DELETE CLASSIFICATION)</a:t>
            </a:r>
          </a:p>
        </p:txBody>
      </p:sp>
      <p:sp>
        <p:nvSpPr>
          <p:cNvPr id="158" name="Frame 157"/>
          <p:cNvSpPr/>
          <p:nvPr userDrawn="1"/>
        </p:nvSpPr>
        <p:spPr bwMode="gray">
          <a:xfrm>
            <a:off x="0" y="-161"/>
            <a:ext cx="10693400" cy="7561429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0" tIns="45680" rIns="9136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 bwMode="gray">
          <a:xfrm>
            <a:off x="542164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15" name="Text Placeholder 6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550436" y="1851150"/>
            <a:ext cx="3512932" cy="698962"/>
          </a:xfrm>
          <a:solidFill>
            <a:schemeClr val="accent3"/>
          </a:solidFill>
        </p:spPr>
        <p:txBody>
          <a:bodyPr wrap="none" lIns="71937" tIns="35967" rIns="71937" bIns="35967" rtlCol="0" anchor="b">
            <a:spAutoFit/>
          </a:bodyPr>
          <a:lstStyle>
            <a:lvl1pPr marL="0" indent="0">
              <a:buFontTx/>
              <a:buNone/>
              <a:defRPr lang="en-US" sz="37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Sentence line 1</a:t>
            </a:r>
          </a:p>
        </p:txBody>
      </p:sp>
      <p:sp>
        <p:nvSpPr>
          <p:cNvPr id="16" name="Text Placeholder 6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552452" y="2722530"/>
            <a:ext cx="3512932" cy="698962"/>
          </a:xfrm>
          <a:solidFill>
            <a:schemeClr val="accent3"/>
          </a:solidFill>
        </p:spPr>
        <p:txBody>
          <a:bodyPr wrap="none" lIns="71937" tIns="35967" rIns="71937" bIns="35967" rtlCol="0" anchor="b">
            <a:spAutoFit/>
          </a:bodyPr>
          <a:lstStyle>
            <a:lvl1pPr marL="0" indent="0">
              <a:buFontTx/>
              <a:buNone/>
              <a:defRPr lang="en-US" sz="37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Sentence line 2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61575" y="6136108"/>
            <a:ext cx="5721229" cy="6601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r>
              <a:rPr lang="en-GB" sz="1300" dirty="0">
                <a:solidFill>
                  <a:schemeClr val="bg1"/>
                </a:solidFill>
                <a:latin typeface="Calibri" pitchFamily="34" charset="0"/>
              </a:rPr>
              <a:t>© 2016 Ipsos.  All rights reserved. Contains Ipsos' Confidential and Proprietary information and may not be disclosed or reproduced without the prior written consent of Ipsos.</a:t>
            </a:r>
            <a:endParaRPr lang="en-GB" sz="13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016203" y="7373875"/>
            <a:ext cx="576064" cy="208113"/>
          </a:xfrm>
          <a:prstGeom prst="rect">
            <a:avLst/>
          </a:prstGeom>
          <a:noFill/>
        </p:spPr>
        <p:txBody>
          <a:bodyPr wrap="square" lIns="71937" tIns="35967" rIns="71937" bIns="35967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65" y="6730369"/>
            <a:ext cx="3432038" cy="57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4698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- Colour fill - Title, Full Page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5916" y="902805"/>
            <a:ext cx="3833533" cy="642023"/>
          </a:xfrm>
          <a:solidFill>
            <a:schemeClr val="accent3"/>
          </a:solidFill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Frame 3"/>
          <p:cNvSpPr/>
          <p:nvPr userDrawn="1"/>
        </p:nvSpPr>
        <p:spPr bwMode="gray">
          <a:xfrm>
            <a:off x="0" y="-161"/>
            <a:ext cx="10693400" cy="7561429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0" tIns="45680" rIns="9136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2099" y="1968493"/>
            <a:ext cx="9588500" cy="467837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 bwMode="gray">
          <a:xfrm>
            <a:off x="538899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016203" y="7373875"/>
            <a:ext cx="576064" cy="208113"/>
          </a:xfrm>
          <a:prstGeom prst="rect">
            <a:avLst/>
          </a:prstGeom>
          <a:noFill/>
        </p:spPr>
        <p:txBody>
          <a:bodyPr wrap="square" lIns="71937" tIns="35967" rIns="71937" bIns="35967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1" y="6935525"/>
            <a:ext cx="228533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20536"/>
      </p:ext>
    </p:extLst>
  </p:cSld>
  <p:clrMapOvr>
    <a:masterClrMapping/>
  </p:clrMapOvr>
  <p:transition>
    <p:fade/>
  </p:transition>
  <p:hf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- Statement with images x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 bwMode="gray">
          <a:xfrm>
            <a:off x="90116" y="4105281"/>
            <a:ext cx="10502151" cy="3275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3873" tIns="71937" rIns="143873" bIns="719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9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66704" y="2039263"/>
            <a:ext cx="9359999" cy="642023"/>
          </a:xfrm>
          <a:noFill/>
        </p:spPr>
        <p:txBody>
          <a:bodyPr wrap="square" anchor="ctr"/>
          <a:lstStyle>
            <a:lvl1pPr>
              <a:defRPr sz="3700"/>
            </a:lvl1pPr>
          </a:lstStyle>
          <a:p>
            <a:r>
              <a:rPr lang="en-US" dirty="0"/>
              <a:t>Click to add statement</a:t>
            </a:r>
            <a:endParaRPr lang="en-GB" dirty="0"/>
          </a:p>
        </p:txBody>
      </p:sp>
      <p:sp>
        <p:nvSpPr>
          <p:cNvPr id="24" name="Frame 23"/>
          <p:cNvSpPr/>
          <p:nvPr userDrawn="1"/>
        </p:nvSpPr>
        <p:spPr bwMode="gray">
          <a:xfrm>
            <a:off x="0" y="-161"/>
            <a:ext cx="10693400" cy="7561429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0" tIns="45680" rIns="9136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175184" y="4284669"/>
            <a:ext cx="3312000" cy="30956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8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3689336" y="4284669"/>
            <a:ext cx="3312000" cy="30956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7194525" y="4284669"/>
            <a:ext cx="3312000" cy="30956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 bwMode="gray">
          <a:xfrm>
            <a:off x="535048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016203" y="7373875"/>
            <a:ext cx="576064" cy="208113"/>
          </a:xfrm>
          <a:prstGeom prst="rect">
            <a:avLst/>
          </a:prstGeom>
          <a:noFill/>
        </p:spPr>
        <p:txBody>
          <a:bodyPr wrap="square" lIns="71937" tIns="35967" rIns="71937" bIns="35967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1" y="6935525"/>
            <a:ext cx="228533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95236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- Statement with images x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 bwMode="gray">
          <a:xfrm>
            <a:off x="0" y="4105281"/>
            <a:ext cx="10693400" cy="3275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3873" tIns="71937" rIns="143873" bIns="719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9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66704" y="1908460"/>
            <a:ext cx="9359999" cy="903633"/>
          </a:xfrm>
          <a:noFill/>
        </p:spPr>
        <p:txBody>
          <a:bodyPr wrap="square" anchor="ctr"/>
          <a:lstStyle>
            <a:lvl1pPr>
              <a:defRPr sz="5400"/>
            </a:lvl1pPr>
          </a:lstStyle>
          <a:p>
            <a:r>
              <a:rPr lang="en-US" dirty="0"/>
              <a:t>Click to add statement</a:t>
            </a:r>
            <a:endParaRPr lang="en-GB" dirty="0"/>
          </a:p>
        </p:txBody>
      </p:sp>
      <p:sp>
        <p:nvSpPr>
          <p:cNvPr id="24" name="Frame 23"/>
          <p:cNvSpPr/>
          <p:nvPr userDrawn="1"/>
        </p:nvSpPr>
        <p:spPr bwMode="gray">
          <a:xfrm>
            <a:off x="0" y="-161"/>
            <a:ext cx="10693400" cy="7561429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0" tIns="45680" rIns="9136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175184" y="4284669"/>
            <a:ext cx="5073651" cy="30956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5429255" y="4284669"/>
            <a:ext cx="5077275" cy="30956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 bwMode="gray">
          <a:xfrm>
            <a:off x="535048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016203" y="7373875"/>
            <a:ext cx="576064" cy="208113"/>
          </a:xfrm>
          <a:prstGeom prst="rect">
            <a:avLst/>
          </a:prstGeom>
          <a:noFill/>
        </p:spPr>
        <p:txBody>
          <a:bodyPr wrap="square" lIns="71937" tIns="35967" rIns="71937" bIns="35967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1" y="6935525"/>
            <a:ext cx="228533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2285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_Report - Statement with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 bwMode="gray">
          <a:xfrm>
            <a:off x="5" y="4105281"/>
            <a:ext cx="10512425" cy="3275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3873" tIns="71937" rIns="143873" bIns="719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9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66704" y="1908460"/>
            <a:ext cx="9359999" cy="903633"/>
          </a:xfrm>
          <a:noFill/>
        </p:spPr>
        <p:txBody>
          <a:bodyPr wrap="square" anchor="ctr"/>
          <a:lstStyle>
            <a:lvl1pPr>
              <a:defRPr sz="5400"/>
            </a:lvl1pPr>
          </a:lstStyle>
          <a:p>
            <a:r>
              <a:rPr lang="en-US" dirty="0"/>
              <a:t>Click to add statement</a:t>
            </a:r>
            <a:endParaRPr lang="en-GB" dirty="0"/>
          </a:p>
        </p:txBody>
      </p:sp>
      <p:sp>
        <p:nvSpPr>
          <p:cNvPr id="24" name="Frame 23"/>
          <p:cNvSpPr/>
          <p:nvPr userDrawn="1"/>
        </p:nvSpPr>
        <p:spPr bwMode="gray">
          <a:xfrm>
            <a:off x="0" y="-161"/>
            <a:ext cx="10693400" cy="7561429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0" tIns="45680" rIns="9136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180976" y="4284669"/>
            <a:ext cx="10331450" cy="30956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016203" y="7373875"/>
            <a:ext cx="576064" cy="208113"/>
          </a:xfrm>
          <a:prstGeom prst="rect">
            <a:avLst/>
          </a:prstGeom>
          <a:noFill/>
        </p:spPr>
        <p:txBody>
          <a:bodyPr wrap="square" lIns="71937" tIns="35967" rIns="71937" bIns="35967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1" y="6935525"/>
            <a:ext cx="228533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99612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- Statement with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 userDrawn="1"/>
        </p:nvSpPr>
        <p:spPr bwMode="gray">
          <a:xfrm>
            <a:off x="0" y="-161"/>
            <a:ext cx="10693400" cy="7561429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0" tIns="45680" rIns="9136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80975" y="173835"/>
            <a:ext cx="10331450" cy="7204111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Insert image by clicking the picture icon and selecting file.  Image may then be cropped as desired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955190" y="3780634"/>
            <a:ext cx="8427420" cy="1637167"/>
          </a:xfrm>
          <a:noFill/>
        </p:spPr>
        <p:txBody>
          <a:bodyPr wrap="square" anchor="t"/>
          <a:lstStyle>
            <a:lvl1pPr algn="ctr">
              <a:lnSpc>
                <a:spcPts val="6095"/>
              </a:lnSpc>
              <a:defRPr sz="6200"/>
            </a:lvl1pPr>
          </a:lstStyle>
          <a:p>
            <a:r>
              <a:rPr lang="en-US" dirty="0"/>
              <a:t>Statement or with quote with image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016203" y="7373875"/>
            <a:ext cx="576064" cy="208113"/>
          </a:xfrm>
          <a:prstGeom prst="rect">
            <a:avLst/>
          </a:prstGeom>
          <a:noFill/>
        </p:spPr>
        <p:txBody>
          <a:bodyPr wrap="square" lIns="71937" tIns="35967" rIns="71937" bIns="35967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1" y="6935525"/>
            <a:ext cx="228533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68930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- Back Cov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 Placeholder 68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42913" y="3996660"/>
            <a:ext cx="4725987" cy="1488409"/>
          </a:xfrm>
        </p:spPr>
        <p:txBody>
          <a:bodyPr wrap="square" lIns="71937" tIns="35967" rIns="71937" bIns="35967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272806" algn="l"/>
              </a:tabLst>
              <a:defRPr sz="1400" baseline="0">
                <a:solidFill>
                  <a:schemeClr val="bg1"/>
                </a:solidFill>
                <a:latin typeface="+mn-lt"/>
              </a:defRPr>
            </a:lvl1pPr>
            <a:lvl2pPr marL="456798" indent="0">
              <a:buNone/>
              <a:defRPr>
                <a:solidFill>
                  <a:schemeClr val="bg1"/>
                </a:solidFill>
              </a:defRPr>
            </a:lvl2pPr>
            <a:lvl3pPr marL="913592" indent="0">
              <a:buNone/>
              <a:defRPr>
                <a:solidFill>
                  <a:schemeClr val="bg1"/>
                </a:solidFill>
              </a:defRPr>
            </a:lvl3pPr>
            <a:lvl4pPr marL="1370390" indent="0">
              <a:buNone/>
              <a:defRPr>
                <a:solidFill>
                  <a:schemeClr val="bg1"/>
                </a:solidFill>
              </a:defRPr>
            </a:lvl4pPr>
            <a:lvl5pPr marL="182718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  <a:p>
            <a:pPr lvl="0"/>
            <a:r>
              <a:rPr lang="en-US" dirty="0"/>
              <a:t>	020 #### ####</a:t>
            </a:r>
            <a:br>
              <a:rPr lang="en-US" dirty="0"/>
            </a:br>
            <a:r>
              <a:rPr lang="en-US" dirty="0"/>
              <a:t>	##### ######</a:t>
            </a:r>
          </a:p>
          <a:p>
            <a:pPr lvl="0"/>
            <a:r>
              <a:rPr lang="en-US" dirty="0"/>
              <a:t>	firstname.lastname@ipsos.com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43028" y="3428600"/>
            <a:ext cx="2491883" cy="377335"/>
          </a:xfrm>
          <a:prstGeom prst="rect">
            <a:avLst/>
          </a:prstGeom>
          <a:solidFill>
            <a:schemeClr val="accent3"/>
          </a:solidFill>
        </p:spPr>
        <p:txBody>
          <a:bodyPr wrap="none" lIns="71937" tIns="35967" rIns="71937" bIns="35967" rtlCol="0">
            <a:spAutoFit/>
          </a:bodyPr>
          <a:lstStyle/>
          <a:p>
            <a:pPr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r>
              <a:rPr lang="en-GB" sz="18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more information</a:t>
            </a:r>
          </a:p>
        </p:txBody>
      </p:sp>
      <p:sp>
        <p:nvSpPr>
          <p:cNvPr id="159" name="Freeform 7"/>
          <p:cNvSpPr>
            <a:spLocks noChangeAspect="1" noEditPoints="1"/>
          </p:cNvSpPr>
          <p:nvPr userDrawn="1"/>
        </p:nvSpPr>
        <p:spPr bwMode="auto">
          <a:xfrm>
            <a:off x="514021" y="5184666"/>
            <a:ext cx="181483" cy="180000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0" y="76"/>
              </a:cxn>
              <a:cxn ang="0">
                <a:pos x="65" y="125"/>
              </a:cxn>
              <a:cxn ang="0">
                <a:pos x="0" y="169"/>
              </a:cxn>
              <a:cxn ang="0">
                <a:pos x="182" y="179"/>
              </a:cxn>
              <a:cxn ang="0">
                <a:pos x="176" y="182"/>
              </a:cxn>
              <a:cxn ang="0">
                <a:pos x="7" y="182"/>
              </a:cxn>
              <a:cxn ang="0">
                <a:pos x="2" y="179"/>
              </a:cxn>
              <a:cxn ang="0">
                <a:pos x="73" y="131"/>
              </a:cxn>
              <a:cxn ang="0">
                <a:pos x="110" y="131"/>
              </a:cxn>
              <a:cxn ang="0">
                <a:pos x="182" y="179"/>
              </a:cxn>
              <a:cxn ang="0">
                <a:pos x="183" y="76"/>
              </a:cxn>
              <a:cxn ang="0">
                <a:pos x="183" y="169"/>
              </a:cxn>
              <a:cxn ang="0">
                <a:pos x="118" y="125"/>
              </a:cxn>
              <a:cxn ang="0">
                <a:pos x="183" y="76"/>
              </a:cxn>
              <a:cxn ang="0">
                <a:pos x="48" y="65"/>
              </a:cxn>
              <a:cxn ang="0">
                <a:pos x="135" y="65"/>
              </a:cxn>
              <a:cxn ang="0">
                <a:pos x="135" y="72"/>
              </a:cxn>
              <a:cxn ang="0">
                <a:pos x="48" y="72"/>
              </a:cxn>
              <a:cxn ang="0">
                <a:pos x="48" y="65"/>
              </a:cxn>
              <a:cxn ang="0">
                <a:pos x="48" y="78"/>
              </a:cxn>
              <a:cxn ang="0">
                <a:pos x="135" y="78"/>
              </a:cxn>
              <a:cxn ang="0">
                <a:pos x="135" y="85"/>
              </a:cxn>
              <a:cxn ang="0">
                <a:pos x="48" y="85"/>
              </a:cxn>
              <a:cxn ang="0">
                <a:pos x="48" y="78"/>
              </a:cxn>
              <a:cxn ang="0">
                <a:pos x="48" y="91"/>
              </a:cxn>
              <a:cxn ang="0">
                <a:pos x="92" y="91"/>
              </a:cxn>
              <a:cxn ang="0">
                <a:pos x="92" y="98"/>
              </a:cxn>
              <a:cxn ang="0">
                <a:pos x="48" y="98"/>
              </a:cxn>
              <a:cxn ang="0">
                <a:pos x="48" y="91"/>
              </a:cxn>
              <a:cxn ang="0">
                <a:pos x="182" y="65"/>
              </a:cxn>
              <a:cxn ang="0">
                <a:pos x="182" y="65"/>
              </a:cxn>
              <a:cxn ang="0">
                <a:pos x="148" y="91"/>
              </a:cxn>
              <a:cxn ang="0">
                <a:pos x="148" y="54"/>
              </a:cxn>
              <a:cxn ang="0">
                <a:pos x="35" y="54"/>
              </a:cxn>
              <a:cxn ang="0">
                <a:pos x="35" y="91"/>
              </a:cxn>
              <a:cxn ang="0">
                <a:pos x="1" y="65"/>
              </a:cxn>
              <a:cxn ang="0">
                <a:pos x="1" y="65"/>
              </a:cxn>
              <a:cxn ang="0">
                <a:pos x="78" y="8"/>
              </a:cxn>
              <a:cxn ang="0">
                <a:pos x="105" y="8"/>
              </a:cxn>
              <a:cxn ang="0">
                <a:pos x="182" y="65"/>
              </a:cxn>
            </a:cxnLst>
            <a:rect l="0" t="0" r="r" b="b"/>
            <a:pathLst>
              <a:path w="183" h="182">
                <a:moveTo>
                  <a:pt x="0" y="169"/>
                </a:moveTo>
                <a:cubicBezTo>
                  <a:pt x="0" y="76"/>
                  <a:pt x="0" y="76"/>
                  <a:pt x="0" y="76"/>
                </a:cubicBezTo>
                <a:cubicBezTo>
                  <a:pt x="65" y="125"/>
                  <a:pt x="65" y="125"/>
                  <a:pt x="65" y="125"/>
                </a:cubicBezTo>
                <a:cubicBezTo>
                  <a:pt x="0" y="169"/>
                  <a:pt x="0" y="169"/>
                  <a:pt x="0" y="169"/>
                </a:cubicBezTo>
                <a:close/>
                <a:moveTo>
                  <a:pt x="182" y="179"/>
                </a:moveTo>
                <a:cubicBezTo>
                  <a:pt x="180" y="181"/>
                  <a:pt x="178" y="182"/>
                  <a:pt x="176" y="182"/>
                </a:cubicBezTo>
                <a:cubicBezTo>
                  <a:pt x="7" y="182"/>
                  <a:pt x="7" y="182"/>
                  <a:pt x="7" y="182"/>
                </a:cubicBezTo>
                <a:cubicBezTo>
                  <a:pt x="5" y="182"/>
                  <a:pt x="3" y="181"/>
                  <a:pt x="2" y="179"/>
                </a:cubicBezTo>
                <a:cubicBezTo>
                  <a:pt x="73" y="131"/>
                  <a:pt x="73" y="131"/>
                  <a:pt x="73" y="131"/>
                </a:cubicBezTo>
                <a:cubicBezTo>
                  <a:pt x="110" y="131"/>
                  <a:pt x="110" y="131"/>
                  <a:pt x="110" y="131"/>
                </a:cubicBezTo>
                <a:cubicBezTo>
                  <a:pt x="182" y="179"/>
                  <a:pt x="182" y="179"/>
                  <a:pt x="182" y="179"/>
                </a:cubicBezTo>
                <a:close/>
                <a:moveTo>
                  <a:pt x="183" y="76"/>
                </a:moveTo>
                <a:cubicBezTo>
                  <a:pt x="183" y="169"/>
                  <a:pt x="183" y="169"/>
                  <a:pt x="183" y="169"/>
                </a:cubicBezTo>
                <a:cubicBezTo>
                  <a:pt x="118" y="125"/>
                  <a:pt x="118" y="125"/>
                  <a:pt x="118" y="125"/>
                </a:cubicBezTo>
                <a:cubicBezTo>
                  <a:pt x="183" y="76"/>
                  <a:pt x="183" y="76"/>
                  <a:pt x="183" y="76"/>
                </a:cubicBezTo>
                <a:close/>
                <a:moveTo>
                  <a:pt x="48" y="65"/>
                </a:moveTo>
                <a:cubicBezTo>
                  <a:pt x="135" y="65"/>
                  <a:pt x="135" y="65"/>
                  <a:pt x="135" y="65"/>
                </a:cubicBezTo>
                <a:cubicBezTo>
                  <a:pt x="135" y="72"/>
                  <a:pt x="135" y="72"/>
                  <a:pt x="135" y="72"/>
                </a:cubicBezTo>
                <a:cubicBezTo>
                  <a:pt x="48" y="72"/>
                  <a:pt x="48" y="72"/>
                  <a:pt x="48" y="72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8" y="78"/>
                </a:moveTo>
                <a:cubicBezTo>
                  <a:pt x="135" y="78"/>
                  <a:pt x="135" y="78"/>
                  <a:pt x="135" y="78"/>
                </a:cubicBezTo>
                <a:cubicBezTo>
                  <a:pt x="135" y="85"/>
                  <a:pt x="135" y="85"/>
                  <a:pt x="135" y="85"/>
                </a:cubicBezTo>
                <a:cubicBezTo>
                  <a:pt x="48" y="85"/>
                  <a:pt x="48" y="85"/>
                  <a:pt x="48" y="85"/>
                </a:cubicBezTo>
                <a:cubicBezTo>
                  <a:pt x="48" y="78"/>
                  <a:pt x="48" y="78"/>
                  <a:pt x="48" y="78"/>
                </a:cubicBezTo>
                <a:close/>
                <a:moveTo>
                  <a:pt x="48" y="91"/>
                </a:moveTo>
                <a:cubicBezTo>
                  <a:pt x="92" y="91"/>
                  <a:pt x="92" y="91"/>
                  <a:pt x="92" y="91"/>
                </a:cubicBezTo>
                <a:cubicBezTo>
                  <a:pt x="92" y="98"/>
                  <a:pt x="92" y="98"/>
                  <a:pt x="92" y="98"/>
                </a:cubicBezTo>
                <a:cubicBezTo>
                  <a:pt x="48" y="98"/>
                  <a:pt x="48" y="98"/>
                  <a:pt x="48" y="98"/>
                </a:cubicBezTo>
                <a:cubicBezTo>
                  <a:pt x="48" y="91"/>
                  <a:pt x="48" y="91"/>
                  <a:pt x="48" y="91"/>
                </a:cubicBezTo>
                <a:close/>
                <a:moveTo>
                  <a:pt x="182" y="65"/>
                </a:moveTo>
                <a:cubicBezTo>
                  <a:pt x="182" y="65"/>
                  <a:pt x="182" y="65"/>
                  <a:pt x="182" y="65"/>
                </a:cubicBezTo>
                <a:cubicBezTo>
                  <a:pt x="148" y="91"/>
                  <a:pt x="148" y="91"/>
                  <a:pt x="148" y="91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35" y="54"/>
                  <a:pt x="35" y="54"/>
                  <a:pt x="35" y="54"/>
                </a:cubicBezTo>
                <a:cubicBezTo>
                  <a:pt x="35" y="91"/>
                  <a:pt x="35" y="91"/>
                  <a:pt x="35" y="91"/>
                </a:cubicBez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cubicBezTo>
                  <a:pt x="27" y="46"/>
                  <a:pt x="52" y="27"/>
                  <a:pt x="78" y="8"/>
                </a:cubicBezTo>
                <a:cubicBezTo>
                  <a:pt x="89" y="0"/>
                  <a:pt x="95" y="0"/>
                  <a:pt x="105" y="8"/>
                </a:cubicBezTo>
                <a:cubicBezTo>
                  <a:pt x="131" y="27"/>
                  <a:pt x="157" y="46"/>
                  <a:pt x="182" y="6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+mn-lt"/>
            </a:endParaRPr>
          </a:p>
        </p:txBody>
      </p:sp>
      <p:sp>
        <p:nvSpPr>
          <p:cNvPr id="160" name="Freeform 11"/>
          <p:cNvSpPr>
            <a:spLocks noChangeAspect="1" noEditPoints="1"/>
          </p:cNvSpPr>
          <p:nvPr userDrawn="1"/>
        </p:nvSpPr>
        <p:spPr bwMode="auto">
          <a:xfrm>
            <a:off x="558991" y="4862122"/>
            <a:ext cx="91543" cy="180000"/>
          </a:xfrm>
          <a:custGeom>
            <a:avLst/>
            <a:gdLst/>
            <a:ahLst/>
            <a:cxnLst>
              <a:cxn ang="0">
                <a:pos x="0" y="235"/>
              </a:cxn>
              <a:cxn ang="0">
                <a:pos x="10" y="233"/>
              </a:cxn>
              <a:cxn ang="0">
                <a:pos x="7" y="166"/>
              </a:cxn>
              <a:cxn ang="0">
                <a:pos x="0" y="112"/>
              </a:cxn>
              <a:cxn ang="0">
                <a:pos x="10" y="110"/>
              </a:cxn>
              <a:cxn ang="0">
                <a:pos x="96" y="7"/>
              </a:cxn>
              <a:cxn ang="0">
                <a:pos x="396" y="7"/>
              </a:cxn>
              <a:cxn ang="0">
                <a:pos x="488" y="0"/>
              </a:cxn>
              <a:cxn ang="0">
                <a:pos x="493" y="7"/>
              </a:cxn>
              <a:cxn ang="0">
                <a:pos x="591" y="95"/>
              </a:cxn>
              <a:cxn ang="0">
                <a:pos x="506" y="1162"/>
              </a:cxn>
              <a:cxn ang="0">
                <a:pos x="10" y="1075"/>
              </a:cxn>
              <a:cxn ang="0">
                <a:pos x="7" y="378"/>
              </a:cxn>
              <a:cxn ang="0">
                <a:pos x="0" y="339"/>
              </a:cxn>
              <a:cxn ang="0">
                <a:pos x="10" y="336"/>
              </a:cxn>
              <a:cxn ang="0">
                <a:pos x="7" y="276"/>
              </a:cxn>
              <a:cxn ang="0">
                <a:pos x="249" y="1061"/>
              </a:cxn>
              <a:cxn ang="0">
                <a:pos x="303" y="1115"/>
              </a:cxn>
              <a:cxn ang="0">
                <a:pos x="303" y="1115"/>
              </a:cxn>
              <a:cxn ang="0">
                <a:pos x="358" y="1061"/>
              </a:cxn>
              <a:cxn ang="0">
                <a:pos x="303" y="1007"/>
              </a:cxn>
              <a:cxn ang="0">
                <a:pos x="303" y="1007"/>
              </a:cxn>
              <a:cxn ang="0">
                <a:pos x="187" y="108"/>
              </a:cxn>
              <a:cxn ang="0">
                <a:pos x="202" y="124"/>
              </a:cxn>
              <a:cxn ang="0">
                <a:pos x="202" y="124"/>
              </a:cxn>
              <a:cxn ang="0">
                <a:pos x="218" y="108"/>
              </a:cxn>
              <a:cxn ang="0">
                <a:pos x="202" y="93"/>
              </a:cxn>
              <a:cxn ang="0">
                <a:pos x="202" y="93"/>
              </a:cxn>
              <a:cxn ang="0">
                <a:pos x="261" y="93"/>
              </a:cxn>
              <a:cxn ang="0">
                <a:pos x="249" y="109"/>
              </a:cxn>
              <a:cxn ang="0">
                <a:pos x="346" y="124"/>
              </a:cxn>
              <a:cxn ang="0">
                <a:pos x="358" y="109"/>
              </a:cxn>
              <a:cxn ang="0">
                <a:pos x="261" y="93"/>
              </a:cxn>
              <a:cxn ang="0">
                <a:pos x="46" y="960"/>
              </a:cxn>
              <a:cxn ang="0">
                <a:pos x="560" y="201"/>
              </a:cxn>
            </a:cxnLst>
            <a:rect l="0" t="0" r="r" b="b"/>
            <a:pathLst>
              <a:path w="591" h="1162">
                <a:moveTo>
                  <a:pt x="0" y="274"/>
                </a:moveTo>
                <a:cubicBezTo>
                  <a:pt x="0" y="235"/>
                  <a:pt x="0" y="235"/>
                  <a:pt x="0" y="235"/>
                </a:cubicBezTo>
                <a:cubicBezTo>
                  <a:pt x="0" y="234"/>
                  <a:pt x="3" y="233"/>
                  <a:pt x="7" y="233"/>
                </a:cubicBezTo>
                <a:cubicBezTo>
                  <a:pt x="10" y="233"/>
                  <a:pt x="10" y="233"/>
                  <a:pt x="10" y="233"/>
                </a:cubicBezTo>
                <a:cubicBezTo>
                  <a:pt x="10" y="166"/>
                  <a:pt x="10" y="166"/>
                  <a:pt x="10" y="166"/>
                </a:cubicBezTo>
                <a:cubicBezTo>
                  <a:pt x="7" y="166"/>
                  <a:pt x="7" y="166"/>
                  <a:pt x="7" y="166"/>
                </a:cubicBezTo>
                <a:cubicBezTo>
                  <a:pt x="3" y="166"/>
                  <a:pt x="0" y="164"/>
                  <a:pt x="0" y="163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1"/>
                  <a:pt x="3" y="110"/>
                  <a:pt x="7" y="110"/>
                </a:cubicBezTo>
                <a:cubicBezTo>
                  <a:pt x="10" y="110"/>
                  <a:pt x="10" y="110"/>
                  <a:pt x="10" y="110"/>
                </a:cubicBezTo>
                <a:cubicBezTo>
                  <a:pt x="10" y="95"/>
                  <a:pt x="10" y="95"/>
                  <a:pt x="10" y="95"/>
                </a:cubicBezTo>
                <a:cubicBezTo>
                  <a:pt x="10" y="46"/>
                  <a:pt x="49" y="7"/>
                  <a:pt x="96" y="7"/>
                </a:cubicBezTo>
                <a:cubicBezTo>
                  <a:pt x="396" y="7"/>
                  <a:pt x="396" y="7"/>
                  <a:pt x="396" y="7"/>
                </a:cubicBezTo>
                <a:cubicBezTo>
                  <a:pt x="396" y="7"/>
                  <a:pt x="396" y="7"/>
                  <a:pt x="396" y="7"/>
                </a:cubicBezTo>
                <a:cubicBezTo>
                  <a:pt x="396" y="3"/>
                  <a:pt x="399" y="0"/>
                  <a:pt x="401" y="0"/>
                </a:cubicBezTo>
                <a:cubicBezTo>
                  <a:pt x="488" y="0"/>
                  <a:pt x="488" y="0"/>
                  <a:pt x="488" y="0"/>
                </a:cubicBezTo>
                <a:cubicBezTo>
                  <a:pt x="491" y="0"/>
                  <a:pt x="493" y="3"/>
                  <a:pt x="493" y="7"/>
                </a:cubicBezTo>
                <a:cubicBezTo>
                  <a:pt x="493" y="7"/>
                  <a:pt x="493" y="7"/>
                  <a:pt x="493" y="7"/>
                </a:cubicBezTo>
                <a:cubicBezTo>
                  <a:pt x="506" y="7"/>
                  <a:pt x="506" y="7"/>
                  <a:pt x="506" y="7"/>
                </a:cubicBezTo>
                <a:cubicBezTo>
                  <a:pt x="553" y="7"/>
                  <a:pt x="591" y="46"/>
                  <a:pt x="591" y="95"/>
                </a:cubicBezTo>
                <a:cubicBezTo>
                  <a:pt x="591" y="1075"/>
                  <a:pt x="591" y="1075"/>
                  <a:pt x="591" y="1075"/>
                </a:cubicBezTo>
                <a:cubicBezTo>
                  <a:pt x="591" y="1123"/>
                  <a:pt x="553" y="1162"/>
                  <a:pt x="506" y="1162"/>
                </a:cubicBezTo>
                <a:cubicBezTo>
                  <a:pt x="96" y="1162"/>
                  <a:pt x="96" y="1162"/>
                  <a:pt x="96" y="1162"/>
                </a:cubicBezTo>
                <a:cubicBezTo>
                  <a:pt x="49" y="1162"/>
                  <a:pt x="10" y="1123"/>
                  <a:pt x="10" y="1075"/>
                </a:cubicBezTo>
                <a:cubicBezTo>
                  <a:pt x="10" y="378"/>
                  <a:pt x="10" y="378"/>
                  <a:pt x="10" y="378"/>
                </a:cubicBezTo>
                <a:cubicBezTo>
                  <a:pt x="7" y="378"/>
                  <a:pt x="7" y="378"/>
                  <a:pt x="7" y="378"/>
                </a:cubicBezTo>
                <a:cubicBezTo>
                  <a:pt x="3" y="378"/>
                  <a:pt x="0" y="377"/>
                  <a:pt x="0" y="376"/>
                </a:cubicBezTo>
                <a:cubicBezTo>
                  <a:pt x="0" y="339"/>
                  <a:pt x="0" y="339"/>
                  <a:pt x="0" y="339"/>
                </a:cubicBezTo>
                <a:cubicBezTo>
                  <a:pt x="0" y="337"/>
                  <a:pt x="3" y="336"/>
                  <a:pt x="7" y="336"/>
                </a:cubicBezTo>
                <a:cubicBezTo>
                  <a:pt x="10" y="336"/>
                  <a:pt x="10" y="336"/>
                  <a:pt x="10" y="336"/>
                </a:cubicBezTo>
                <a:cubicBezTo>
                  <a:pt x="10" y="276"/>
                  <a:pt x="10" y="276"/>
                  <a:pt x="10" y="276"/>
                </a:cubicBezTo>
                <a:cubicBezTo>
                  <a:pt x="7" y="276"/>
                  <a:pt x="7" y="276"/>
                  <a:pt x="7" y="276"/>
                </a:cubicBezTo>
                <a:cubicBezTo>
                  <a:pt x="3" y="276"/>
                  <a:pt x="0" y="275"/>
                  <a:pt x="0" y="274"/>
                </a:cubicBezTo>
                <a:close/>
                <a:moveTo>
                  <a:pt x="249" y="1061"/>
                </a:moveTo>
                <a:cubicBezTo>
                  <a:pt x="249" y="1061"/>
                  <a:pt x="249" y="1061"/>
                  <a:pt x="249" y="1061"/>
                </a:cubicBezTo>
                <a:cubicBezTo>
                  <a:pt x="249" y="1091"/>
                  <a:pt x="274" y="1115"/>
                  <a:pt x="303" y="1115"/>
                </a:cubicBezTo>
                <a:cubicBezTo>
                  <a:pt x="303" y="1115"/>
                  <a:pt x="303" y="1115"/>
                  <a:pt x="303" y="1115"/>
                </a:cubicBezTo>
                <a:cubicBezTo>
                  <a:pt x="303" y="1115"/>
                  <a:pt x="303" y="1115"/>
                  <a:pt x="303" y="1115"/>
                </a:cubicBezTo>
                <a:cubicBezTo>
                  <a:pt x="333" y="1115"/>
                  <a:pt x="358" y="1091"/>
                  <a:pt x="358" y="1061"/>
                </a:cubicBezTo>
                <a:cubicBezTo>
                  <a:pt x="358" y="1061"/>
                  <a:pt x="358" y="1061"/>
                  <a:pt x="358" y="1061"/>
                </a:cubicBezTo>
                <a:cubicBezTo>
                  <a:pt x="358" y="1061"/>
                  <a:pt x="358" y="1061"/>
                  <a:pt x="358" y="1061"/>
                </a:cubicBezTo>
                <a:cubicBezTo>
                  <a:pt x="358" y="1032"/>
                  <a:pt x="333" y="1007"/>
                  <a:pt x="303" y="1007"/>
                </a:cubicBezTo>
                <a:cubicBezTo>
                  <a:pt x="303" y="1007"/>
                  <a:pt x="303" y="1007"/>
                  <a:pt x="303" y="1007"/>
                </a:cubicBezTo>
                <a:cubicBezTo>
                  <a:pt x="303" y="1007"/>
                  <a:pt x="303" y="1007"/>
                  <a:pt x="303" y="1007"/>
                </a:cubicBezTo>
                <a:cubicBezTo>
                  <a:pt x="274" y="1007"/>
                  <a:pt x="249" y="1032"/>
                  <a:pt x="249" y="1061"/>
                </a:cubicBezTo>
                <a:close/>
                <a:moveTo>
                  <a:pt x="187" y="108"/>
                </a:moveTo>
                <a:cubicBezTo>
                  <a:pt x="187" y="108"/>
                  <a:pt x="187" y="108"/>
                  <a:pt x="187" y="108"/>
                </a:cubicBezTo>
                <a:cubicBezTo>
                  <a:pt x="187" y="117"/>
                  <a:pt x="194" y="124"/>
                  <a:pt x="202" y="124"/>
                </a:cubicBezTo>
                <a:cubicBezTo>
                  <a:pt x="202" y="124"/>
                  <a:pt x="202" y="124"/>
                  <a:pt x="202" y="124"/>
                </a:cubicBezTo>
                <a:cubicBezTo>
                  <a:pt x="202" y="124"/>
                  <a:pt x="202" y="124"/>
                  <a:pt x="202" y="124"/>
                </a:cubicBezTo>
                <a:cubicBezTo>
                  <a:pt x="211" y="124"/>
                  <a:pt x="218" y="117"/>
                  <a:pt x="218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1"/>
                  <a:pt x="211" y="93"/>
                  <a:pt x="202" y="93"/>
                </a:cubicBezTo>
                <a:cubicBezTo>
                  <a:pt x="202" y="93"/>
                  <a:pt x="202" y="93"/>
                  <a:pt x="202" y="93"/>
                </a:cubicBezTo>
                <a:cubicBezTo>
                  <a:pt x="202" y="93"/>
                  <a:pt x="202" y="93"/>
                  <a:pt x="202" y="93"/>
                </a:cubicBezTo>
                <a:cubicBezTo>
                  <a:pt x="194" y="93"/>
                  <a:pt x="187" y="101"/>
                  <a:pt x="187" y="108"/>
                </a:cubicBezTo>
                <a:close/>
                <a:moveTo>
                  <a:pt x="261" y="93"/>
                </a:moveTo>
                <a:cubicBezTo>
                  <a:pt x="254" y="93"/>
                  <a:pt x="249" y="100"/>
                  <a:pt x="249" y="109"/>
                </a:cubicBezTo>
                <a:cubicBezTo>
                  <a:pt x="249" y="109"/>
                  <a:pt x="249" y="109"/>
                  <a:pt x="249" y="109"/>
                </a:cubicBezTo>
                <a:cubicBezTo>
                  <a:pt x="249" y="118"/>
                  <a:pt x="254" y="124"/>
                  <a:pt x="261" y="124"/>
                </a:cubicBezTo>
                <a:cubicBezTo>
                  <a:pt x="346" y="124"/>
                  <a:pt x="346" y="124"/>
                  <a:pt x="346" y="124"/>
                </a:cubicBezTo>
                <a:cubicBezTo>
                  <a:pt x="352" y="124"/>
                  <a:pt x="358" y="118"/>
                  <a:pt x="358" y="109"/>
                </a:cubicBezTo>
                <a:cubicBezTo>
                  <a:pt x="358" y="109"/>
                  <a:pt x="358" y="109"/>
                  <a:pt x="358" y="109"/>
                </a:cubicBezTo>
                <a:cubicBezTo>
                  <a:pt x="358" y="100"/>
                  <a:pt x="352" y="93"/>
                  <a:pt x="346" y="93"/>
                </a:cubicBezTo>
                <a:cubicBezTo>
                  <a:pt x="261" y="93"/>
                  <a:pt x="261" y="93"/>
                  <a:pt x="261" y="93"/>
                </a:cubicBezTo>
                <a:close/>
                <a:moveTo>
                  <a:pt x="46" y="201"/>
                </a:moveTo>
                <a:cubicBezTo>
                  <a:pt x="46" y="960"/>
                  <a:pt x="46" y="960"/>
                  <a:pt x="46" y="960"/>
                </a:cubicBezTo>
                <a:cubicBezTo>
                  <a:pt x="560" y="960"/>
                  <a:pt x="560" y="960"/>
                  <a:pt x="560" y="960"/>
                </a:cubicBezTo>
                <a:cubicBezTo>
                  <a:pt x="560" y="201"/>
                  <a:pt x="560" y="201"/>
                  <a:pt x="560" y="201"/>
                </a:cubicBezTo>
                <a:cubicBezTo>
                  <a:pt x="46" y="201"/>
                  <a:pt x="46" y="201"/>
                  <a:pt x="46" y="20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+mn-lt"/>
            </a:endParaRPr>
          </a:p>
        </p:txBody>
      </p:sp>
      <p:grpSp>
        <p:nvGrpSpPr>
          <p:cNvPr id="28" name="Group 27"/>
          <p:cNvGrpSpPr>
            <a:grpSpLocks noChangeAspect="1"/>
          </p:cNvGrpSpPr>
          <p:nvPr userDrawn="1"/>
        </p:nvGrpSpPr>
        <p:grpSpPr>
          <a:xfrm>
            <a:off x="514757" y="4594381"/>
            <a:ext cx="180000" cy="135137"/>
            <a:chOff x="5081588" y="3579813"/>
            <a:chExt cx="528637" cy="396876"/>
          </a:xfrm>
          <a:solidFill>
            <a:schemeClr val="bg1"/>
          </a:solidFill>
        </p:grpSpPr>
        <p:sp>
          <p:nvSpPr>
            <p:cNvPr id="25" name="Freeform 6"/>
            <p:cNvSpPr>
              <a:spLocks/>
            </p:cNvSpPr>
            <p:nvPr userDrawn="1"/>
          </p:nvSpPr>
          <p:spPr bwMode="auto">
            <a:xfrm>
              <a:off x="5081588" y="3579813"/>
              <a:ext cx="528637" cy="179388"/>
            </a:xfrm>
            <a:custGeom>
              <a:avLst/>
              <a:gdLst>
                <a:gd name="T0" fmla="*/ 70 w 141"/>
                <a:gd name="T1" fmla="*/ 0 h 48"/>
                <a:gd name="T2" fmla="*/ 0 w 141"/>
                <a:gd name="T3" fmla="*/ 23 h 48"/>
                <a:gd name="T4" fmla="*/ 8 w 141"/>
                <a:gd name="T5" fmla="*/ 47 h 48"/>
                <a:gd name="T6" fmla="*/ 42 w 141"/>
                <a:gd name="T7" fmla="*/ 38 h 48"/>
                <a:gd name="T8" fmla="*/ 43 w 141"/>
                <a:gd name="T9" fmla="*/ 23 h 48"/>
                <a:gd name="T10" fmla="*/ 70 w 141"/>
                <a:gd name="T11" fmla="*/ 19 h 48"/>
                <a:gd name="T12" fmla="*/ 98 w 141"/>
                <a:gd name="T13" fmla="*/ 23 h 48"/>
                <a:gd name="T14" fmla="*/ 98 w 141"/>
                <a:gd name="T15" fmla="*/ 38 h 48"/>
                <a:gd name="T16" fmla="*/ 132 w 141"/>
                <a:gd name="T17" fmla="*/ 47 h 48"/>
                <a:gd name="T18" fmla="*/ 141 w 141"/>
                <a:gd name="T19" fmla="*/ 23 h 48"/>
                <a:gd name="T20" fmla="*/ 70 w 141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48">
                  <a:moveTo>
                    <a:pt x="70" y="0"/>
                  </a:moveTo>
                  <a:cubicBezTo>
                    <a:pt x="29" y="1"/>
                    <a:pt x="9" y="13"/>
                    <a:pt x="0" y="23"/>
                  </a:cubicBezTo>
                  <a:cubicBezTo>
                    <a:pt x="2" y="34"/>
                    <a:pt x="5" y="42"/>
                    <a:pt x="8" y="47"/>
                  </a:cubicBezTo>
                  <a:cubicBezTo>
                    <a:pt x="19" y="48"/>
                    <a:pt x="33" y="44"/>
                    <a:pt x="42" y="38"/>
                  </a:cubicBezTo>
                  <a:cubicBezTo>
                    <a:pt x="43" y="35"/>
                    <a:pt x="43" y="26"/>
                    <a:pt x="43" y="23"/>
                  </a:cubicBezTo>
                  <a:cubicBezTo>
                    <a:pt x="49" y="20"/>
                    <a:pt x="61" y="19"/>
                    <a:pt x="70" y="19"/>
                  </a:cubicBezTo>
                  <a:cubicBezTo>
                    <a:pt x="80" y="19"/>
                    <a:pt x="92" y="20"/>
                    <a:pt x="98" y="23"/>
                  </a:cubicBezTo>
                  <a:cubicBezTo>
                    <a:pt x="97" y="26"/>
                    <a:pt x="97" y="35"/>
                    <a:pt x="98" y="38"/>
                  </a:cubicBezTo>
                  <a:cubicBezTo>
                    <a:pt x="107" y="44"/>
                    <a:pt x="121" y="48"/>
                    <a:pt x="132" y="47"/>
                  </a:cubicBezTo>
                  <a:cubicBezTo>
                    <a:pt x="136" y="42"/>
                    <a:pt x="138" y="34"/>
                    <a:pt x="141" y="23"/>
                  </a:cubicBezTo>
                  <a:cubicBezTo>
                    <a:pt x="132" y="13"/>
                    <a:pt x="112" y="1"/>
                    <a:pt x="7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26" name="Freeform 7"/>
            <p:cNvSpPr>
              <a:spLocks noEditPoints="1"/>
            </p:cNvSpPr>
            <p:nvPr userDrawn="1"/>
          </p:nvSpPr>
          <p:spPr bwMode="auto">
            <a:xfrm>
              <a:off x="5149850" y="3676651"/>
              <a:ext cx="393700" cy="300038"/>
            </a:xfrm>
            <a:custGeom>
              <a:avLst/>
              <a:gdLst>
                <a:gd name="T0" fmla="*/ 75 w 105"/>
                <a:gd name="T1" fmla="*/ 10 h 80"/>
                <a:gd name="T2" fmla="*/ 75 w 105"/>
                <a:gd name="T3" fmla="*/ 0 h 80"/>
                <a:gd name="T4" fmla="*/ 62 w 105"/>
                <a:gd name="T5" fmla="*/ 0 h 80"/>
                <a:gd name="T6" fmla="*/ 62 w 105"/>
                <a:gd name="T7" fmla="*/ 9 h 80"/>
                <a:gd name="T8" fmla="*/ 42 w 105"/>
                <a:gd name="T9" fmla="*/ 9 h 80"/>
                <a:gd name="T10" fmla="*/ 42 w 105"/>
                <a:gd name="T11" fmla="*/ 0 h 80"/>
                <a:gd name="T12" fmla="*/ 30 w 105"/>
                <a:gd name="T13" fmla="*/ 0 h 80"/>
                <a:gd name="T14" fmla="*/ 30 w 105"/>
                <a:gd name="T15" fmla="*/ 10 h 80"/>
                <a:gd name="T16" fmla="*/ 0 w 105"/>
                <a:gd name="T17" fmla="*/ 45 h 80"/>
                <a:gd name="T18" fmla="*/ 0 w 105"/>
                <a:gd name="T19" fmla="*/ 68 h 80"/>
                <a:gd name="T20" fmla="*/ 52 w 105"/>
                <a:gd name="T21" fmla="*/ 80 h 80"/>
                <a:gd name="T22" fmla="*/ 52 w 105"/>
                <a:gd name="T23" fmla="*/ 80 h 80"/>
                <a:gd name="T24" fmla="*/ 52 w 105"/>
                <a:gd name="T25" fmla="*/ 80 h 80"/>
                <a:gd name="T26" fmla="*/ 52 w 105"/>
                <a:gd name="T27" fmla="*/ 80 h 80"/>
                <a:gd name="T28" fmla="*/ 53 w 105"/>
                <a:gd name="T29" fmla="*/ 80 h 80"/>
                <a:gd name="T30" fmla="*/ 104 w 105"/>
                <a:gd name="T31" fmla="*/ 68 h 80"/>
                <a:gd name="T32" fmla="*/ 105 w 105"/>
                <a:gd name="T33" fmla="*/ 45 h 80"/>
                <a:gd name="T34" fmla="*/ 75 w 105"/>
                <a:gd name="T35" fmla="*/ 10 h 80"/>
                <a:gd name="T36" fmla="*/ 52 w 105"/>
                <a:gd name="T37" fmla="*/ 63 h 80"/>
                <a:gd name="T38" fmla="*/ 32 w 105"/>
                <a:gd name="T39" fmla="*/ 43 h 80"/>
                <a:gd name="T40" fmla="*/ 52 w 105"/>
                <a:gd name="T41" fmla="*/ 23 h 80"/>
                <a:gd name="T42" fmla="*/ 72 w 105"/>
                <a:gd name="T43" fmla="*/ 43 h 80"/>
                <a:gd name="T44" fmla="*/ 52 w 105"/>
                <a:gd name="T4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80">
                  <a:moveTo>
                    <a:pt x="75" y="1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20" y="80"/>
                    <a:pt x="52" y="80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52" y="80"/>
                    <a:pt x="53" y="80"/>
                  </a:cubicBezTo>
                  <a:cubicBezTo>
                    <a:pt x="84" y="80"/>
                    <a:pt x="104" y="68"/>
                    <a:pt x="104" y="68"/>
                  </a:cubicBezTo>
                  <a:cubicBezTo>
                    <a:pt x="105" y="45"/>
                    <a:pt x="105" y="45"/>
                    <a:pt x="105" y="45"/>
                  </a:cubicBezTo>
                  <a:lnTo>
                    <a:pt x="75" y="10"/>
                  </a:lnTo>
                  <a:close/>
                  <a:moveTo>
                    <a:pt x="52" y="63"/>
                  </a:moveTo>
                  <a:cubicBezTo>
                    <a:pt x="41" y="63"/>
                    <a:pt x="32" y="54"/>
                    <a:pt x="32" y="43"/>
                  </a:cubicBezTo>
                  <a:cubicBezTo>
                    <a:pt x="32" y="32"/>
                    <a:pt x="41" y="23"/>
                    <a:pt x="52" y="23"/>
                  </a:cubicBezTo>
                  <a:cubicBezTo>
                    <a:pt x="63" y="23"/>
                    <a:pt x="72" y="32"/>
                    <a:pt x="72" y="43"/>
                  </a:cubicBezTo>
                  <a:cubicBezTo>
                    <a:pt x="72" y="54"/>
                    <a:pt x="63" y="63"/>
                    <a:pt x="52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</p:grpSp>
      <p:sp>
        <p:nvSpPr>
          <p:cNvPr id="161" name="Text Placeholder 68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516563" y="3996660"/>
            <a:ext cx="4725987" cy="1488409"/>
          </a:xfrm>
        </p:spPr>
        <p:txBody>
          <a:bodyPr wrap="square" lIns="71937" tIns="35967" rIns="71937" bIns="35967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272806" algn="l"/>
              </a:tabLst>
              <a:defRPr sz="1400" baseline="0">
                <a:solidFill>
                  <a:schemeClr val="bg1"/>
                </a:solidFill>
                <a:latin typeface="+mn-lt"/>
              </a:defRPr>
            </a:lvl1pPr>
            <a:lvl2pPr marL="456798" indent="0">
              <a:buNone/>
              <a:defRPr>
                <a:solidFill>
                  <a:schemeClr val="bg1"/>
                </a:solidFill>
              </a:defRPr>
            </a:lvl2pPr>
            <a:lvl3pPr marL="913592" indent="0">
              <a:buNone/>
              <a:defRPr>
                <a:solidFill>
                  <a:schemeClr val="bg1"/>
                </a:solidFill>
              </a:defRPr>
            </a:lvl3pPr>
            <a:lvl4pPr marL="1370390" indent="0">
              <a:buNone/>
              <a:defRPr>
                <a:solidFill>
                  <a:schemeClr val="bg1"/>
                </a:solidFill>
              </a:defRPr>
            </a:lvl4pPr>
            <a:lvl5pPr marL="182718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  <a:p>
            <a:pPr lvl="0"/>
            <a:r>
              <a:rPr lang="en-US" dirty="0"/>
              <a:t>	020 #### ####</a:t>
            </a:r>
            <a:br>
              <a:rPr lang="en-US" dirty="0"/>
            </a:br>
            <a:r>
              <a:rPr lang="en-US" dirty="0"/>
              <a:t>	##### ######</a:t>
            </a:r>
          </a:p>
          <a:p>
            <a:pPr lvl="0"/>
            <a:r>
              <a:rPr lang="en-US" dirty="0"/>
              <a:t>	firstname.lastname@ipsos.com</a:t>
            </a:r>
            <a:endParaRPr lang="en-GB" dirty="0"/>
          </a:p>
        </p:txBody>
      </p:sp>
      <p:sp>
        <p:nvSpPr>
          <p:cNvPr id="162" name="Freeform 7"/>
          <p:cNvSpPr>
            <a:spLocks noChangeAspect="1" noEditPoints="1"/>
          </p:cNvSpPr>
          <p:nvPr userDrawn="1"/>
        </p:nvSpPr>
        <p:spPr bwMode="auto">
          <a:xfrm>
            <a:off x="5587671" y="5174727"/>
            <a:ext cx="181483" cy="180000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0" y="76"/>
              </a:cxn>
              <a:cxn ang="0">
                <a:pos x="65" y="125"/>
              </a:cxn>
              <a:cxn ang="0">
                <a:pos x="0" y="169"/>
              </a:cxn>
              <a:cxn ang="0">
                <a:pos x="182" y="179"/>
              </a:cxn>
              <a:cxn ang="0">
                <a:pos x="176" y="182"/>
              </a:cxn>
              <a:cxn ang="0">
                <a:pos x="7" y="182"/>
              </a:cxn>
              <a:cxn ang="0">
                <a:pos x="2" y="179"/>
              </a:cxn>
              <a:cxn ang="0">
                <a:pos x="73" y="131"/>
              </a:cxn>
              <a:cxn ang="0">
                <a:pos x="110" y="131"/>
              </a:cxn>
              <a:cxn ang="0">
                <a:pos x="182" y="179"/>
              </a:cxn>
              <a:cxn ang="0">
                <a:pos x="183" y="76"/>
              </a:cxn>
              <a:cxn ang="0">
                <a:pos x="183" y="169"/>
              </a:cxn>
              <a:cxn ang="0">
                <a:pos x="118" y="125"/>
              </a:cxn>
              <a:cxn ang="0">
                <a:pos x="183" y="76"/>
              </a:cxn>
              <a:cxn ang="0">
                <a:pos x="48" y="65"/>
              </a:cxn>
              <a:cxn ang="0">
                <a:pos x="135" y="65"/>
              </a:cxn>
              <a:cxn ang="0">
                <a:pos x="135" y="72"/>
              </a:cxn>
              <a:cxn ang="0">
                <a:pos x="48" y="72"/>
              </a:cxn>
              <a:cxn ang="0">
                <a:pos x="48" y="65"/>
              </a:cxn>
              <a:cxn ang="0">
                <a:pos x="48" y="78"/>
              </a:cxn>
              <a:cxn ang="0">
                <a:pos x="135" y="78"/>
              </a:cxn>
              <a:cxn ang="0">
                <a:pos x="135" y="85"/>
              </a:cxn>
              <a:cxn ang="0">
                <a:pos x="48" y="85"/>
              </a:cxn>
              <a:cxn ang="0">
                <a:pos x="48" y="78"/>
              </a:cxn>
              <a:cxn ang="0">
                <a:pos x="48" y="91"/>
              </a:cxn>
              <a:cxn ang="0">
                <a:pos x="92" y="91"/>
              </a:cxn>
              <a:cxn ang="0">
                <a:pos x="92" y="98"/>
              </a:cxn>
              <a:cxn ang="0">
                <a:pos x="48" y="98"/>
              </a:cxn>
              <a:cxn ang="0">
                <a:pos x="48" y="91"/>
              </a:cxn>
              <a:cxn ang="0">
                <a:pos x="182" y="65"/>
              </a:cxn>
              <a:cxn ang="0">
                <a:pos x="182" y="65"/>
              </a:cxn>
              <a:cxn ang="0">
                <a:pos x="148" y="91"/>
              </a:cxn>
              <a:cxn ang="0">
                <a:pos x="148" y="54"/>
              </a:cxn>
              <a:cxn ang="0">
                <a:pos x="35" y="54"/>
              </a:cxn>
              <a:cxn ang="0">
                <a:pos x="35" y="91"/>
              </a:cxn>
              <a:cxn ang="0">
                <a:pos x="1" y="65"/>
              </a:cxn>
              <a:cxn ang="0">
                <a:pos x="1" y="65"/>
              </a:cxn>
              <a:cxn ang="0">
                <a:pos x="78" y="8"/>
              </a:cxn>
              <a:cxn ang="0">
                <a:pos x="105" y="8"/>
              </a:cxn>
              <a:cxn ang="0">
                <a:pos x="182" y="65"/>
              </a:cxn>
            </a:cxnLst>
            <a:rect l="0" t="0" r="r" b="b"/>
            <a:pathLst>
              <a:path w="183" h="182">
                <a:moveTo>
                  <a:pt x="0" y="169"/>
                </a:moveTo>
                <a:cubicBezTo>
                  <a:pt x="0" y="76"/>
                  <a:pt x="0" y="76"/>
                  <a:pt x="0" y="76"/>
                </a:cubicBezTo>
                <a:cubicBezTo>
                  <a:pt x="65" y="125"/>
                  <a:pt x="65" y="125"/>
                  <a:pt x="65" y="125"/>
                </a:cubicBezTo>
                <a:cubicBezTo>
                  <a:pt x="0" y="169"/>
                  <a:pt x="0" y="169"/>
                  <a:pt x="0" y="169"/>
                </a:cubicBezTo>
                <a:close/>
                <a:moveTo>
                  <a:pt x="182" y="179"/>
                </a:moveTo>
                <a:cubicBezTo>
                  <a:pt x="180" y="181"/>
                  <a:pt x="178" y="182"/>
                  <a:pt x="176" y="182"/>
                </a:cubicBezTo>
                <a:cubicBezTo>
                  <a:pt x="7" y="182"/>
                  <a:pt x="7" y="182"/>
                  <a:pt x="7" y="182"/>
                </a:cubicBezTo>
                <a:cubicBezTo>
                  <a:pt x="5" y="182"/>
                  <a:pt x="3" y="181"/>
                  <a:pt x="2" y="179"/>
                </a:cubicBezTo>
                <a:cubicBezTo>
                  <a:pt x="73" y="131"/>
                  <a:pt x="73" y="131"/>
                  <a:pt x="73" y="131"/>
                </a:cubicBezTo>
                <a:cubicBezTo>
                  <a:pt x="110" y="131"/>
                  <a:pt x="110" y="131"/>
                  <a:pt x="110" y="131"/>
                </a:cubicBezTo>
                <a:cubicBezTo>
                  <a:pt x="182" y="179"/>
                  <a:pt x="182" y="179"/>
                  <a:pt x="182" y="179"/>
                </a:cubicBezTo>
                <a:close/>
                <a:moveTo>
                  <a:pt x="183" y="76"/>
                </a:moveTo>
                <a:cubicBezTo>
                  <a:pt x="183" y="169"/>
                  <a:pt x="183" y="169"/>
                  <a:pt x="183" y="169"/>
                </a:cubicBezTo>
                <a:cubicBezTo>
                  <a:pt x="118" y="125"/>
                  <a:pt x="118" y="125"/>
                  <a:pt x="118" y="125"/>
                </a:cubicBezTo>
                <a:cubicBezTo>
                  <a:pt x="183" y="76"/>
                  <a:pt x="183" y="76"/>
                  <a:pt x="183" y="76"/>
                </a:cubicBezTo>
                <a:close/>
                <a:moveTo>
                  <a:pt x="48" y="65"/>
                </a:moveTo>
                <a:cubicBezTo>
                  <a:pt x="135" y="65"/>
                  <a:pt x="135" y="65"/>
                  <a:pt x="135" y="65"/>
                </a:cubicBezTo>
                <a:cubicBezTo>
                  <a:pt x="135" y="72"/>
                  <a:pt x="135" y="72"/>
                  <a:pt x="135" y="72"/>
                </a:cubicBezTo>
                <a:cubicBezTo>
                  <a:pt x="48" y="72"/>
                  <a:pt x="48" y="72"/>
                  <a:pt x="48" y="72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8" y="78"/>
                </a:moveTo>
                <a:cubicBezTo>
                  <a:pt x="135" y="78"/>
                  <a:pt x="135" y="78"/>
                  <a:pt x="135" y="78"/>
                </a:cubicBezTo>
                <a:cubicBezTo>
                  <a:pt x="135" y="85"/>
                  <a:pt x="135" y="85"/>
                  <a:pt x="135" y="85"/>
                </a:cubicBezTo>
                <a:cubicBezTo>
                  <a:pt x="48" y="85"/>
                  <a:pt x="48" y="85"/>
                  <a:pt x="48" y="85"/>
                </a:cubicBezTo>
                <a:cubicBezTo>
                  <a:pt x="48" y="78"/>
                  <a:pt x="48" y="78"/>
                  <a:pt x="48" y="78"/>
                </a:cubicBezTo>
                <a:close/>
                <a:moveTo>
                  <a:pt x="48" y="91"/>
                </a:moveTo>
                <a:cubicBezTo>
                  <a:pt x="92" y="91"/>
                  <a:pt x="92" y="91"/>
                  <a:pt x="92" y="91"/>
                </a:cubicBezTo>
                <a:cubicBezTo>
                  <a:pt x="92" y="98"/>
                  <a:pt x="92" y="98"/>
                  <a:pt x="92" y="98"/>
                </a:cubicBezTo>
                <a:cubicBezTo>
                  <a:pt x="48" y="98"/>
                  <a:pt x="48" y="98"/>
                  <a:pt x="48" y="98"/>
                </a:cubicBezTo>
                <a:cubicBezTo>
                  <a:pt x="48" y="91"/>
                  <a:pt x="48" y="91"/>
                  <a:pt x="48" y="91"/>
                </a:cubicBezTo>
                <a:close/>
                <a:moveTo>
                  <a:pt x="182" y="65"/>
                </a:moveTo>
                <a:cubicBezTo>
                  <a:pt x="182" y="65"/>
                  <a:pt x="182" y="65"/>
                  <a:pt x="182" y="65"/>
                </a:cubicBezTo>
                <a:cubicBezTo>
                  <a:pt x="148" y="91"/>
                  <a:pt x="148" y="91"/>
                  <a:pt x="148" y="91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35" y="54"/>
                  <a:pt x="35" y="54"/>
                  <a:pt x="35" y="54"/>
                </a:cubicBezTo>
                <a:cubicBezTo>
                  <a:pt x="35" y="91"/>
                  <a:pt x="35" y="91"/>
                  <a:pt x="35" y="91"/>
                </a:cubicBez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cubicBezTo>
                  <a:pt x="27" y="46"/>
                  <a:pt x="52" y="27"/>
                  <a:pt x="78" y="8"/>
                </a:cubicBezTo>
                <a:cubicBezTo>
                  <a:pt x="89" y="0"/>
                  <a:pt x="95" y="0"/>
                  <a:pt x="105" y="8"/>
                </a:cubicBezTo>
                <a:cubicBezTo>
                  <a:pt x="131" y="27"/>
                  <a:pt x="157" y="46"/>
                  <a:pt x="182" y="6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+mn-lt"/>
            </a:endParaRPr>
          </a:p>
        </p:txBody>
      </p:sp>
      <p:sp>
        <p:nvSpPr>
          <p:cNvPr id="163" name="Freeform 11"/>
          <p:cNvSpPr>
            <a:spLocks noChangeAspect="1" noEditPoints="1"/>
          </p:cNvSpPr>
          <p:nvPr userDrawn="1"/>
        </p:nvSpPr>
        <p:spPr bwMode="auto">
          <a:xfrm>
            <a:off x="5632641" y="4891938"/>
            <a:ext cx="91543" cy="180000"/>
          </a:xfrm>
          <a:custGeom>
            <a:avLst/>
            <a:gdLst/>
            <a:ahLst/>
            <a:cxnLst>
              <a:cxn ang="0">
                <a:pos x="0" y="235"/>
              </a:cxn>
              <a:cxn ang="0">
                <a:pos x="10" y="233"/>
              </a:cxn>
              <a:cxn ang="0">
                <a:pos x="7" y="166"/>
              </a:cxn>
              <a:cxn ang="0">
                <a:pos x="0" y="112"/>
              </a:cxn>
              <a:cxn ang="0">
                <a:pos x="10" y="110"/>
              </a:cxn>
              <a:cxn ang="0">
                <a:pos x="96" y="7"/>
              </a:cxn>
              <a:cxn ang="0">
                <a:pos x="396" y="7"/>
              </a:cxn>
              <a:cxn ang="0">
                <a:pos x="488" y="0"/>
              </a:cxn>
              <a:cxn ang="0">
                <a:pos x="493" y="7"/>
              </a:cxn>
              <a:cxn ang="0">
                <a:pos x="591" y="95"/>
              </a:cxn>
              <a:cxn ang="0">
                <a:pos x="506" y="1162"/>
              </a:cxn>
              <a:cxn ang="0">
                <a:pos x="10" y="1075"/>
              </a:cxn>
              <a:cxn ang="0">
                <a:pos x="7" y="378"/>
              </a:cxn>
              <a:cxn ang="0">
                <a:pos x="0" y="339"/>
              </a:cxn>
              <a:cxn ang="0">
                <a:pos x="10" y="336"/>
              </a:cxn>
              <a:cxn ang="0">
                <a:pos x="7" y="276"/>
              </a:cxn>
              <a:cxn ang="0">
                <a:pos x="249" y="1061"/>
              </a:cxn>
              <a:cxn ang="0">
                <a:pos x="303" y="1115"/>
              </a:cxn>
              <a:cxn ang="0">
                <a:pos x="303" y="1115"/>
              </a:cxn>
              <a:cxn ang="0">
                <a:pos x="358" y="1061"/>
              </a:cxn>
              <a:cxn ang="0">
                <a:pos x="303" y="1007"/>
              </a:cxn>
              <a:cxn ang="0">
                <a:pos x="303" y="1007"/>
              </a:cxn>
              <a:cxn ang="0">
                <a:pos x="187" y="108"/>
              </a:cxn>
              <a:cxn ang="0">
                <a:pos x="202" y="124"/>
              </a:cxn>
              <a:cxn ang="0">
                <a:pos x="202" y="124"/>
              </a:cxn>
              <a:cxn ang="0">
                <a:pos x="218" y="108"/>
              </a:cxn>
              <a:cxn ang="0">
                <a:pos x="202" y="93"/>
              </a:cxn>
              <a:cxn ang="0">
                <a:pos x="202" y="93"/>
              </a:cxn>
              <a:cxn ang="0">
                <a:pos x="261" y="93"/>
              </a:cxn>
              <a:cxn ang="0">
                <a:pos x="249" y="109"/>
              </a:cxn>
              <a:cxn ang="0">
                <a:pos x="346" y="124"/>
              </a:cxn>
              <a:cxn ang="0">
                <a:pos x="358" y="109"/>
              </a:cxn>
              <a:cxn ang="0">
                <a:pos x="261" y="93"/>
              </a:cxn>
              <a:cxn ang="0">
                <a:pos x="46" y="960"/>
              </a:cxn>
              <a:cxn ang="0">
                <a:pos x="560" y="201"/>
              </a:cxn>
            </a:cxnLst>
            <a:rect l="0" t="0" r="r" b="b"/>
            <a:pathLst>
              <a:path w="591" h="1162">
                <a:moveTo>
                  <a:pt x="0" y="274"/>
                </a:moveTo>
                <a:cubicBezTo>
                  <a:pt x="0" y="235"/>
                  <a:pt x="0" y="235"/>
                  <a:pt x="0" y="235"/>
                </a:cubicBezTo>
                <a:cubicBezTo>
                  <a:pt x="0" y="234"/>
                  <a:pt x="3" y="233"/>
                  <a:pt x="7" y="233"/>
                </a:cubicBezTo>
                <a:cubicBezTo>
                  <a:pt x="10" y="233"/>
                  <a:pt x="10" y="233"/>
                  <a:pt x="10" y="233"/>
                </a:cubicBezTo>
                <a:cubicBezTo>
                  <a:pt x="10" y="166"/>
                  <a:pt x="10" y="166"/>
                  <a:pt x="10" y="166"/>
                </a:cubicBezTo>
                <a:cubicBezTo>
                  <a:pt x="7" y="166"/>
                  <a:pt x="7" y="166"/>
                  <a:pt x="7" y="166"/>
                </a:cubicBezTo>
                <a:cubicBezTo>
                  <a:pt x="3" y="166"/>
                  <a:pt x="0" y="164"/>
                  <a:pt x="0" y="163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1"/>
                  <a:pt x="3" y="110"/>
                  <a:pt x="7" y="110"/>
                </a:cubicBezTo>
                <a:cubicBezTo>
                  <a:pt x="10" y="110"/>
                  <a:pt x="10" y="110"/>
                  <a:pt x="10" y="110"/>
                </a:cubicBezTo>
                <a:cubicBezTo>
                  <a:pt x="10" y="95"/>
                  <a:pt x="10" y="95"/>
                  <a:pt x="10" y="95"/>
                </a:cubicBezTo>
                <a:cubicBezTo>
                  <a:pt x="10" y="46"/>
                  <a:pt x="49" y="7"/>
                  <a:pt x="96" y="7"/>
                </a:cubicBezTo>
                <a:cubicBezTo>
                  <a:pt x="396" y="7"/>
                  <a:pt x="396" y="7"/>
                  <a:pt x="396" y="7"/>
                </a:cubicBezTo>
                <a:cubicBezTo>
                  <a:pt x="396" y="7"/>
                  <a:pt x="396" y="7"/>
                  <a:pt x="396" y="7"/>
                </a:cubicBezTo>
                <a:cubicBezTo>
                  <a:pt x="396" y="3"/>
                  <a:pt x="399" y="0"/>
                  <a:pt x="401" y="0"/>
                </a:cubicBezTo>
                <a:cubicBezTo>
                  <a:pt x="488" y="0"/>
                  <a:pt x="488" y="0"/>
                  <a:pt x="488" y="0"/>
                </a:cubicBezTo>
                <a:cubicBezTo>
                  <a:pt x="491" y="0"/>
                  <a:pt x="493" y="3"/>
                  <a:pt x="493" y="7"/>
                </a:cubicBezTo>
                <a:cubicBezTo>
                  <a:pt x="493" y="7"/>
                  <a:pt x="493" y="7"/>
                  <a:pt x="493" y="7"/>
                </a:cubicBezTo>
                <a:cubicBezTo>
                  <a:pt x="506" y="7"/>
                  <a:pt x="506" y="7"/>
                  <a:pt x="506" y="7"/>
                </a:cubicBezTo>
                <a:cubicBezTo>
                  <a:pt x="553" y="7"/>
                  <a:pt x="591" y="46"/>
                  <a:pt x="591" y="95"/>
                </a:cubicBezTo>
                <a:cubicBezTo>
                  <a:pt x="591" y="1075"/>
                  <a:pt x="591" y="1075"/>
                  <a:pt x="591" y="1075"/>
                </a:cubicBezTo>
                <a:cubicBezTo>
                  <a:pt x="591" y="1123"/>
                  <a:pt x="553" y="1162"/>
                  <a:pt x="506" y="1162"/>
                </a:cubicBezTo>
                <a:cubicBezTo>
                  <a:pt x="96" y="1162"/>
                  <a:pt x="96" y="1162"/>
                  <a:pt x="96" y="1162"/>
                </a:cubicBezTo>
                <a:cubicBezTo>
                  <a:pt x="49" y="1162"/>
                  <a:pt x="10" y="1123"/>
                  <a:pt x="10" y="1075"/>
                </a:cubicBezTo>
                <a:cubicBezTo>
                  <a:pt x="10" y="378"/>
                  <a:pt x="10" y="378"/>
                  <a:pt x="10" y="378"/>
                </a:cubicBezTo>
                <a:cubicBezTo>
                  <a:pt x="7" y="378"/>
                  <a:pt x="7" y="378"/>
                  <a:pt x="7" y="378"/>
                </a:cubicBezTo>
                <a:cubicBezTo>
                  <a:pt x="3" y="378"/>
                  <a:pt x="0" y="377"/>
                  <a:pt x="0" y="376"/>
                </a:cubicBezTo>
                <a:cubicBezTo>
                  <a:pt x="0" y="339"/>
                  <a:pt x="0" y="339"/>
                  <a:pt x="0" y="339"/>
                </a:cubicBezTo>
                <a:cubicBezTo>
                  <a:pt x="0" y="337"/>
                  <a:pt x="3" y="336"/>
                  <a:pt x="7" y="336"/>
                </a:cubicBezTo>
                <a:cubicBezTo>
                  <a:pt x="10" y="336"/>
                  <a:pt x="10" y="336"/>
                  <a:pt x="10" y="336"/>
                </a:cubicBezTo>
                <a:cubicBezTo>
                  <a:pt x="10" y="276"/>
                  <a:pt x="10" y="276"/>
                  <a:pt x="10" y="276"/>
                </a:cubicBezTo>
                <a:cubicBezTo>
                  <a:pt x="7" y="276"/>
                  <a:pt x="7" y="276"/>
                  <a:pt x="7" y="276"/>
                </a:cubicBezTo>
                <a:cubicBezTo>
                  <a:pt x="3" y="276"/>
                  <a:pt x="0" y="275"/>
                  <a:pt x="0" y="274"/>
                </a:cubicBezTo>
                <a:close/>
                <a:moveTo>
                  <a:pt x="249" y="1061"/>
                </a:moveTo>
                <a:cubicBezTo>
                  <a:pt x="249" y="1061"/>
                  <a:pt x="249" y="1061"/>
                  <a:pt x="249" y="1061"/>
                </a:cubicBezTo>
                <a:cubicBezTo>
                  <a:pt x="249" y="1091"/>
                  <a:pt x="274" y="1115"/>
                  <a:pt x="303" y="1115"/>
                </a:cubicBezTo>
                <a:cubicBezTo>
                  <a:pt x="303" y="1115"/>
                  <a:pt x="303" y="1115"/>
                  <a:pt x="303" y="1115"/>
                </a:cubicBezTo>
                <a:cubicBezTo>
                  <a:pt x="303" y="1115"/>
                  <a:pt x="303" y="1115"/>
                  <a:pt x="303" y="1115"/>
                </a:cubicBezTo>
                <a:cubicBezTo>
                  <a:pt x="333" y="1115"/>
                  <a:pt x="358" y="1091"/>
                  <a:pt x="358" y="1061"/>
                </a:cubicBezTo>
                <a:cubicBezTo>
                  <a:pt x="358" y="1061"/>
                  <a:pt x="358" y="1061"/>
                  <a:pt x="358" y="1061"/>
                </a:cubicBezTo>
                <a:cubicBezTo>
                  <a:pt x="358" y="1061"/>
                  <a:pt x="358" y="1061"/>
                  <a:pt x="358" y="1061"/>
                </a:cubicBezTo>
                <a:cubicBezTo>
                  <a:pt x="358" y="1032"/>
                  <a:pt x="333" y="1007"/>
                  <a:pt x="303" y="1007"/>
                </a:cubicBezTo>
                <a:cubicBezTo>
                  <a:pt x="303" y="1007"/>
                  <a:pt x="303" y="1007"/>
                  <a:pt x="303" y="1007"/>
                </a:cubicBezTo>
                <a:cubicBezTo>
                  <a:pt x="303" y="1007"/>
                  <a:pt x="303" y="1007"/>
                  <a:pt x="303" y="1007"/>
                </a:cubicBezTo>
                <a:cubicBezTo>
                  <a:pt x="274" y="1007"/>
                  <a:pt x="249" y="1032"/>
                  <a:pt x="249" y="1061"/>
                </a:cubicBezTo>
                <a:close/>
                <a:moveTo>
                  <a:pt x="187" y="108"/>
                </a:moveTo>
                <a:cubicBezTo>
                  <a:pt x="187" y="108"/>
                  <a:pt x="187" y="108"/>
                  <a:pt x="187" y="108"/>
                </a:cubicBezTo>
                <a:cubicBezTo>
                  <a:pt x="187" y="117"/>
                  <a:pt x="194" y="124"/>
                  <a:pt x="202" y="124"/>
                </a:cubicBezTo>
                <a:cubicBezTo>
                  <a:pt x="202" y="124"/>
                  <a:pt x="202" y="124"/>
                  <a:pt x="202" y="124"/>
                </a:cubicBezTo>
                <a:cubicBezTo>
                  <a:pt x="202" y="124"/>
                  <a:pt x="202" y="124"/>
                  <a:pt x="202" y="124"/>
                </a:cubicBezTo>
                <a:cubicBezTo>
                  <a:pt x="211" y="124"/>
                  <a:pt x="218" y="117"/>
                  <a:pt x="218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1"/>
                  <a:pt x="211" y="93"/>
                  <a:pt x="202" y="93"/>
                </a:cubicBezTo>
                <a:cubicBezTo>
                  <a:pt x="202" y="93"/>
                  <a:pt x="202" y="93"/>
                  <a:pt x="202" y="93"/>
                </a:cubicBezTo>
                <a:cubicBezTo>
                  <a:pt x="202" y="93"/>
                  <a:pt x="202" y="93"/>
                  <a:pt x="202" y="93"/>
                </a:cubicBezTo>
                <a:cubicBezTo>
                  <a:pt x="194" y="93"/>
                  <a:pt x="187" y="101"/>
                  <a:pt x="187" y="108"/>
                </a:cubicBezTo>
                <a:close/>
                <a:moveTo>
                  <a:pt x="261" y="93"/>
                </a:moveTo>
                <a:cubicBezTo>
                  <a:pt x="254" y="93"/>
                  <a:pt x="249" y="100"/>
                  <a:pt x="249" y="109"/>
                </a:cubicBezTo>
                <a:cubicBezTo>
                  <a:pt x="249" y="109"/>
                  <a:pt x="249" y="109"/>
                  <a:pt x="249" y="109"/>
                </a:cubicBezTo>
                <a:cubicBezTo>
                  <a:pt x="249" y="118"/>
                  <a:pt x="254" y="124"/>
                  <a:pt x="261" y="124"/>
                </a:cubicBezTo>
                <a:cubicBezTo>
                  <a:pt x="346" y="124"/>
                  <a:pt x="346" y="124"/>
                  <a:pt x="346" y="124"/>
                </a:cubicBezTo>
                <a:cubicBezTo>
                  <a:pt x="352" y="124"/>
                  <a:pt x="358" y="118"/>
                  <a:pt x="358" y="109"/>
                </a:cubicBezTo>
                <a:cubicBezTo>
                  <a:pt x="358" y="109"/>
                  <a:pt x="358" y="109"/>
                  <a:pt x="358" y="109"/>
                </a:cubicBezTo>
                <a:cubicBezTo>
                  <a:pt x="358" y="100"/>
                  <a:pt x="352" y="93"/>
                  <a:pt x="346" y="93"/>
                </a:cubicBezTo>
                <a:cubicBezTo>
                  <a:pt x="261" y="93"/>
                  <a:pt x="261" y="93"/>
                  <a:pt x="261" y="93"/>
                </a:cubicBezTo>
                <a:close/>
                <a:moveTo>
                  <a:pt x="46" y="201"/>
                </a:moveTo>
                <a:cubicBezTo>
                  <a:pt x="46" y="960"/>
                  <a:pt x="46" y="960"/>
                  <a:pt x="46" y="960"/>
                </a:cubicBezTo>
                <a:cubicBezTo>
                  <a:pt x="560" y="960"/>
                  <a:pt x="560" y="960"/>
                  <a:pt x="560" y="960"/>
                </a:cubicBezTo>
                <a:cubicBezTo>
                  <a:pt x="560" y="201"/>
                  <a:pt x="560" y="201"/>
                  <a:pt x="560" y="201"/>
                </a:cubicBezTo>
                <a:cubicBezTo>
                  <a:pt x="46" y="201"/>
                  <a:pt x="46" y="201"/>
                  <a:pt x="46" y="20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+mn-lt"/>
            </a:endParaRPr>
          </a:p>
        </p:txBody>
      </p:sp>
      <p:grpSp>
        <p:nvGrpSpPr>
          <p:cNvPr id="164" name="Group 163"/>
          <p:cNvGrpSpPr>
            <a:grpSpLocks noChangeAspect="1"/>
          </p:cNvGrpSpPr>
          <p:nvPr userDrawn="1"/>
        </p:nvGrpSpPr>
        <p:grpSpPr>
          <a:xfrm>
            <a:off x="5588407" y="4594381"/>
            <a:ext cx="180000" cy="135137"/>
            <a:chOff x="5081588" y="3579813"/>
            <a:chExt cx="528637" cy="396876"/>
          </a:xfrm>
          <a:solidFill>
            <a:schemeClr val="bg1"/>
          </a:solidFill>
        </p:grpSpPr>
        <p:sp>
          <p:nvSpPr>
            <p:cNvPr id="165" name="Freeform 6"/>
            <p:cNvSpPr>
              <a:spLocks/>
            </p:cNvSpPr>
            <p:nvPr userDrawn="1"/>
          </p:nvSpPr>
          <p:spPr bwMode="auto">
            <a:xfrm>
              <a:off x="5081588" y="3579813"/>
              <a:ext cx="528637" cy="179388"/>
            </a:xfrm>
            <a:custGeom>
              <a:avLst/>
              <a:gdLst>
                <a:gd name="T0" fmla="*/ 70 w 141"/>
                <a:gd name="T1" fmla="*/ 0 h 48"/>
                <a:gd name="T2" fmla="*/ 0 w 141"/>
                <a:gd name="T3" fmla="*/ 23 h 48"/>
                <a:gd name="T4" fmla="*/ 8 w 141"/>
                <a:gd name="T5" fmla="*/ 47 h 48"/>
                <a:gd name="T6" fmla="*/ 42 w 141"/>
                <a:gd name="T7" fmla="*/ 38 h 48"/>
                <a:gd name="T8" fmla="*/ 43 w 141"/>
                <a:gd name="T9" fmla="*/ 23 h 48"/>
                <a:gd name="T10" fmla="*/ 70 w 141"/>
                <a:gd name="T11" fmla="*/ 19 h 48"/>
                <a:gd name="T12" fmla="*/ 98 w 141"/>
                <a:gd name="T13" fmla="*/ 23 h 48"/>
                <a:gd name="T14" fmla="*/ 98 w 141"/>
                <a:gd name="T15" fmla="*/ 38 h 48"/>
                <a:gd name="T16" fmla="*/ 132 w 141"/>
                <a:gd name="T17" fmla="*/ 47 h 48"/>
                <a:gd name="T18" fmla="*/ 141 w 141"/>
                <a:gd name="T19" fmla="*/ 23 h 48"/>
                <a:gd name="T20" fmla="*/ 70 w 141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48">
                  <a:moveTo>
                    <a:pt x="70" y="0"/>
                  </a:moveTo>
                  <a:cubicBezTo>
                    <a:pt x="29" y="1"/>
                    <a:pt x="9" y="13"/>
                    <a:pt x="0" y="23"/>
                  </a:cubicBezTo>
                  <a:cubicBezTo>
                    <a:pt x="2" y="34"/>
                    <a:pt x="5" y="42"/>
                    <a:pt x="8" y="47"/>
                  </a:cubicBezTo>
                  <a:cubicBezTo>
                    <a:pt x="19" y="48"/>
                    <a:pt x="33" y="44"/>
                    <a:pt x="42" y="38"/>
                  </a:cubicBezTo>
                  <a:cubicBezTo>
                    <a:pt x="43" y="35"/>
                    <a:pt x="43" y="26"/>
                    <a:pt x="43" y="23"/>
                  </a:cubicBezTo>
                  <a:cubicBezTo>
                    <a:pt x="49" y="20"/>
                    <a:pt x="61" y="19"/>
                    <a:pt x="70" y="19"/>
                  </a:cubicBezTo>
                  <a:cubicBezTo>
                    <a:pt x="80" y="19"/>
                    <a:pt x="92" y="20"/>
                    <a:pt x="98" y="23"/>
                  </a:cubicBezTo>
                  <a:cubicBezTo>
                    <a:pt x="97" y="26"/>
                    <a:pt x="97" y="35"/>
                    <a:pt x="98" y="38"/>
                  </a:cubicBezTo>
                  <a:cubicBezTo>
                    <a:pt x="107" y="44"/>
                    <a:pt x="121" y="48"/>
                    <a:pt x="132" y="47"/>
                  </a:cubicBezTo>
                  <a:cubicBezTo>
                    <a:pt x="136" y="42"/>
                    <a:pt x="138" y="34"/>
                    <a:pt x="141" y="23"/>
                  </a:cubicBezTo>
                  <a:cubicBezTo>
                    <a:pt x="132" y="13"/>
                    <a:pt x="112" y="1"/>
                    <a:pt x="7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166" name="Freeform 7"/>
            <p:cNvSpPr>
              <a:spLocks noEditPoints="1"/>
            </p:cNvSpPr>
            <p:nvPr userDrawn="1"/>
          </p:nvSpPr>
          <p:spPr bwMode="auto">
            <a:xfrm>
              <a:off x="5149850" y="3676651"/>
              <a:ext cx="393700" cy="300038"/>
            </a:xfrm>
            <a:custGeom>
              <a:avLst/>
              <a:gdLst>
                <a:gd name="T0" fmla="*/ 75 w 105"/>
                <a:gd name="T1" fmla="*/ 10 h 80"/>
                <a:gd name="T2" fmla="*/ 75 w 105"/>
                <a:gd name="T3" fmla="*/ 0 h 80"/>
                <a:gd name="T4" fmla="*/ 62 w 105"/>
                <a:gd name="T5" fmla="*/ 0 h 80"/>
                <a:gd name="T6" fmla="*/ 62 w 105"/>
                <a:gd name="T7" fmla="*/ 9 h 80"/>
                <a:gd name="T8" fmla="*/ 42 w 105"/>
                <a:gd name="T9" fmla="*/ 9 h 80"/>
                <a:gd name="T10" fmla="*/ 42 w 105"/>
                <a:gd name="T11" fmla="*/ 0 h 80"/>
                <a:gd name="T12" fmla="*/ 30 w 105"/>
                <a:gd name="T13" fmla="*/ 0 h 80"/>
                <a:gd name="T14" fmla="*/ 30 w 105"/>
                <a:gd name="T15" fmla="*/ 10 h 80"/>
                <a:gd name="T16" fmla="*/ 0 w 105"/>
                <a:gd name="T17" fmla="*/ 45 h 80"/>
                <a:gd name="T18" fmla="*/ 0 w 105"/>
                <a:gd name="T19" fmla="*/ 68 h 80"/>
                <a:gd name="T20" fmla="*/ 52 w 105"/>
                <a:gd name="T21" fmla="*/ 80 h 80"/>
                <a:gd name="T22" fmla="*/ 52 w 105"/>
                <a:gd name="T23" fmla="*/ 80 h 80"/>
                <a:gd name="T24" fmla="*/ 52 w 105"/>
                <a:gd name="T25" fmla="*/ 80 h 80"/>
                <a:gd name="T26" fmla="*/ 52 w 105"/>
                <a:gd name="T27" fmla="*/ 80 h 80"/>
                <a:gd name="T28" fmla="*/ 53 w 105"/>
                <a:gd name="T29" fmla="*/ 80 h 80"/>
                <a:gd name="T30" fmla="*/ 104 w 105"/>
                <a:gd name="T31" fmla="*/ 68 h 80"/>
                <a:gd name="T32" fmla="*/ 105 w 105"/>
                <a:gd name="T33" fmla="*/ 45 h 80"/>
                <a:gd name="T34" fmla="*/ 75 w 105"/>
                <a:gd name="T35" fmla="*/ 10 h 80"/>
                <a:gd name="T36" fmla="*/ 52 w 105"/>
                <a:gd name="T37" fmla="*/ 63 h 80"/>
                <a:gd name="T38" fmla="*/ 32 w 105"/>
                <a:gd name="T39" fmla="*/ 43 h 80"/>
                <a:gd name="T40" fmla="*/ 52 w 105"/>
                <a:gd name="T41" fmla="*/ 23 h 80"/>
                <a:gd name="T42" fmla="*/ 72 w 105"/>
                <a:gd name="T43" fmla="*/ 43 h 80"/>
                <a:gd name="T44" fmla="*/ 52 w 105"/>
                <a:gd name="T4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80">
                  <a:moveTo>
                    <a:pt x="75" y="1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20" y="80"/>
                    <a:pt x="52" y="80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52" y="80"/>
                    <a:pt x="53" y="80"/>
                  </a:cubicBezTo>
                  <a:cubicBezTo>
                    <a:pt x="84" y="80"/>
                    <a:pt x="104" y="68"/>
                    <a:pt x="104" y="68"/>
                  </a:cubicBezTo>
                  <a:cubicBezTo>
                    <a:pt x="105" y="45"/>
                    <a:pt x="105" y="45"/>
                    <a:pt x="105" y="45"/>
                  </a:cubicBezTo>
                  <a:lnTo>
                    <a:pt x="75" y="10"/>
                  </a:lnTo>
                  <a:close/>
                  <a:moveTo>
                    <a:pt x="52" y="63"/>
                  </a:moveTo>
                  <a:cubicBezTo>
                    <a:pt x="41" y="63"/>
                    <a:pt x="32" y="54"/>
                    <a:pt x="32" y="43"/>
                  </a:cubicBezTo>
                  <a:cubicBezTo>
                    <a:pt x="32" y="32"/>
                    <a:pt x="41" y="23"/>
                    <a:pt x="52" y="23"/>
                  </a:cubicBezTo>
                  <a:cubicBezTo>
                    <a:pt x="63" y="23"/>
                    <a:pt x="72" y="32"/>
                    <a:pt x="72" y="43"/>
                  </a:cubicBezTo>
                  <a:cubicBezTo>
                    <a:pt x="72" y="54"/>
                    <a:pt x="63" y="63"/>
                    <a:pt x="52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</p:grpSp>
      <p:sp>
        <p:nvSpPr>
          <p:cNvPr id="29" name="TextBox 28">
            <a:hlinkClick r:id="rId2"/>
          </p:cNvPr>
          <p:cNvSpPr txBox="1"/>
          <p:nvPr userDrawn="1"/>
        </p:nvSpPr>
        <p:spPr>
          <a:xfrm>
            <a:off x="5516568" y="6801857"/>
            <a:ext cx="3097947" cy="309624"/>
          </a:xfrm>
          <a:prstGeom prst="rect">
            <a:avLst/>
          </a:prstGeom>
          <a:noFill/>
        </p:spPr>
        <p:txBody>
          <a:bodyPr wrap="none" lIns="71937" tIns="35967" rIns="71937" bIns="35967" rtlCol="0">
            <a:spAutoFit/>
          </a:bodyPr>
          <a:lstStyle/>
          <a:p>
            <a:pPr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r>
              <a:rPr lang="en-GB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www.ipsos-mori.com/ipsosconnect</a:t>
            </a:r>
          </a:p>
        </p:txBody>
      </p:sp>
      <p:sp>
        <p:nvSpPr>
          <p:cNvPr id="35" name="TextBox 34"/>
          <p:cNvSpPr txBox="1"/>
          <p:nvPr userDrawn="1"/>
        </p:nvSpPr>
        <p:spPr bwMode="gray">
          <a:xfrm>
            <a:off x="184162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37" name="Frame 36"/>
          <p:cNvSpPr/>
          <p:nvPr userDrawn="1"/>
        </p:nvSpPr>
        <p:spPr bwMode="gray">
          <a:xfrm>
            <a:off x="0" y="-161"/>
            <a:ext cx="10693400" cy="7561429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0" tIns="45680" rIns="9136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0016203" y="7373875"/>
            <a:ext cx="576064" cy="208113"/>
          </a:xfrm>
          <a:prstGeom prst="rect">
            <a:avLst/>
          </a:prstGeom>
          <a:noFill/>
        </p:spPr>
        <p:txBody>
          <a:bodyPr wrap="square" lIns="71937" tIns="35967" rIns="71937" bIns="35967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33" y="6543304"/>
            <a:ext cx="2915551" cy="49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37973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rawing Guides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 userDrawn="1"/>
        </p:nvSpPr>
        <p:spPr bwMode="gray">
          <a:xfrm>
            <a:off x="552451" y="1753413"/>
            <a:ext cx="9588032" cy="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GB" dirty="0">
              <a:latin typeface="Segoe UI Light" panose="020B0502040204020203" pitchFamily="34" charset="0"/>
            </a:endParaRPr>
          </a:p>
        </p:txBody>
      </p:sp>
      <p:sp>
        <p:nvSpPr>
          <p:cNvPr id="81" name="Rectangle 80"/>
          <p:cNvSpPr/>
          <p:nvPr userDrawn="1"/>
        </p:nvSpPr>
        <p:spPr bwMode="gray">
          <a:xfrm>
            <a:off x="3885732" y="3244598"/>
            <a:ext cx="2941200" cy="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en-GB" b="1" dirty="0">
                <a:latin typeface="+mn-lt"/>
              </a:rPr>
              <a:t>Column 2</a:t>
            </a:r>
          </a:p>
        </p:txBody>
      </p:sp>
      <p:sp>
        <p:nvSpPr>
          <p:cNvPr id="82" name="Rectangle 81"/>
          <p:cNvSpPr/>
          <p:nvPr userDrawn="1"/>
        </p:nvSpPr>
        <p:spPr bwMode="gray">
          <a:xfrm>
            <a:off x="552450" y="3244598"/>
            <a:ext cx="2941200" cy="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en-GB" b="1" dirty="0">
                <a:latin typeface="+mn-lt"/>
              </a:rPr>
              <a:t>Column 1</a:t>
            </a:r>
          </a:p>
        </p:txBody>
      </p:sp>
      <p:sp>
        <p:nvSpPr>
          <p:cNvPr id="83" name="Rectangle 82"/>
          <p:cNvSpPr/>
          <p:nvPr userDrawn="1"/>
        </p:nvSpPr>
        <p:spPr bwMode="gray">
          <a:xfrm>
            <a:off x="7201084" y="3244598"/>
            <a:ext cx="2941200" cy="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en-GB" b="1" dirty="0">
                <a:latin typeface="+mn-lt"/>
              </a:rPr>
              <a:t>Column 3</a:t>
            </a:r>
          </a:p>
        </p:txBody>
      </p:sp>
      <p:sp>
        <p:nvSpPr>
          <p:cNvPr id="84" name="Rectangle 83"/>
          <p:cNvSpPr/>
          <p:nvPr userDrawn="1"/>
        </p:nvSpPr>
        <p:spPr bwMode="gray">
          <a:xfrm>
            <a:off x="8" y="0"/>
            <a:ext cx="179389" cy="1793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0" tIns="45680" rIns="9136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latin typeface="Segoe UI Light" panose="020B0502040204020203" pitchFamily="34" charset="0"/>
            </a:endParaRPr>
          </a:p>
        </p:txBody>
      </p:sp>
      <p:sp>
        <p:nvSpPr>
          <p:cNvPr id="85" name="Rectangle 84"/>
          <p:cNvSpPr/>
          <p:nvPr userDrawn="1"/>
        </p:nvSpPr>
        <p:spPr bwMode="gray">
          <a:xfrm>
            <a:off x="10513403" y="0"/>
            <a:ext cx="180000" cy="1793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0" tIns="45680" rIns="9136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latin typeface="Segoe UI Light" panose="020B0502040204020203" pitchFamily="34" charset="0"/>
            </a:endParaRPr>
          </a:p>
        </p:txBody>
      </p:sp>
      <p:sp>
        <p:nvSpPr>
          <p:cNvPr id="86" name="Rectangle 85"/>
          <p:cNvSpPr/>
          <p:nvPr userDrawn="1"/>
        </p:nvSpPr>
        <p:spPr bwMode="gray">
          <a:xfrm>
            <a:off x="8" y="7380295"/>
            <a:ext cx="179389" cy="180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0" tIns="45680" rIns="9136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latin typeface="Segoe UI Light" panose="020B0502040204020203" pitchFamily="34" charset="0"/>
            </a:endParaRPr>
          </a:p>
        </p:txBody>
      </p:sp>
      <p:sp>
        <p:nvSpPr>
          <p:cNvPr id="87" name="Rectangle 86"/>
          <p:cNvSpPr/>
          <p:nvPr userDrawn="1"/>
        </p:nvSpPr>
        <p:spPr bwMode="gray">
          <a:xfrm>
            <a:off x="10514018" y="7380295"/>
            <a:ext cx="179389" cy="180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0" tIns="45680" rIns="9136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latin typeface="Segoe UI Light" panose="020B0502040204020203" pitchFamily="34" charset="0"/>
            </a:endParaRPr>
          </a:p>
        </p:txBody>
      </p:sp>
      <p:sp>
        <p:nvSpPr>
          <p:cNvPr id="89" name="TextBox 88"/>
          <p:cNvSpPr txBox="1"/>
          <p:nvPr userDrawn="1"/>
        </p:nvSpPr>
        <p:spPr bwMode="gray">
          <a:xfrm>
            <a:off x="1301128" y="4788788"/>
            <a:ext cx="8091156" cy="923249"/>
          </a:xfrm>
          <a:prstGeom prst="rect">
            <a:avLst/>
          </a:prstGeom>
          <a:noFill/>
        </p:spPr>
        <p:txBody>
          <a:bodyPr wrap="none" lIns="91360" tIns="45680" rIns="91360" bIns="45680" rtlCol="0" anchor="ctr">
            <a:sp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Segoe UI" panose="020B0502040204020203" pitchFamily="34" charset="0"/>
              </a:rPr>
              <a:t>Drawing guides markers</a:t>
            </a:r>
          </a:p>
        </p:txBody>
      </p:sp>
      <p:sp>
        <p:nvSpPr>
          <p:cNvPr id="90" name="Rectangle 89"/>
          <p:cNvSpPr/>
          <p:nvPr userDrawn="1"/>
        </p:nvSpPr>
        <p:spPr bwMode="gray">
          <a:xfrm>
            <a:off x="552453" y="2499002"/>
            <a:ext cx="4633200" cy="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en-GB" b="1" dirty="0">
                <a:latin typeface="+mn-lt"/>
              </a:rPr>
              <a:t>Column 1</a:t>
            </a:r>
          </a:p>
        </p:txBody>
      </p:sp>
      <p:sp>
        <p:nvSpPr>
          <p:cNvPr id="91" name="Rectangle 90"/>
          <p:cNvSpPr/>
          <p:nvPr userDrawn="1"/>
        </p:nvSpPr>
        <p:spPr bwMode="gray">
          <a:xfrm>
            <a:off x="5508619" y="2499002"/>
            <a:ext cx="4633200" cy="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en-GB" b="1" dirty="0">
                <a:latin typeface="+mn-lt"/>
              </a:rPr>
              <a:t>Column 2</a:t>
            </a:r>
          </a:p>
        </p:txBody>
      </p:sp>
      <p:sp>
        <p:nvSpPr>
          <p:cNvPr id="92" name="Rectangle 91"/>
          <p:cNvSpPr/>
          <p:nvPr userDrawn="1"/>
        </p:nvSpPr>
        <p:spPr bwMode="gray">
          <a:xfrm>
            <a:off x="543724" y="179485"/>
            <a:ext cx="9605963" cy="58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GB" dirty="0">
              <a:latin typeface="Segoe UI Light" panose="020B0502040204020203" pitchFamily="34" charset="0"/>
            </a:endParaRPr>
          </a:p>
        </p:txBody>
      </p:sp>
      <p:sp>
        <p:nvSpPr>
          <p:cNvPr id="93" name="Rectangle 92"/>
          <p:cNvSpPr/>
          <p:nvPr userDrawn="1"/>
        </p:nvSpPr>
        <p:spPr bwMode="gray">
          <a:xfrm>
            <a:off x="543724" y="367947"/>
            <a:ext cx="9605963" cy="1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GB" dirty="0">
              <a:latin typeface="Segoe UI Light" panose="020B0502040204020203" pitchFamily="34" charset="0"/>
            </a:endParaRPr>
          </a:p>
        </p:txBody>
      </p:sp>
      <p:sp>
        <p:nvSpPr>
          <p:cNvPr id="94" name="Rectangle 93"/>
          <p:cNvSpPr/>
          <p:nvPr userDrawn="1"/>
        </p:nvSpPr>
        <p:spPr bwMode="gray">
          <a:xfrm>
            <a:off x="543724" y="6832600"/>
            <a:ext cx="9605963" cy="1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GB" dirty="0">
              <a:latin typeface="Segoe UI Light" panose="020B0502040204020203" pitchFamily="34" charset="0"/>
            </a:endParaRPr>
          </a:p>
        </p:txBody>
      </p:sp>
      <p:sp>
        <p:nvSpPr>
          <p:cNvPr id="95" name="Rectangle 94"/>
          <p:cNvSpPr/>
          <p:nvPr userDrawn="1"/>
        </p:nvSpPr>
        <p:spPr bwMode="gray">
          <a:xfrm>
            <a:off x="543724" y="6462713"/>
            <a:ext cx="9605963" cy="1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GB" dirty="0">
              <a:latin typeface="Segoe UI Light" panose="020B0502040204020203" pitchFamily="34" charset="0"/>
            </a:endParaRPr>
          </a:p>
        </p:txBody>
      </p:sp>
      <p:grpSp>
        <p:nvGrpSpPr>
          <p:cNvPr id="96" name="Group 95"/>
          <p:cNvGrpSpPr/>
          <p:nvPr userDrawn="1"/>
        </p:nvGrpSpPr>
        <p:grpSpPr>
          <a:xfrm>
            <a:off x="542714" y="972319"/>
            <a:ext cx="9587338" cy="3559304"/>
            <a:chOff x="542712" y="1507287"/>
            <a:chExt cx="9587338" cy="3024336"/>
          </a:xfrm>
        </p:grpSpPr>
        <p:cxnSp>
          <p:nvCxnSpPr>
            <p:cNvPr id="97" name="Straight Connector 96"/>
            <p:cNvCxnSpPr/>
            <p:nvPr userDrawn="1"/>
          </p:nvCxnSpPr>
          <p:spPr>
            <a:xfrm>
              <a:off x="542712" y="1507287"/>
              <a:ext cx="0" cy="3024336"/>
            </a:xfrm>
            <a:prstGeom prst="line">
              <a:avLst/>
            </a:prstGeom>
            <a:ln w="127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 userDrawn="1"/>
          </p:nvCxnSpPr>
          <p:spPr>
            <a:xfrm>
              <a:off x="10130050" y="1507287"/>
              <a:ext cx="0" cy="3024336"/>
            </a:xfrm>
            <a:prstGeom prst="line">
              <a:avLst/>
            </a:prstGeom>
            <a:ln w="127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9" name="Straight Connector 98"/>
          <p:cNvCxnSpPr/>
          <p:nvPr userDrawn="1"/>
        </p:nvCxnSpPr>
        <p:spPr>
          <a:xfrm>
            <a:off x="89702" y="1547813"/>
            <a:ext cx="10514011" cy="0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 userDrawn="1"/>
        </p:nvSpPr>
        <p:spPr>
          <a:xfrm>
            <a:off x="4890884" y="6794696"/>
            <a:ext cx="876248" cy="258841"/>
          </a:xfrm>
          <a:prstGeom prst="rect">
            <a:avLst/>
          </a:prstGeom>
          <a:noFill/>
        </p:spPr>
        <p:txBody>
          <a:bodyPr wrap="none" lIns="71937" tIns="35967" rIns="71937" bIns="35967" rtlCol="0">
            <a:spAutoFit/>
          </a:bodyPr>
          <a:lstStyle/>
          <a:p>
            <a:pPr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r>
              <a:rPr lang="en-GB" sz="1100" dirty="0">
                <a:solidFill>
                  <a:schemeClr val="bg1"/>
                </a:solidFill>
              </a:rPr>
              <a:t>Legend area</a:t>
            </a:r>
          </a:p>
        </p:txBody>
      </p:sp>
      <p:grpSp>
        <p:nvGrpSpPr>
          <p:cNvPr id="101" name="Group 100"/>
          <p:cNvGrpSpPr/>
          <p:nvPr userDrawn="1"/>
        </p:nvGrpSpPr>
        <p:grpSpPr>
          <a:xfrm>
            <a:off x="623197" y="1019519"/>
            <a:ext cx="9411059" cy="303521"/>
            <a:chOff x="623191" y="1191747"/>
            <a:chExt cx="9411059" cy="303521"/>
          </a:xfrm>
        </p:grpSpPr>
        <p:sp>
          <p:nvSpPr>
            <p:cNvPr id="102" name="TextBox 101"/>
            <p:cNvSpPr txBox="1"/>
            <p:nvPr userDrawn="1"/>
          </p:nvSpPr>
          <p:spPr>
            <a:xfrm>
              <a:off x="666180" y="1202505"/>
              <a:ext cx="1512168" cy="292763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r>
                <a:rPr lang="en-GB" sz="1300" dirty="0">
                  <a:solidFill>
                    <a:schemeClr val="bg1"/>
                  </a:solidFill>
                </a:rPr>
                <a:t>Left margin</a:t>
              </a:r>
            </a:p>
          </p:txBody>
        </p:sp>
        <p:sp>
          <p:nvSpPr>
            <p:cNvPr id="103" name="TextBox 102"/>
            <p:cNvSpPr txBox="1"/>
            <p:nvPr userDrawn="1"/>
          </p:nvSpPr>
          <p:spPr>
            <a:xfrm>
              <a:off x="8475319" y="1191747"/>
              <a:ext cx="1512168" cy="292763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r>
                <a:rPr lang="en-GB" sz="1300" dirty="0">
                  <a:solidFill>
                    <a:schemeClr val="bg1"/>
                  </a:solidFill>
                </a:rPr>
                <a:t>Right margin</a:t>
              </a:r>
            </a:p>
          </p:txBody>
        </p:sp>
        <p:sp>
          <p:nvSpPr>
            <p:cNvPr id="104" name="Isosceles Triangle 103"/>
            <p:cNvSpPr/>
            <p:nvPr userDrawn="1"/>
          </p:nvSpPr>
          <p:spPr bwMode="gray">
            <a:xfrm rot="16200000">
              <a:off x="575666" y="1296435"/>
              <a:ext cx="167059" cy="7201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endParaRPr lang="en-GB" sz="2100" dirty="0">
                <a:solidFill>
                  <a:schemeClr val="bg1"/>
                </a:solidFill>
              </a:endParaRPr>
            </a:p>
          </p:txBody>
        </p:sp>
        <p:sp>
          <p:nvSpPr>
            <p:cNvPr id="105" name="Isosceles Triangle 104"/>
            <p:cNvSpPr/>
            <p:nvPr userDrawn="1"/>
          </p:nvSpPr>
          <p:spPr bwMode="gray">
            <a:xfrm rot="5400000" flipH="1">
              <a:off x="9914715" y="1296435"/>
              <a:ext cx="167059" cy="7201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endParaRPr lang="en-GB" sz="21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6" name="Isosceles Triangle 105"/>
          <p:cNvSpPr/>
          <p:nvPr userDrawn="1"/>
        </p:nvSpPr>
        <p:spPr bwMode="gray">
          <a:xfrm rot="5400000">
            <a:off x="575671" y="6893066"/>
            <a:ext cx="167059" cy="7201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3873" tIns="71937" rIns="143873" bIns="719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100" dirty="0">
              <a:solidFill>
                <a:schemeClr val="bg1"/>
              </a:solidFill>
            </a:endParaRPr>
          </a:p>
        </p:txBody>
      </p:sp>
      <p:sp>
        <p:nvSpPr>
          <p:cNvPr id="107" name="Isosceles Triangle 106"/>
          <p:cNvSpPr/>
          <p:nvPr userDrawn="1"/>
        </p:nvSpPr>
        <p:spPr bwMode="gray">
          <a:xfrm rot="16200000">
            <a:off x="9950727" y="6893066"/>
            <a:ext cx="167059" cy="7201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3873" tIns="71937" rIns="143873" bIns="719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100" dirty="0">
              <a:solidFill>
                <a:schemeClr val="bg1"/>
              </a:solidFill>
            </a:endParaRPr>
          </a:p>
        </p:txBody>
      </p:sp>
      <p:sp>
        <p:nvSpPr>
          <p:cNvPr id="108" name="Isosceles Triangle 107"/>
          <p:cNvSpPr/>
          <p:nvPr userDrawn="1"/>
        </p:nvSpPr>
        <p:spPr bwMode="gray">
          <a:xfrm rot="10800000">
            <a:off x="5263176" y="1414773"/>
            <a:ext cx="167059" cy="7201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3873" tIns="71937" rIns="143873" bIns="719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100" dirty="0">
              <a:solidFill>
                <a:schemeClr val="bg1"/>
              </a:solidFill>
            </a:endParaRPr>
          </a:p>
        </p:txBody>
      </p:sp>
      <p:grpSp>
        <p:nvGrpSpPr>
          <p:cNvPr id="109" name="Group 108"/>
          <p:cNvGrpSpPr/>
          <p:nvPr userDrawn="1"/>
        </p:nvGrpSpPr>
        <p:grpSpPr>
          <a:xfrm>
            <a:off x="613341" y="4261001"/>
            <a:ext cx="9411059" cy="303521"/>
            <a:chOff x="623191" y="1191747"/>
            <a:chExt cx="9411059" cy="303521"/>
          </a:xfrm>
        </p:grpSpPr>
        <p:sp>
          <p:nvSpPr>
            <p:cNvPr id="110" name="TextBox 109"/>
            <p:cNvSpPr txBox="1"/>
            <p:nvPr userDrawn="1"/>
          </p:nvSpPr>
          <p:spPr>
            <a:xfrm>
              <a:off x="666180" y="1202505"/>
              <a:ext cx="1512168" cy="292763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r>
                <a:rPr lang="en-GB" sz="1300" dirty="0">
                  <a:solidFill>
                    <a:schemeClr val="bg1"/>
                  </a:solidFill>
                </a:rPr>
                <a:t>Left margin</a:t>
              </a:r>
            </a:p>
          </p:txBody>
        </p:sp>
        <p:sp>
          <p:nvSpPr>
            <p:cNvPr id="111" name="TextBox 110"/>
            <p:cNvSpPr txBox="1"/>
            <p:nvPr userDrawn="1"/>
          </p:nvSpPr>
          <p:spPr>
            <a:xfrm>
              <a:off x="8475319" y="1191747"/>
              <a:ext cx="1512168" cy="292763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r>
                <a:rPr lang="en-GB" sz="1300" dirty="0">
                  <a:solidFill>
                    <a:schemeClr val="bg1"/>
                  </a:solidFill>
                </a:rPr>
                <a:t>Right margin</a:t>
              </a:r>
            </a:p>
          </p:txBody>
        </p:sp>
        <p:sp>
          <p:nvSpPr>
            <p:cNvPr id="112" name="Isosceles Triangle 111"/>
            <p:cNvSpPr/>
            <p:nvPr userDrawn="1"/>
          </p:nvSpPr>
          <p:spPr bwMode="gray">
            <a:xfrm rot="16200000">
              <a:off x="575666" y="1296435"/>
              <a:ext cx="167059" cy="7201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endParaRPr lang="en-GB" sz="2100" dirty="0">
                <a:solidFill>
                  <a:schemeClr val="bg1"/>
                </a:solidFill>
              </a:endParaRPr>
            </a:p>
          </p:txBody>
        </p:sp>
        <p:sp>
          <p:nvSpPr>
            <p:cNvPr id="113" name="Isosceles Triangle 112"/>
            <p:cNvSpPr/>
            <p:nvPr userDrawn="1"/>
          </p:nvSpPr>
          <p:spPr bwMode="gray">
            <a:xfrm rot="5400000" flipH="1">
              <a:off x="9914715" y="1296435"/>
              <a:ext cx="167059" cy="7201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endParaRPr lang="en-GB" sz="21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4" name="TextBox 113"/>
          <p:cNvSpPr txBox="1"/>
          <p:nvPr userDrawn="1"/>
        </p:nvSpPr>
        <p:spPr>
          <a:xfrm>
            <a:off x="1833163" y="1167996"/>
            <a:ext cx="7027076" cy="258908"/>
          </a:xfrm>
          <a:prstGeom prst="rect">
            <a:avLst/>
          </a:prstGeom>
          <a:noFill/>
        </p:spPr>
        <p:txBody>
          <a:bodyPr wrap="square" lIns="71937" tIns="35967" rIns="71937" bIns="35967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r>
              <a:rPr lang="en-GB" sz="1100" b="1" dirty="0">
                <a:solidFill>
                  <a:schemeClr val="bg1"/>
                </a:solidFill>
              </a:rPr>
              <a:t>Base of title </a:t>
            </a:r>
            <a:r>
              <a:rPr lang="en-GB" sz="1100" dirty="0">
                <a:solidFill>
                  <a:schemeClr val="bg1"/>
                </a:solidFill>
              </a:rPr>
              <a:t>– titles that go onto two lines can use either this or the guide below for title base</a:t>
            </a:r>
          </a:p>
        </p:txBody>
      </p:sp>
      <p:cxnSp>
        <p:nvCxnSpPr>
          <p:cNvPr id="115" name="Straight Connector 114"/>
          <p:cNvCxnSpPr/>
          <p:nvPr userDrawn="1"/>
        </p:nvCxnSpPr>
        <p:spPr>
          <a:xfrm>
            <a:off x="89702" y="1753408"/>
            <a:ext cx="10514011" cy="0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Isosceles Triangle 115"/>
          <p:cNvSpPr/>
          <p:nvPr userDrawn="1"/>
        </p:nvSpPr>
        <p:spPr bwMode="gray">
          <a:xfrm rot="5400000">
            <a:off x="608806" y="3482392"/>
            <a:ext cx="167059" cy="7201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3873" tIns="71937" rIns="143873" bIns="719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100" dirty="0">
              <a:solidFill>
                <a:schemeClr val="bg1"/>
              </a:solidFill>
            </a:endParaRPr>
          </a:p>
        </p:txBody>
      </p:sp>
      <p:sp>
        <p:nvSpPr>
          <p:cNvPr id="117" name="Isosceles Triangle 116"/>
          <p:cNvSpPr/>
          <p:nvPr userDrawn="1"/>
        </p:nvSpPr>
        <p:spPr bwMode="gray">
          <a:xfrm rot="16200000" flipH="1">
            <a:off x="3171214" y="3482392"/>
            <a:ext cx="167059" cy="7201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3873" tIns="71937" rIns="143873" bIns="719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100" dirty="0">
              <a:solidFill>
                <a:schemeClr val="bg1"/>
              </a:solidFill>
            </a:endParaRPr>
          </a:p>
        </p:txBody>
      </p:sp>
      <p:grpSp>
        <p:nvGrpSpPr>
          <p:cNvPr id="118" name="Group 117"/>
          <p:cNvGrpSpPr/>
          <p:nvPr userDrawn="1"/>
        </p:nvGrpSpPr>
        <p:grpSpPr>
          <a:xfrm>
            <a:off x="4035700" y="3434873"/>
            <a:ext cx="2591663" cy="167059"/>
            <a:chOff x="699081" y="3434868"/>
            <a:chExt cx="2591663" cy="167059"/>
          </a:xfrm>
        </p:grpSpPr>
        <p:sp>
          <p:nvSpPr>
            <p:cNvPr id="119" name="Isosceles Triangle 118"/>
            <p:cNvSpPr/>
            <p:nvPr userDrawn="1"/>
          </p:nvSpPr>
          <p:spPr bwMode="gray">
            <a:xfrm rot="5400000">
              <a:off x="651556" y="3482393"/>
              <a:ext cx="167059" cy="7201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endParaRPr lang="en-GB" sz="2100" dirty="0">
                <a:solidFill>
                  <a:schemeClr val="bg1"/>
                </a:solidFill>
              </a:endParaRPr>
            </a:p>
          </p:txBody>
        </p:sp>
        <p:sp>
          <p:nvSpPr>
            <p:cNvPr id="120" name="Isosceles Triangle 119"/>
            <p:cNvSpPr/>
            <p:nvPr userDrawn="1"/>
          </p:nvSpPr>
          <p:spPr bwMode="gray">
            <a:xfrm rot="16200000" flipH="1">
              <a:off x="3171209" y="3482393"/>
              <a:ext cx="167059" cy="7201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endParaRPr lang="en-GB" sz="21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1" name="Isosceles Triangle 120"/>
          <p:cNvSpPr/>
          <p:nvPr userDrawn="1"/>
        </p:nvSpPr>
        <p:spPr bwMode="gray">
          <a:xfrm rot="5400000">
            <a:off x="7323057" y="3482392"/>
            <a:ext cx="167059" cy="7201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3873" tIns="71937" rIns="143873" bIns="719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100" dirty="0">
              <a:solidFill>
                <a:schemeClr val="bg1"/>
              </a:solidFill>
            </a:endParaRPr>
          </a:p>
        </p:txBody>
      </p:sp>
      <p:sp>
        <p:nvSpPr>
          <p:cNvPr id="122" name="Isosceles Triangle 121"/>
          <p:cNvSpPr/>
          <p:nvPr userDrawn="1"/>
        </p:nvSpPr>
        <p:spPr bwMode="gray">
          <a:xfrm rot="16200000" flipH="1">
            <a:off x="9878715" y="3482392"/>
            <a:ext cx="167059" cy="7201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3873" tIns="71937" rIns="143873" bIns="719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100" dirty="0">
              <a:solidFill>
                <a:schemeClr val="bg1"/>
              </a:solidFill>
            </a:endParaRPr>
          </a:p>
        </p:txBody>
      </p:sp>
      <p:sp>
        <p:nvSpPr>
          <p:cNvPr id="123" name="Isosceles Triangle 122"/>
          <p:cNvSpPr/>
          <p:nvPr userDrawn="1"/>
        </p:nvSpPr>
        <p:spPr bwMode="gray">
          <a:xfrm rot="5400000">
            <a:off x="608806" y="2715966"/>
            <a:ext cx="167059" cy="7201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3873" tIns="71937" rIns="143873" bIns="719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100" dirty="0">
              <a:solidFill>
                <a:schemeClr val="bg1"/>
              </a:solidFill>
            </a:endParaRPr>
          </a:p>
        </p:txBody>
      </p:sp>
      <p:sp>
        <p:nvSpPr>
          <p:cNvPr id="124" name="Isosceles Triangle 123"/>
          <p:cNvSpPr/>
          <p:nvPr userDrawn="1"/>
        </p:nvSpPr>
        <p:spPr bwMode="gray">
          <a:xfrm rot="16200000" flipH="1">
            <a:off x="4917623" y="2715966"/>
            <a:ext cx="167059" cy="7201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3873" tIns="71937" rIns="143873" bIns="719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100" dirty="0">
              <a:solidFill>
                <a:schemeClr val="bg1"/>
              </a:solidFill>
            </a:endParaRPr>
          </a:p>
        </p:txBody>
      </p:sp>
      <p:sp>
        <p:nvSpPr>
          <p:cNvPr id="125" name="Isosceles Triangle 124"/>
          <p:cNvSpPr/>
          <p:nvPr userDrawn="1"/>
        </p:nvSpPr>
        <p:spPr bwMode="gray">
          <a:xfrm rot="5400000">
            <a:off x="5612654" y="2715966"/>
            <a:ext cx="167059" cy="7201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3873" tIns="71937" rIns="143873" bIns="719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100" dirty="0">
              <a:solidFill>
                <a:schemeClr val="bg1"/>
              </a:solidFill>
            </a:endParaRPr>
          </a:p>
        </p:txBody>
      </p:sp>
      <p:sp>
        <p:nvSpPr>
          <p:cNvPr id="126" name="Isosceles Triangle 125"/>
          <p:cNvSpPr/>
          <p:nvPr userDrawn="1"/>
        </p:nvSpPr>
        <p:spPr bwMode="gray">
          <a:xfrm rot="16200000" flipH="1">
            <a:off x="9878715" y="2715966"/>
            <a:ext cx="167059" cy="7201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3873" tIns="71937" rIns="143873" bIns="719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100" dirty="0">
              <a:solidFill>
                <a:schemeClr val="bg1"/>
              </a:solidFill>
            </a:endParaRPr>
          </a:p>
        </p:txBody>
      </p:sp>
      <p:sp>
        <p:nvSpPr>
          <p:cNvPr id="127" name="Isosceles Triangle 126"/>
          <p:cNvSpPr/>
          <p:nvPr userDrawn="1"/>
        </p:nvSpPr>
        <p:spPr bwMode="gray">
          <a:xfrm rot="5400000">
            <a:off x="608806" y="1987404"/>
            <a:ext cx="167059" cy="7201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3873" tIns="71937" rIns="143873" bIns="719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100" dirty="0">
              <a:solidFill>
                <a:schemeClr val="bg1"/>
              </a:solidFill>
            </a:endParaRPr>
          </a:p>
        </p:txBody>
      </p:sp>
      <p:sp>
        <p:nvSpPr>
          <p:cNvPr id="128" name="Isosceles Triangle 127"/>
          <p:cNvSpPr/>
          <p:nvPr userDrawn="1"/>
        </p:nvSpPr>
        <p:spPr bwMode="gray">
          <a:xfrm rot="16200000" flipH="1">
            <a:off x="9878715" y="1987404"/>
            <a:ext cx="167059" cy="7201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3873" tIns="71937" rIns="143873" bIns="719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100" dirty="0">
              <a:solidFill>
                <a:schemeClr val="bg1"/>
              </a:solidFill>
            </a:endParaRPr>
          </a:p>
        </p:txBody>
      </p:sp>
      <p:sp>
        <p:nvSpPr>
          <p:cNvPr id="129" name="TextBox 128"/>
          <p:cNvSpPr txBox="1"/>
          <p:nvPr userDrawn="1"/>
        </p:nvSpPr>
        <p:spPr>
          <a:xfrm>
            <a:off x="1833163" y="-39760"/>
            <a:ext cx="7027076" cy="258908"/>
          </a:xfrm>
          <a:prstGeom prst="rect">
            <a:avLst/>
          </a:prstGeom>
          <a:noFill/>
        </p:spPr>
        <p:txBody>
          <a:bodyPr wrap="square" lIns="71937" tIns="35967" rIns="71937" bIns="35967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r>
              <a:rPr lang="en-GB" sz="1100" b="0" dirty="0">
                <a:solidFill>
                  <a:schemeClr val="bg1"/>
                </a:solidFill>
              </a:rPr>
              <a:t>Chapter</a:t>
            </a:r>
            <a:r>
              <a:rPr lang="en-GB" sz="1100" b="0" baseline="0" dirty="0">
                <a:solidFill>
                  <a:schemeClr val="bg1"/>
                </a:solidFill>
              </a:rPr>
              <a:t> markers – line these up with base of this grey area</a:t>
            </a:r>
            <a:endParaRPr lang="en-GB" sz="1100" b="0" dirty="0">
              <a:solidFill>
                <a:schemeClr val="bg1"/>
              </a:solidFill>
            </a:endParaRPr>
          </a:p>
        </p:txBody>
      </p:sp>
      <p:sp>
        <p:nvSpPr>
          <p:cNvPr id="130" name="Isosceles Triangle 129"/>
          <p:cNvSpPr/>
          <p:nvPr userDrawn="1"/>
        </p:nvSpPr>
        <p:spPr bwMode="gray">
          <a:xfrm rot="10800000" flipV="1">
            <a:off x="5263176" y="238126"/>
            <a:ext cx="167059" cy="7201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3873" tIns="71937" rIns="143873" bIns="719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100" dirty="0">
              <a:solidFill>
                <a:schemeClr val="bg1"/>
              </a:solidFill>
            </a:endParaRPr>
          </a:p>
        </p:txBody>
      </p:sp>
      <p:sp>
        <p:nvSpPr>
          <p:cNvPr id="131" name="TextBox 130"/>
          <p:cNvSpPr txBox="1"/>
          <p:nvPr userDrawn="1"/>
        </p:nvSpPr>
        <p:spPr>
          <a:xfrm>
            <a:off x="1361650" y="5793561"/>
            <a:ext cx="7970102" cy="377389"/>
          </a:xfrm>
          <a:prstGeom prst="rect">
            <a:avLst/>
          </a:prstGeom>
          <a:noFill/>
        </p:spPr>
        <p:txBody>
          <a:bodyPr wrap="square" lIns="71937" tIns="35967" rIns="71937" bIns="35967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r>
              <a:rPr lang="en-GB" sz="1800" dirty="0">
                <a:solidFill>
                  <a:schemeClr val="bg1"/>
                </a:solidFill>
              </a:rPr>
              <a:t>Use these markers to realign</a:t>
            </a:r>
            <a:r>
              <a:rPr lang="en-GB" sz="1800" baseline="0" dirty="0">
                <a:solidFill>
                  <a:schemeClr val="bg1"/>
                </a:solidFill>
              </a:rPr>
              <a:t> guides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>
            <a:off x="773010" y="7093002"/>
            <a:ext cx="1394019" cy="258841"/>
          </a:xfrm>
          <a:prstGeom prst="rect">
            <a:avLst/>
          </a:prstGeom>
          <a:noFill/>
        </p:spPr>
        <p:txBody>
          <a:bodyPr wrap="none" lIns="71937" tIns="35967" rIns="71937" bIns="35967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r>
              <a:rPr lang="en-GB" sz="1100" dirty="0">
                <a:solidFill>
                  <a:schemeClr val="bg1"/>
                </a:solidFill>
              </a:rPr>
              <a:t>Base of logo sits here</a:t>
            </a:r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542718" y="7299565"/>
            <a:ext cx="9596317" cy="0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Isosceles Triangle 55"/>
          <p:cNvSpPr/>
          <p:nvPr userDrawn="1"/>
        </p:nvSpPr>
        <p:spPr bwMode="gray">
          <a:xfrm rot="10800000">
            <a:off x="565816" y="7186448"/>
            <a:ext cx="167059" cy="7201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3873" tIns="71937" rIns="143873" bIns="719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2428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- Colour fill - Title+Sub, Full Page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5996" y="649063"/>
            <a:ext cx="3833533" cy="642023"/>
          </a:xfrm>
          <a:solidFill>
            <a:schemeClr val="accent3"/>
          </a:solidFill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Frame 3"/>
          <p:cNvSpPr/>
          <p:nvPr userDrawn="1"/>
        </p:nvSpPr>
        <p:spPr bwMode="gray">
          <a:xfrm>
            <a:off x="0" y="-161"/>
            <a:ext cx="10693400" cy="7561429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0" tIns="45680" rIns="9136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55996" y="1358142"/>
            <a:ext cx="2536126" cy="406265"/>
          </a:xfrm>
          <a:solidFill>
            <a:schemeClr val="tx2"/>
          </a:solidFill>
        </p:spPr>
        <p:txBody>
          <a:bodyPr vert="horz" wrap="none" lIns="71937" tIns="0" rIns="71937" bIns="0" rtlCol="0">
            <a:sp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Click to edit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555997" y="1969320"/>
            <a:ext cx="9566793" cy="4600575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 bwMode="gray">
          <a:xfrm>
            <a:off x="538899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0016203" y="7373875"/>
            <a:ext cx="576064" cy="208113"/>
          </a:xfrm>
          <a:prstGeom prst="rect">
            <a:avLst/>
          </a:prstGeom>
          <a:noFill/>
        </p:spPr>
        <p:txBody>
          <a:bodyPr wrap="square" lIns="71937" tIns="35967" rIns="71937" bIns="35967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1" y="6935525"/>
            <a:ext cx="228533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38038"/>
      </p:ext>
    </p:extLst>
  </p:cSld>
  <p:clrMapOvr>
    <a:masterClrMapping/>
  </p:clrMapOvr>
  <p:transition>
    <p:fade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, Full 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5239" y="891871"/>
            <a:ext cx="3833533" cy="642023"/>
          </a:xfrm>
          <a:solidFill>
            <a:schemeClr val="accent3"/>
          </a:solidFill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552451" y="1956573"/>
            <a:ext cx="9594850" cy="469029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907314"/>
      </p:ext>
    </p:extLst>
  </p:cSld>
  <p:clrMapOvr>
    <a:masterClrMapping/>
  </p:clrMapOvr>
  <p:transition>
    <p:fade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, Full Page Content, Bas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53763" y="894516"/>
            <a:ext cx="3833533" cy="642023"/>
          </a:xfrm>
          <a:solidFill>
            <a:schemeClr val="accent3"/>
          </a:solidFill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541460" y="1950268"/>
            <a:ext cx="9588500" cy="45124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189911" y="7043375"/>
            <a:ext cx="2940050" cy="180000"/>
          </a:xfrm>
          <a:noFill/>
        </p:spPr>
        <p:txBody>
          <a:bodyPr lIns="0" tIns="0" rIns="0" bIns="0" anchor="b" anchorCtr="0">
            <a:noAutofit/>
          </a:bodyPr>
          <a:lstStyle>
            <a:lvl1pPr marL="0" indent="0" algn="r">
              <a:buFontTx/>
              <a:buNone/>
              <a:defRPr sz="800"/>
            </a:lvl1pPr>
            <a:lvl2pPr marL="525438" indent="0">
              <a:buFontTx/>
              <a:buNone/>
              <a:defRPr/>
            </a:lvl2pPr>
            <a:lvl3pPr marL="1050874" indent="0">
              <a:buFontTx/>
              <a:buNone/>
              <a:defRPr/>
            </a:lvl3pPr>
            <a:lvl4pPr marL="1576314" indent="0">
              <a:buFontTx/>
              <a:buNone/>
              <a:defRPr/>
            </a:lvl4pPr>
            <a:lvl5pPr marL="210174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41461" y="6648073"/>
            <a:ext cx="6291141" cy="180000"/>
          </a:xfrm>
          <a:noFill/>
        </p:spPr>
        <p:txBody>
          <a:bodyPr lIns="0" tIns="0" rIns="0" bIns="0" anchor="b" anchorCtr="0">
            <a:noAutofit/>
          </a:bodyPr>
          <a:lstStyle>
            <a:lvl1pPr marL="0" indent="0" algn="l">
              <a:buFontTx/>
              <a:buNone/>
              <a:defRPr sz="800"/>
            </a:lvl1pPr>
            <a:lvl2pPr marL="525438" indent="0">
              <a:buFontTx/>
              <a:buNone/>
              <a:defRPr/>
            </a:lvl2pPr>
            <a:lvl3pPr marL="1050874" indent="0">
              <a:buFontTx/>
              <a:buNone/>
              <a:defRPr/>
            </a:lvl3pPr>
            <a:lvl4pPr marL="1576314" indent="0">
              <a:buFontTx/>
              <a:buNone/>
              <a:defRPr/>
            </a:lvl4pPr>
            <a:lvl5pPr marL="210174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base</a:t>
            </a:r>
          </a:p>
        </p:txBody>
      </p:sp>
    </p:spTree>
    <p:extLst>
      <p:ext uri="{BB962C8B-B14F-4D97-AF65-F5344CB8AC3E}">
        <p14:creationId xmlns:p14="http://schemas.microsoft.com/office/powerpoint/2010/main" val="428097809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, Subtitle, Full 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46763" y="735535"/>
            <a:ext cx="3833533" cy="605706"/>
          </a:xfrm>
          <a:solidFill>
            <a:schemeClr val="accent3"/>
          </a:solidFill>
        </p:spPr>
        <p:txBody>
          <a:bodyPr tIns="17984" bIns="17984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552451" y="1963741"/>
            <a:ext cx="9594850" cy="468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2454" y="1408823"/>
            <a:ext cx="3465483" cy="406265"/>
          </a:xfrm>
          <a:solidFill>
            <a:schemeClr val="tx2"/>
          </a:solidFill>
        </p:spPr>
        <p:txBody>
          <a:bodyPr vert="horz" wrap="none" lIns="71937" tIns="0" rIns="71937" bIns="0" rtlCol="0">
            <a:spAutoFit/>
          </a:bodyPr>
          <a:lstStyle>
            <a:lvl1pPr marL="272806" indent="-272806">
              <a:buNone/>
              <a:defRPr lang="en-US" sz="24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Subtitle text (optional)</a:t>
            </a:r>
          </a:p>
        </p:txBody>
      </p:sp>
    </p:spTree>
    <p:extLst>
      <p:ext uri="{BB962C8B-B14F-4D97-AF65-F5344CB8AC3E}">
        <p14:creationId xmlns:p14="http://schemas.microsoft.com/office/powerpoint/2010/main" val="100703055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, Subtitle, Full, Base, Source 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46342" y="706890"/>
            <a:ext cx="3833533" cy="642023"/>
          </a:xfrm>
          <a:solidFill>
            <a:schemeClr val="accent3"/>
          </a:solidFill>
        </p:spPr>
        <p:txBody>
          <a:bodyPr/>
          <a:lstStyle>
            <a:lvl1pPr algn="l">
              <a:defRPr b="1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50998" y="1961383"/>
            <a:ext cx="9588500" cy="45013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50192" y="1397558"/>
            <a:ext cx="2536126" cy="406265"/>
          </a:xfrm>
          <a:solidFill>
            <a:schemeClr val="tx2"/>
          </a:solidFill>
        </p:spPr>
        <p:txBody>
          <a:bodyPr vert="horz" wrap="none" lIns="71937" tIns="0" rIns="71937" bIns="0" rtlCol="0">
            <a:sp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Click to edit text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200691" y="7034702"/>
            <a:ext cx="2940050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r">
              <a:buFontTx/>
              <a:buNone/>
              <a:defRPr sz="800"/>
            </a:lvl1pPr>
            <a:lvl2pPr marL="525438" indent="0">
              <a:buFontTx/>
              <a:buNone/>
              <a:defRPr/>
            </a:lvl2pPr>
            <a:lvl3pPr marL="1050874" indent="0">
              <a:buFontTx/>
              <a:buNone/>
              <a:defRPr/>
            </a:lvl3pPr>
            <a:lvl4pPr marL="1576314" indent="0">
              <a:buFontTx/>
              <a:buNone/>
              <a:defRPr/>
            </a:lvl4pPr>
            <a:lvl5pPr marL="210174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52453" y="6645515"/>
            <a:ext cx="6307138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l">
              <a:buFontTx/>
              <a:buNone/>
              <a:defRPr sz="800"/>
            </a:lvl1pPr>
            <a:lvl2pPr marL="525438" indent="0">
              <a:buFontTx/>
              <a:buNone/>
              <a:defRPr/>
            </a:lvl2pPr>
            <a:lvl3pPr marL="1050874" indent="0">
              <a:buFontTx/>
              <a:buNone/>
              <a:defRPr/>
            </a:lvl3pPr>
            <a:lvl4pPr marL="1576314" indent="0">
              <a:buFontTx/>
              <a:buNone/>
              <a:defRPr/>
            </a:lvl4pPr>
            <a:lvl5pPr marL="210174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base</a:t>
            </a:r>
          </a:p>
        </p:txBody>
      </p:sp>
    </p:spTree>
    <p:extLst>
      <p:ext uri="{BB962C8B-B14F-4D97-AF65-F5344CB8AC3E}">
        <p14:creationId xmlns:p14="http://schemas.microsoft.com/office/powerpoint/2010/main" val="330147932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Long title &amp; Question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833817" y="2189031"/>
            <a:ext cx="6313488" cy="4273687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549416" y="2611387"/>
            <a:ext cx="2925626" cy="38647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1"/>
            </a:lvl1pPr>
          </a:lstStyle>
          <a:p>
            <a:pPr lvl="0"/>
            <a:r>
              <a:rPr lang="en-US" dirty="0"/>
              <a:t>Question text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56218" y="2189027"/>
            <a:ext cx="569260" cy="360000"/>
          </a:xfr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l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Q#</a:t>
            </a:r>
            <a:endParaRPr lang="en-GB" dirty="0"/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549417" y="673529"/>
            <a:ext cx="9609001" cy="1079426"/>
          </a:xfrm>
          <a:noFill/>
        </p:spPr>
        <p:txBody>
          <a:bodyPr wrap="square" lIns="0" tIns="0" rIns="0" bIns="0" anchor="t">
            <a:noAutofit/>
          </a:bodyPr>
          <a:lstStyle>
            <a:lvl1pPr marL="0" algn="l" defTabSz="913592" rtl="0" eaLnBrk="1" latinLnBrk="0" hangingPunct="1">
              <a:lnSpc>
                <a:spcPct val="120000"/>
              </a:lnSpc>
              <a:spcAft>
                <a:spcPts val="1000"/>
              </a:spcAft>
              <a:defRPr lang="en-GB" sz="2400" b="1" kern="1200" baseline="0" dirty="0">
                <a:solidFill>
                  <a:srgbClr val="FFFFFF"/>
                </a:solidFill>
                <a:highlight>
                  <a:srgbClr val="808080"/>
                </a:highlight>
                <a:latin typeface="+mn-lt"/>
                <a:ea typeface="Calibri"/>
                <a:cs typeface="Times New Roman"/>
              </a:defRPr>
            </a:lvl1pPr>
          </a:lstStyle>
          <a:p>
            <a:r>
              <a:rPr lang="en-US" dirty="0"/>
              <a:t>Long titles Click to edit Master title allows for 3 lines </a:t>
            </a:r>
            <a:br>
              <a:rPr lang="en-US" dirty="0"/>
            </a:br>
            <a:endParaRPr lang="en-GB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7218366" y="7004885"/>
            <a:ext cx="2940050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r">
              <a:buFontTx/>
              <a:buNone/>
              <a:defRPr sz="800"/>
            </a:lvl1pPr>
            <a:lvl2pPr marL="525438" indent="0">
              <a:buFontTx/>
              <a:buNone/>
              <a:defRPr/>
            </a:lvl2pPr>
            <a:lvl3pPr marL="1050874" indent="0">
              <a:buFontTx/>
              <a:buNone/>
              <a:defRPr/>
            </a:lvl3pPr>
            <a:lvl4pPr marL="1576314" indent="0">
              <a:buFontTx/>
              <a:buNone/>
              <a:defRPr/>
            </a:lvl4pPr>
            <a:lvl5pPr marL="210174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49416" y="6645515"/>
            <a:ext cx="6310176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l">
              <a:buFontTx/>
              <a:buNone/>
              <a:defRPr sz="800"/>
            </a:lvl1pPr>
            <a:lvl2pPr marL="525438" indent="0">
              <a:buFontTx/>
              <a:buNone/>
              <a:defRPr/>
            </a:lvl2pPr>
            <a:lvl3pPr marL="1050874" indent="0">
              <a:buFontTx/>
              <a:buNone/>
              <a:defRPr/>
            </a:lvl3pPr>
            <a:lvl4pPr marL="1576314" indent="0">
              <a:buFontTx/>
              <a:buNone/>
              <a:defRPr/>
            </a:lvl4pPr>
            <a:lvl5pPr marL="210174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base</a:t>
            </a:r>
          </a:p>
        </p:txBody>
      </p:sp>
    </p:spTree>
    <p:extLst>
      <p:ext uri="{BB962C8B-B14F-4D97-AF65-F5344CB8AC3E}">
        <p14:creationId xmlns:p14="http://schemas.microsoft.com/office/powerpoint/2010/main" val="350830729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, 2x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52452" y="905794"/>
            <a:ext cx="3833533" cy="642023"/>
          </a:xfrm>
          <a:solidFill>
            <a:schemeClr val="accent3"/>
          </a:solidFill>
        </p:spPr>
        <p:txBody>
          <a:bodyPr/>
          <a:lstStyle>
            <a:lvl1pPr algn="l">
              <a:defRPr b="1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52450" y="1763714"/>
            <a:ext cx="6280151" cy="469900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7218368" y="1763714"/>
            <a:ext cx="2928936" cy="4699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17326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, 2xContent v1, Bas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54625" y="905794"/>
            <a:ext cx="3833533" cy="642023"/>
          </a:xfrm>
          <a:solidFill>
            <a:schemeClr val="accent3"/>
          </a:solidFill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52450" y="1963737"/>
            <a:ext cx="6280151" cy="44989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7218368" y="1963737"/>
            <a:ext cx="2928936" cy="44989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218366" y="7017259"/>
            <a:ext cx="2940050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r">
              <a:buFontTx/>
              <a:buNone/>
              <a:defRPr sz="800"/>
            </a:lvl1pPr>
            <a:lvl2pPr marL="525438" indent="0">
              <a:buFontTx/>
              <a:buNone/>
              <a:defRPr/>
            </a:lvl2pPr>
            <a:lvl3pPr marL="1050874" indent="0">
              <a:buFontTx/>
              <a:buNone/>
              <a:defRPr/>
            </a:lvl3pPr>
            <a:lvl4pPr marL="1576314" indent="0">
              <a:buFontTx/>
              <a:buNone/>
              <a:defRPr/>
            </a:lvl4pPr>
            <a:lvl5pPr marL="210174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52453" y="6650677"/>
            <a:ext cx="6307138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l">
              <a:buFontTx/>
              <a:buNone/>
              <a:defRPr sz="800"/>
            </a:lvl1pPr>
            <a:lvl2pPr marL="525438" indent="0">
              <a:buFontTx/>
              <a:buNone/>
              <a:defRPr/>
            </a:lvl2pPr>
            <a:lvl3pPr marL="1050874" indent="0">
              <a:buFontTx/>
              <a:buNone/>
              <a:defRPr/>
            </a:lvl3pPr>
            <a:lvl4pPr marL="1576314" indent="0">
              <a:buFontTx/>
              <a:buNone/>
              <a:defRPr/>
            </a:lvl4pPr>
            <a:lvl5pPr marL="210174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base</a:t>
            </a:r>
          </a:p>
        </p:txBody>
      </p:sp>
    </p:spTree>
    <p:extLst>
      <p:ext uri="{BB962C8B-B14F-4D97-AF65-F5344CB8AC3E}">
        <p14:creationId xmlns:p14="http://schemas.microsoft.com/office/powerpoint/2010/main" val="329821013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, Subtitle, 2x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51429" y="669790"/>
            <a:ext cx="3833533" cy="642023"/>
          </a:xfrm>
          <a:solidFill>
            <a:schemeClr val="accent3"/>
          </a:solidFill>
        </p:spPr>
        <p:txBody>
          <a:bodyPr/>
          <a:lstStyle>
            <a:lvl1pPr algn="l">
              <a:defRPr b="1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551113" y="1963741"/>
            <a:ext cx="6308475" cy="4683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7218368" y="1963741"/>
            <a:ext cx="2928936" cy="4683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51117" y="1358142"/>
            <a:ext cx="2536126" cy="406265"/>
          </a:xfrm>
          <a:solidFill>
            <a:schemeClr val="tx2"/>
          </a:solidFill>
        </p:spPr>
        <p:txBody>
          <a:bodyPr vert="horz" wrap="none" lIns="71937" tIns="0" rIns="71937" bIns="0" rtlCol="0">
            <a:sp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7822568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- Cover -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71085" y="4194212"/>
            <a:ext cx="6030673" cy="478902"/>
          </a:xfrm>
          <a:solidFill>
            <a:schemeClr val="accent2"/>
          </a:solidFill>
        </p:spPr>
        <p:txBody>
          <a:bodyPr wrap="none" lIns="71937" tIns="35967" rIns="71937" bIns="35967" rtlCol="0" anchor="t">
            <a:spAutoFit/>
          </a:bodyPr>
          <a:lstStyle>
            <a:lvl1pPr marL="0" indent="0">
              <a:buNone/>
              <a:defRPr lang="en-GB" sz="24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subtitle Click to add subtitle</a:t>
            </a:r>
            <a:endParaRPr lang="en-GB" dirty="0"/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570970" y="4798059"/>
            <a:ext cx="4955122" cy="998796"/>
          </a:xfrm>
        </p:spPr>
        <p:txBody>
          <a:bodyPr wrap="square" lIns="0" tIns="0" rIns="0" bIns="0">
            <a:no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6798" indent="0">
              <a:buNone/>
              <a:defRPr>
                <a:solidFill>
                  <a:schemeClr val="bg1"/>
                </a:solidFill>
              </a:defRPr>
            </a:lvl2pPr>
            <a:lvl3pPr marL="913592" indent="0">
              <a:buNone/>
              <a:defRPr>
                <a:solidFill>
                  <a:schemeClr val="bg1"/>
                </a:solidFill>
              </a:defRPr>
            </a:lvl3pPr>
            <a:lvl4pPr marL="1370390" indent="0">
              <a:buNone/>
              <a:defRPr>
                <a:solidFill>
                  <a:schemeClr val="bg1"/>
                </a:solidFill>
              </a:defRPr>
            </a:lvl4pPr>
            <a:lvl5pPr marL="182718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58" name="Frame 157"/>
          <p:cNvSpPr/>
          <p:nvPr userDrawn="1"/>
        </p:nvSpPr>
        <p:spPr bwMode="gray">
          <a:xfrm>
            <a:off x="0" y="-161"/>
            <a:ext cx="10693400" cy="7561429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0" tIns="45680" rIns="9136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 bwMode="gray">
          <a:xfrm>
            <a:off x="542164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13" name="Text Placeholder 6"/>
          <p:cNvSpPr>
            <a:spLocks noGrp="1" noChangeAspect="1"/>
          </p:cNvSpPr>
          <p:nvPr>
            <p:ph type="body" sz="quarter" idx="13" hasCustomPrompt="1"/>
          </p:nvPr>
        </p:nvSpPr>
        <p:spPr bwMode="gray">
          <a:xfrm>
            <a:off x="550436" y="1971353"/>
            <a:ext cx="2249766" cy="698962"/>
          </a:xfrm>
          <a:solidFill>
            <a:schemeClr val="accent3"/>
          </a:solidFill>
        </p:spPr>
        <p:txBody>
          <a:bodyPr wrap="none" lIns="71937" tIns="35967" rIns="71937" bIns="35967" rtlCol="0" anchor="b">
            <a:spAutoFit/>
          </a:bodyPr>
          <a:lstStyle>
            <a:lvl1pPr marL="0" indent="0">
              <a:buFontTx/>
              <a:buNone/>
              <a:defRPr lang="en-US" sz="37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Title here</a:t>
            </a:r>
          </a:p>
        </p:txBody>
      </p:sp>
      <p:sp>
        <p:nvSpPr>
          <p:cNvPr id="14" name="Text Placeholder 6"/>
          <p:cNvSpPr>
            <a:spLocks noGrp="1" noChangeAspect="1"/>
          </p:cNvSpPr>
          <p:nvPr>
            <p:ph type="body" sz="quarter" idx="14" hasCustomPrompt="1"/>
          </p:nvPr>
        </p:nvSpPr>
        <p:spPr bwMode="gray">
          <a:xfrm>
            <a:off x="563665" y="3081671"/>
            <a:ext cx="2381212" cy="698962"/>
          </a:xfrm>
          <a:solidFill>
            <a:schemeClr val="accent3"/>
          </a:solidFill>
        </p:spPr>
        <p:txBody>
          <a:bodyPr wrap="none" lIns="71937" tIns="35967" rIns="71937" bIns="35967" rtlCol="0" anchor="b">
            <a:spAutoFit/>
          </a:bodyPr>
          <a:lstStyle>
            <a:lvl1pPr marL="0" indent="0">
              <a:buFontTx/>
              <a:buNone/>
              <a:defRPr lang="en-US" sz="37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Title  here</a:t>
            </a:r>
          </a:p>
        </p:txBody>
      </p:sp>
      <p:sp>
        <p:nvSpPr>
          <p:cNvPr id="11" name="TextBox 10"/>
          <p:cNvSpPr txBox="1"/>
          <p:nvPr userDrawn="1"/>
        </p:nvSpPr>
        <p:spPr bwMode="gray">
          <a:xfrm>
            <a:off x="551636" y="6116229"/>
            <a:ext cx="5721229" cy="6601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r>
              <a:rPr lang="en-GB" sz="1300" dirty="0">
                <a:solidFill>
                  <a:schemeClr val="bg1"/>
                </a:solidFill>
                <a:latin typeface="Calibri" pitchFamily="34" charset="0"/>
              </a:rPr>
              <a:t>© 2016 Ipsos.  All rights reserved. Contains Ipsos' Confidential and Proprietary information and may not be disclosed or reproduced without the prior written consent of Ipsos.</a:t>
            </a:r>
            <a:endParaRPr lang="en-GB" sz="13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 bwMode="gray">
          <a:xfrm>
            <a:off x="10016203" y="7373875"/>
            <a:ext cx="576064" cy="208113"/>
          </a:xfrm>
          <a:prstGeom prst="rect">
            <a:avLst/>
          </a:prstGeom>
          <a:noFill/>
        </p:spPr>
        <p:txBody>
          <a:bodyPr wrap="square" lIns="71937" tIns="35967" rIns="71937" bIns="35967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65" y="6730369"/>
            <a:ext cx="3432038" cy="57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7684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, Subtitle, 2xContent v1, Bas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57821" y="698367"/>
            <a:ext cx="3833533" cy="642023"/>
          </a:xfrm>
          <a:solidFill>
            <a:schemeClr val="accent3"/>
          </a:solidFill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552453" y="1963737"/>
            <a:ext cx="6307138" cy="44989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7218363" y="1963737"/>
            <a:ext cx="2928937" cy="44989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218366" y="7007320"/>
            <a:ext cx="2940050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r">
              <a:buFontTx/>
              <a:buNone/>
              <a:defRPr sz="800"/>
            </a:lvl1pPr>
            <a:lvl2pPr marL="525438" indent="0">
              <a:buFontTx/>
              <a:buNone/>
              <a:defRPr/>
            </a:lvl2pPr>
            <a:lvl3pPr marL="1050874" indent="0">
              <a:buFontTx/>
              <a:buNone/>
              <a:defRPr/>
            </a:lvl3pPr>
            <a:lvl4pPr marL="1576314" indent="0">
              <a:buFontTx/>
              <a:buNone/>
              <a:defRPr/>
            </a:lvl4pPr>
            <a:lvl5pPr marL="210174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52453" y="6645605"/>
            <a:ext cx="6307138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l">
              <a:buFontTx/>
              <a:buNone/>
              <a:defRPr sz="800"/>
            </a:lvl1pPr>
            <a:lvl2pPr marL="525438" indent="0">
              <a:buFontTx/>
              <a:buNone/>
              <a:defRPr/>
            </a:lvl2pPr>
            <a:lvl3pPr marL="1050874" indent="0">
              <a:buFontTx/>
              <a:buNone/>
              <a:defRPr/>
            </a:lvl3pPr>
            <a:lvl4pPr marL="1576314" indent="0">
              <a:buFontTx/>
              <a:buNone/>
              <a:defRPr/>
            </a:lvl4pPr>
            <a:lvl5pPr marL="210174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base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52455" y="1373011"/>
            <a:ext cx="3048703" cy="406265"/>
          </a:xfrm>
          <a:solidFill>
            <a:schemeClr val="tx2"/>
          </a:solidFill>
        </p:spPr>
        <p:txBody>
          <a:bodyPr vert="horz" wrap="none" lIns="71937" tIns="0" rIns="71937" bIns="0" rtlCol="0">
            <a:spAutoFit/>
          </a:bodyPr>
          <a:lstStyle>
            <a:lvl1pPr>
              <a:buFontTx/>
              <a:buNone/>
              <a:defRPr lang="en-GB" sz="2400" b="1" dirty="0">
                <a:solidFill>
                  <a:schemeClr val="bg1"/>
                </a:solidFill>
              </a:defRPr>
            </a:lvl1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Subtitle click to 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209967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, 2x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59140" y="905794"/>
            <a:ext cx="3833533" cy="642023"/>
          </a:xfrm>
          <a:solidFill>
            <a:schemeClr val="accent3"/>
          </a:solidFill>
        </p:spPr>
        <p:txBody>
          <a:bodyPr/>
          <a:lstStyle>
            <a:lvl1pPr algn="l">
              <a:defRPr b="1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52450" y="1963741"/>
            <a:ext cx="4616450" cy="4683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5521326" y="1963741"/>
            <a:ext cx="4625974" cy="4683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194729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, 2xContent v2, Bas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51459" y="905794"/>
            <a:ext cx="3833533" cy="642023"/>
          </a:xfrm>
          <a:solidFill>
            <a:schemeClr val="accent3"/>
          </a:solidFill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52450" y="1963737"/>
            <a:ext cx="4616450" cy="44989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5521326" y="1963737"/>
            <a:ext cx="4625974" cy="44989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218366" y="7014824"/>
            <a:ext cx="2940050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r">
              <a:buFontTx/>
              <a:buNone/>
              <a:defRPr sz="800"/>
            </a:lvl1pPr>
            <a:lvl2pPr marL="525438" indent="0">
              <a:buFontTx/>
              <a:buNone/>
              <a:defRPr/>
            </a:lvl2pPr>
            <a:lvl3pPr marL="1050874" indent="0">
              <a:buFontTx/>
              <a:buNone/>
              <a:defRPr/>
            </a:lvl3pPr>
            <a:lvl4pPr marL="1576314" indent="0">
              <a:buFontTx/>
              <a:buNone/>
              <a:defRPr/>
            </a:lvl4pPr>
            <a:lvl5pPr marL="210174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52450" y="6655879"/>
            <a:ext cx="4616450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l">
              <a:buFontTx/>
              <a:buNone/>
              <a:defRPr sz="800"/>
            </a:lvl1pPr>
            <a:lvl2pPr marL="525438" indent="0">
              <a:buFontTx/>
              <a:buNone/>
              <a:defRPr/>
            </a:lvl2pPr>
            <a:lvl3pPr marL="1050874" indent="0">
              <a:buFontTx/>
              <a:buNone/>
              <a:defRPr/>
            </a:lvl3pPr>
            <a:lvl4pPr marL="1576314" indent="0">
              <a:buFontTx/>
              <a:buNone/>
              <a:defRPr/>
            </a:lvl4pPr>
            <a:lvl5pPr marL="210174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base</a:t>
            </a:r>
          </a:p>
        </p:txBody>
      </p:sp>
    </p:spTree>
    <p:extLst>
      <p:ext uri="{BB962C8B-B14F-4D97-AF65-F5344CB8AC3E}">
        <p14:creationId xmlns:p14="http://schemas.microsoft.com/office/powerpoint/2010/main" val="286162601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, Subtitle, 2x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52885" y="668967"/>
            <a:ext cx="3833533" cy="642023"/>
          </a:xfrm>
          <a:solidFill>
            <a:schemeClr val="accent3"/>
          </a:solidFill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552450" y="1963741"/>
            <a:ext cx="4616450" cy="4683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5521325" y="1963741"/>
            <a:ext cx="4625976" cy="4683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50627" y="1350219"/>
            <a:ext cx="2621211" cy="406265"/>
          </a:xfrm>
          <a:solidFill>
            <a:schemeClr val="tx2"/>
          </a:solidFill>
        </p:spPr>
        <p:txBody>
          <a:bodyPr vert="horz" wrap="none" lIns="71937" tIns="0" rIns="71937" bIns="0" rtlCol="0">
            <a:sp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28006958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, Subtitle, 2xContent v2, Bas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52637" y="657269"/>
            <a:ext cx="3833533" cy="642023"/>
          </a:xfrm>
          <a:solidFill>
            <a:schemeClr val="accent3"/>
          </a:solidFill>
        </p:spPr>
        <p:txBody>
          <a:bodyPr/>
          <a:lstStyle>
            <a:lvl1pPr algn="l">
              <a:defRPr b="1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552450" y="1963737"/>
            <a:ext cx="4616450" cy="44989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5521326" y="1963737"/>
            <a:ext cx="4625974" cy="44989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5451" y="1352907"/>
            <a:ext cx="2536126" cy="406265"/>
          </a:xfrm>
          <a:solidFill>
            <a:schemeClr val="tx2"/>
          </a:solidFill>
        </p:spPr>
        <p:txBody>
          <a:bodyPr vert="horz" wrap="none" lIns="71937" tIns="0" rIns="71937" bIns="0" rtlCol="0">
            <a:sp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Click to edit text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218366" y="7014824"/>
            <a:ext cx="2940050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r">
              <a:buFontTx/>
              <a:buNone/>
              <a:defRPr sz="800"/>
            </a:lvl1pPr>
            <a:lvl2pPr marL="525438" indent="0">
              <a:buFontTx/>
              <a:buNone/>
              <a:defRPr/>
            </a:lvl2pPr>
            <a:lvl3pPr marL="1050874" indent="0">
              <a:buFontTx/>
              <a:buNone/>
              <a:defRPr/>
            </a:lvl3pPr>
            <a:lvl4pPr marL="1576314" indent="0">
              <a:buFontTx/>
              <a:buNone/>
              <a:defRPr/>
            </a:lvl4pPr>
            <a:lvl5pPr marL="210174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55447" y="6645515"/>
            <a:ext cx="6304141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l">
              <a:buFontTx/>
              <a:buNone/>
              <a:defRPr sz="800"/>
            </a:lvl1pPr>
            <a:lvl2pPr marL="525438" indent="0">
              <a:buFontTx/>
              <a:buNone/>
              <a:defRPr/>
            </a:lvl2pPr>
            <a:lvl3pPr marL="1050874" indent="0">
              <a:buFontTx/>
              <a:buNone/>
              <a:defRPr/>
            </a:lvl3pPr>
            <a:lvl4pPr marL="1576314" indent="0">
              <a:buFontTx/>
              <a:buNone/>
              <a:defRPr/>
            </a:lvl4pPr>
            <a:lvl5pPr marL="210174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base</a:t>
            </a:r>
          </a:p>
        </p:txBody>
      </p:sp>
    </p:spTree>
    <p:extLst>
      <p:ext uri="{BB962C8B-B14F-4D97-AF65-F5344CB8AC3E}">
        <p14:creationId xmlns:p14="http://schemas.microsoft.com/office/powerpoint/2010/main" val="205063055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, 2xContent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52747" y="905794"/>
            <a:ext cx="3833533" cy="642023"/>
          </a:xfrm>
          <a:solidFill>
            <a:schemeClr val="accent3"/>
          </a:solidFill>
        </p:spPr>
        <p:txBody>
          <a:bodyPr/>
          <a:lstStyle>
            <a:lvl1pPr algn="l">
              <a:defRPr b="1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52453" y="1963738"/>
            <a:ext cx="2922588" cy="46831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833818" y="1963738"/>
            <a:ext cx="6313486" cy="46831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35239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, 2xContent v3, Bas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52747" y="905794"/>
            <a:ext cx="3833533" cy="642023"/>
          </a:xfrm>
          <a:solidFill>
            <a:schemeClr val="accent3"/>
          </a:solidFill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218366" y="7014824"/>
            <a:ext cx="2940050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r">
              <a:buFontTx/>
              <a:buNone/>
              <a:defRPr sz="800"/>
            </a:lvl1pPr>
            <a:lvl2pPr marL="525438" indent="0">
              <a:buFontTx/>
              <a:buNone/>
              <a:defRPr/>
            </a:lvl2pPr>
            <a:lvl3pPr marL="1050874" indent="0">
              <a:buFontTx/>
              <a:buNone/>
              <a:defRPr/>
            </a:lvl3pPr>
            <a:lvl4pPr marL="1576314" indent="0">
              <a:buFontTx/>
              <a:buNone/>
              <a:defRPr/>
            </a:lvl4pPr>
            <a:lvl5pPr marL="210174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52453" y="6645605"/>
            <a:ext cx="6307138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l">
              <a:buFontTx/>
              <a:buNone/>
              <a:defRPr sz="800"/>
            </a:lvl1pPr>
            <a:lvl2pPr marL="525438" indent="0">
              <a:buFontTx/>
              <a:buNone/>
              <a:defRPr/>
            </a:lvl2pPr>
            <a:lvl3pPr marL="1050874" indent="0">
              <a:buFontTx/>
              <a:buNone/>
              <a:defRPr/>
            </a:lvl3pPr>
            <a:lvl4pPr marL="1576314" indent="0">
              <a:buFontTx/>
              <a:buNone/>
              <a:defRPr/>
            </a:lvl4pPr>
            <a:lvl5pPr marL="210174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base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552453" y="1963744"/>
            <a:ext cx="2922588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3833813" y="1963744"/>
            <a:ext cx="6313487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601496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, Subtitle, 2xContent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48646" y="646997"/>
            <a:ext cx="3833533" cy="642023"/>
          </a:xfrm>
          <a:solidFill>
            <a:schemeClr val="accent3"/>
          </a:solidFill>
        </p:spPr>
        <p:txBody>
          <a:bodyPr/>
          <a:lstStyle>
            <a:lvl1pPr algn="l">
              <a:defRPr b="1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552453" y="1963744"/>
            <a:ext cx="2922588" cy="44989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833818" y="1963744"/>
            <a:ext cx="6313486" cy="44989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54858" y="1338520"/>
            <a:ext cx="2536126" cy="406265"/>
          </a:xfrm>
          <a:solidFill>
            <a:schemeClr val="tx2"/>
          </a:solidFill>
        </p:spPr>
        <p:txBody>
          <a:bodyPr vert="horz" wrap="none" lIns="71937" tIns="0" rIns="71937" bIns="0" rtlCol="0">
            <a:sp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51914756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, Subtitle, 2xContent v3, Bas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49823" y="660241"/>
            <a:ext cx="3833533" cy="642023"/>
          </a:xfrm>
          <a:solidFill>
            <a:schemeClr val="accent3"/>
          </a:solidFill>
        </p:spPr>
        <p:txBody>
          <a:bodyPr/>
          <a:lstStyle>
            <a:lvl1pPr algn="l">
              <a:defRPr b="1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552453" y="1963742"/>
            <a:ext cx="2922588" cy="44989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3887788" y="1963742"/>
            <a:ext cx="6261660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6037" y="1351765"/>
            <a:ext cx="2536126" cy="406265"/>
          </a:xfrm>
          <a:solidFill>
            <a:schemeClr val="tx2"/>
          </a:solidFill>
        </p:spPr>
        <p:txBody>
          <a:bodyPr vert="horz" wrap="none" lIns="71937" tIns="0" rIns="71937" bIns="0" rtlCol="0">
            <a:sp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Click to edit text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218366" y="7004885"/>
            <a:ext cx="2940050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r">
              <a:buFontTx/>
              <a:buNone/>
              <a:defRPr sz="800"/>
            </a:lvl1pPr>
            <a:lvl2pPr marL="525438" indent="0">
              <a:buFontTx/>
              <a:buNone/>
              <a:defRPr/>
            </a:lvl2pPr>
            <a:lvl3pPr marL="1050874" indent="0">
              <a:buFontTx/>
              <a:buNone/>
              <a:defRPr/>
            </a:lvl3pPr>
            <a:lvl4pPr marL="1576314" indent="0">
              <a:buFontTx/>
              <a:buNone/>
              <a:defRPr/>
            </a:lvl4pPr>
            <a:lvl5pPr marL="210174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52453" y="6645515"/>
            <a:ext cx="6307138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l">
              <a:buFontTx/>
              <a:buNone/>
              <a:defRPr sz="800"/>
            </a:lvl1pPr>
            <a:lvl2pPr marL="525438" indent="0">
              <a:buFontTx/>
              <a:buNone/>
              <a:defRPr/>
            </a:lvl2pPr>
            <a:lvl3pPr marL="1050874" indent="0">
              <a:buFontTx/>
              <a:buNone/>
              <a:defRPr/>
            </a:lvl3pPr>
            <a:lvl4pPr marL="1576314" indent="0">
              <a:buFontTx/>
              <a:buNone/>
              <a:defRPr/>
            </a:lvl4pPr>
            <a:lvl5pPr marL="210174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base</a:t>
            </a:r>
          </a:p>
        </p:txBody>
      </p:sp>
    </p:spTree>
    <p:extLst>
      <p:ext uri="{BB962C8B-B14F-4D97-AF65-F5344CB8AC3E}">
        <p14:creationId xmlns:p14="http://schemas.microsoft.com/office/powerpoint/2010/main" val="217076325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, 3x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59143" y="905794"/>
            <a:ext cx="3833533" cy="642023"/>
          </a:xfrm>
          <a:solidFill>
            <a:schemeClr val="accent3"/>
          </a:solidFill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559137" y="1963738"/>
            <a:ext cx="2941200" cy="4683126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884269" y="1963738"/>
            <a:ext cx="2941200" cy="4683126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7209399" y="1963738"/>
            <a:ext cx="2941200" cy="4683126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239394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- Fly/Statement - 1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5436701" y="180237"/>
            <a:ext cx="5086028" cy="7200057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57100" y="2620676"/>
            <a:ext cx="2355821" cy="642023"/>
          </a:xfrm>
          <a:solidFill>
            <a:schemeClr val="accent3"/>
          </a:solidFill>
        </p:spPr>
        <p:txBody>
          <a:bodyPr anchor="b"/>
          <a:lstStyle>
            <a:lvl1pPr algn="l">
              <a:defRPr sz="3700">
                <a:latin typeface="+mj-lt"/>
              </a:defRPr>
            </a:lvl1pPr>
          </a:lstStyle>
          <a:p>
            <a:r>
              <a:rPr lang="en-US" dirty="0"/>
              <a:t>Fly style 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57101" y="3319336"/>
            <a:ext cx="3055115" cy="478902"/>
          </a:xfrm>
          <a:solidFill>
            <a:schemeClr val="accent2"/>
          </a:solidFill>
        </p:spPr>
        <p:txBody>
          <a:bodyPr wrap="none" lIns="71937" tIns="35967" rIns="71937" bIns="35967" rtlCol="0" anchor="t">
            <a:spAutoFit/>
          </a:bodyPr>
          <a:lstStyle>
            <a:lvl1pPr marL="0" indent="0">
              <a:buNone/>
              <a:defRPr lang="en-GB" sz="24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subtitle</a:t>
            </a:r>
            <a:endParaRPr lang="en-GB" dirty="0"/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57099" y="3959925"/>
            <a:ext cx="4411746" cy="2412994"/>
          </a:xfrm>
        </p:spPr>
        <p:txBody>
          <a:bodyPr wrap="square" lIns="0" tIns="0" rIns="0" bIns="0">
            <a:no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6798" indent="0">
              <a:buNone/>
              <a:defRPr>
                <a:solidFill>
                  <a:schemeClr val="bg1"/>
                </a:solidFill>
              </a:defRPr>
            </a:lvl2pPr>
            <a:lvl3pPr marL="913592" indent="0">
              <a:buNone/>
              <a:defRPr>
                <a:solidFill>
                  <a:schemeClr val="bg1"/>
                </a:solidFill>
              </a:defRPr>
            </a:lvl3pPr>
            <a:lvl4pPr marL="1370390" indent="0">
              <a:buNone/>
              <a:defRPr>
                <a:solidFill>
                  <a:schemeClr val="bg1"/>
                </a:solidFill>
              </a:defRPr>
            </a:lvl4pPr>
            <a:lvl5pPr marL="182718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44" name="Frame 43"/>
          <p:cNvSpPr/>
          <p:nvPr userDrawn="1"/>
        </p:nvSpPr>
        <p:spPr bwMode="gray">
          <a:xfrm>
            <a:off x="0" y="-161"/>
            <a:ext cx="10693400" cy="7561429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0" tIns="45680" rIns="9136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5256701" y="108224"/>
            <a:ext cx="180000" cy="7281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3873" tIns="71937" rIns="143873" bIns="719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9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 bwMode="gray">
          <a:xfrm>
            <a:off x="542164" y="743693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l" defTabSz="9135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Law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Society of Scotland Survey of Members 2017I Version 1 I Internal Use Only </a:t>
            </a:r>
            <a:endParaRPr lang="en-GB" sz="700" dirty="0">
              <a:solidFill>
                <a:schemeClr val="tx1"/>
              </a:solidFill>
              <a:latin typeface="Segoe UI Light" panose="020B0502040204020203" pitchFamily="34" charset="0"/>
            </a:endParaRPr>
          </a:p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)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0016203" y="7373875"/>
            <a:ext cx="576064" cy="208113"/>
          </a:xfrm>
          <a:prstGeom prst="rect">
            <a:avLst/>
          </a:prstGeom>
          <a:noFill/>
        </p:spPr>
        <p:txBody>
          <a:bodyPr wrap="square" lIns="71937" tIns="35967" rIns="71937" bIns="35967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1" y="6935525"/>
            <a:ext cx="228533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6773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, 3xContent, Bas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52452" y="912482"/>
            <a:ext cx="3833533" cy="642023"/>
          </a:xfrm>
          <a:solidFill>
            <a:schemeClr val="accent3"/>
          </a:solidFill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552450" y="1963742"/>
            <a:ext cx="2941200" cy="4498975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3880924" y="1963742"/>
            <a:ext cx="2941200" cy="4498975"/>
          </a:xfrm>
        </p:spPr>
        <p:txBody>
          <a:bodyPr/>
          <a:lstStyle>
            <a:lvl1pPr>
              <a:defRPr sz="2200" baseline="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7209399" y="1963742"/>
            <a:ext cx="2941200" cy="4498975"/>
          </a:xfrm>
        </p:spPr>
        <p:txBody>
          <a:bodyPr/>
          <a:lstStyle>
            <a:lvl1pPr>
              <a:defRPr sz="2200" baseline="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218367" y="7018325"/>
            <a:ext cx="2932236" cy="178934"/>
          </a:xfrm>
          <a:noFill/>
        </p:spPr>
        <p:txBody>
          <a:bodyPr lIns="0" tIns="0" rIns="0" bIns="0" anchor="b">
            <a:noAutofit/>
          </a:bodyPr>
          <a:lstStyle>
            <a:lvl1pPr marL="0" indent="0" algn="r">
              <a:buFontTx/>
              <a:buNone/>
              <a:defRPr sz="800"/>
            </a:lvl1pPr>
            <a:lvl2pPr marL="525438" indent="0">
              <a:buFontTx/>
              <a:buNone/>
              <a:defRPr/>
            </a:lvl2pPr>
            <a:lvl3pPr marL="1050874" indent="0">
              <a:buFontTx/>
              <a:buNone/>
              <a:defRPr/>
            </a:lvl3pPr>
            <a:lvl4pPr marL="1576314" indent="0">
              <a:buFontTx/>
              <a:buNone/>
              <a:defRPr/>
            </a:lvl4pPr>
            <a:lvl5pPr marL="210174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52453" y="6645515"/>
            <a:ext cx="6307138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l">
              <a:buFontTx/>
              <a:buNone/>
              <a:defRPr sz="800"/>
            </a:lvl1pPr>
            <a:lvl2pPr marL="525438" indent="0">
              <a:buFontTx/>
              <a:buNone/>
              <a:defRPr/>
            </a:lvl2pPr>
            <a:lvl3pPr marL="1050874" indent="0">
              <a:buFontTx/>
              <a:buNone/>
              <a:defRPr/>
            </a:lvl3pPr>
            <a:lvl4pPr marL="1576314" indent="0">
              <a:buFontTx/>
              <a:buNone/>
              <a:defRPr/>
            </a:lvl4pPr>
            <a:lvl5pPr marL="210174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base</a:t>
            </a:r>
          </a:p>
        </p:txBody>
      </p:sp>
    </p:spTree>
    <p:extLst>
      <p:ext uri="{BB962C8B-B14F-4D97-AF65-F5344CB8AC3E}">
        <p14:creationId xmlns:p14="http://schemas.microsoft.com/office/powerpoint/2010/main" val="950334476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, Subtitle, 3x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54826" y="683727"/>
            <a:ext cx="3833533" cy="642023"/>
          </a:xfrm>
          <a:solidFill>
            <a:schemeClr val="accent3"/>
          </a:solidFill>
        </p:spPr>
        <p:txBody>
          <a:bodyPr/>
          <a:lstStyle>
            <a:lvl1pPr algn="l">
              <a:defRPr b="1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552450" y="1963737"/>
            <a:ext cx="2941200" cy="4498976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3876441" y="1963737"/>
            <a:ext cx="2941200" cy="4498976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7200434" y="1963737"/>
            <a:ext cx="2941200" cy="4498976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6037" y="1351765"/>
            <a:ext cx="2536126" cy="406265"/>
          </a:xfrm>
          <a:solidFill>
            <a:schemeClr val="tx2"/>
          </a:solidFill>
        </p:spPr>
        <p:txBody>
          <a:bodyPr vert="horz" wrap="none" lIns="71937" tIns="0" rIns="71937" bIns="0" rtlCol="0">
            <a:sp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67421523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, Subtitle, 3xContent v3, Bas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52418" y="677818"/>
            <a:ext cx="3833533" cy="642023"/>
          </a:xfrm>
          <a:solidFill>
            <a:schemeClr val="accent3"/>
          </a:solidFill>
        </p:spPr>
        <p:txBody>
          <a:bodyPr/>
          <a:lstStyle>
            <a:lvl1pPr algn="l">
              <a:defRPr b="1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552450" y="1963737"/>
            <a:ext cx="2941200" cy="4498976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3876570" y="1963737"/>
            <a:ext cx="2941200" cy="4498976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8" hasCustomPrompt="1"/>
          </p:nvPr>
        </p:nvSpPr>
        <p:spPr>
          <a:xfrm>
            <a:off x="7200690" y="1963737"/>
            <a:ext cx="2941200" cy="4498976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52420" y="1353002"/>
            <a:ext cx="2536126" cy="406265"/>
          </a:xfrm>
          <a:solidFill>
            <a:schemeClr val="tx2"/>
          </a:solidFill>
        </p:spPr>
        <p:txBody>
          <a:bodyPr vert="horz" wrap="none" lIns="71937" tIns="0" rIns="71937" bIns="0" rtlCol="0">
            <a:sp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Click to edit text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218366" y="7007320"/>
            <a:ext cx="2940050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r">
              <a:buFontTx/>
              <a:buNone/>
              <a:defRPr sz="800"/>
            </a:lvl1pPr>
            <a:lvl2pPr marL="525438" indent="0">
              <a:buFontTx/>
              <a:buNone/>
              <a:defRPr/>
            </a:lvl2pPr>
            <a:lvl3pPr marL="1050874" indent="0">
              <a:buFontTx/>
              <a:buNone/>
              <a:defRPr/>
            </a:lvl3pPr>
            <a:lvl4pPr marL="1576314" indent="0">
              <a:buFontTx/>
              <a:buNone/>
              <a:defRPr/>
            </a:lvl4pPr>
            <a:lvl5pPr marL="210174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52416" y="6645515"/>
            <a:ext cx="6307172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l">
              <a:buFontTx/>
              <a:buNone/>
              <a:defRPr sz="800"/>
            </a:lvl1pPr>
            <a:lvl2pPr marL="525438" indent="0">
              <a:buFontTx/>
              <a:buNone/>
              <a:defRPr/>
            </a:lvl2pPr>
            <a:lvl3pPr marL="1050874" indent="0">
              <a:buFontTx/>
              <a:buNone/>
              <a:defRPr/>
            </a:lvl3pPr>
            <a:lvl4pPr marL="1576314" indent="0">
              <a:buFontTx/>
              <a:buNone/>
              <a:defRPr/>
            </a:lvl4pPr>
            <a:lvl5pPr marL="210174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base</a:t>
            </a:r>
          </a:p>
        </p:txBody>
      </p:sp>
    </p:spTree>
    <p:extLst>
      <p:ext uri="{BB962C8B-B14F-4D97-AF65-F5344CB8AC3E}">
        <p14:creationId xmlns:p14="http://schemas.microsoft.com/office/powerpoint/2010/main" val="138273735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60167" y="905794"/>
            <a:ext cx="3833533" cy="642023"/>
          </a:xfrm>
          <a:solidFill>
            <a:schemeClr val="accent3"/>
          </a:solidFill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9483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 Only, Bas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53187" y="905794"/>
            <a:ext cx="3833533" cy="642023"/>
          </a:xfrm>
          <a:solidFill>
            <a:schemeClr val="accent3"/>
          </a:solidFill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218366" y="7014824"/>
            <a:ext cx="2940050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r">
              <a:buFontTx/>
              <a:buNone/>
              <a:defRPr sz="800"/>
            </a:lvl1pPr>
            <a:lvl2pPr marL="525438" indent="0">
              <a:buFontTx/>
              <a:buNone/>
              <a:defRPr/>
            </a:lvl2pPr>
            <a:lvl3pPr marL="1050874" indent="0">
              <a:buFontTx/>
              <a:buNone/>
              <a:defRPr/>
            </a:lvl3pPr>
            <a:lvl4pPr marL="1576314" indent="0">
              <a:buFontTx/>
              <a:buNone/>
              <a:defRPr/>
            </a:lvl4pPr>
            <a:lvl5pPr marL="210174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52453" y="6645515"/>
            <a:ext cx="6307138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l">
              <a:buFontTx/>
              <a:buNone/>
              <a:defRPr sz="800"/>
            </a:lvl1pPr>
            <a:lvl2pPr marL="525438" indent="0">
              <a:buFontTx/>
              <a:buNone/>
              <a:defRPr/>
            </a:lvl2pPr>
            <a:lvl3pPr marL="1050874" indent="0">
              <a:buFontTx/>
              <a:buNone/>
              <a:defRPr/>
            </a:lvl3pPr>
            <a:lvl4pPr marL="1576314" indent="0">
              <a:buFontTx/>
              <a:buNone/>
              <a:defRPr/>
            </a:lvl4pPr>
            <a:lvl5pPr marL="210174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base</a:t>
            </a:r>
          </a:p>
        </p:txBody>
      </p:sp>
    </p:spTree>
    <p:extLst>
      <p:ext uri="{BB962C8B-B14F-4D97-AF65-F5344CB8AC3E}">
        <p14:creationId xmlns:p14="http://schemas.microsoft.com/office/powerpoint/2010/main" val="54060741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,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50087" y="658694"/>
            <a:ext cx="4509744" cy="642023"/>
          </a:xfrm>
          <a:solidFill>
            <a:schemeClr val="accent3"/>
          </a:solidFill>
        </p:spPr>
        <p:txBody>
          <a:bodyPr/>
          <a:lstStyle>
            <a:lvl1pPr algn="l">
              <a:defRPr b="1">
                <a:latin typeface="+mj-lt"/>
              </a:defRPr>
            </a:lvl1pPr>
          </a:lstStyle>
          <a:p>
            <a:r>
              <a:rPr lang="en-US" dirty="0"/>
              <a:t>Click to Master title</a:t>
            </a:r>
            <a:endParaRPr lang="en-GB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56301" y="1351669"/>
            <a:ext cx="2536126" cy="406265"/>
          </a:xfrm>
          <a:solidFill>
            <a:schemeClr val="tx2"/>
          </a:solidFill>
        </p:spPr>
        <p:txBody>
          <a:bodyPr vert="horz" wrap="none" lIns="71937" tIns="0" rIns="71937" bIns="0" rtlCol="0">
            <a:sp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07237160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, Subtitle Only, Bas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53980" y="668967"/>
            <a:ext cx="4509744" cy="642023"/>
          </a:xfrm>
          <a:solidFill>
            <a:schemeClr val="accent3"/>
          </a:solidFill>
        </p:spPr>
        <p:txBody>
          <a:bodyPr/>
          <a:lstStyle>
            <a:lvl1pPr algn="l">
              <a:defRPr b="1">
                <a:latin typeface="+mj-lt"/>
              </a:defRPr>
            </a:lvl1pPr>
          </a:lstStyle>
          <a:p>
            <a:r>
              <a:rPr lang="en-US" dirty="0"/>
              <a:t>Click to Master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9922" y="1365442"/>
            <a:ext cx="2536126" cy="406265"/>
          </a:xfrm>
          <a:solidFill>
            <a:schemeClr val="tx2"/>
          </a:solidFill>
        </p:spPr>
        <p:txBody>
          <a:bodyPr vert="horz" wrap="none" lIns="71937" tIns="0" rIns="71937" bIns="0" rtlCol="0">
            <a:sp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Click to edit text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218366" y="7014824"/>
            <a:ext cx="2940050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r">
              <a:buFontTx/>
              <a:buNone/>
              <a:defRPr sz="800"/>
            </a:lvl1pPr>
            <a:lvl2pPr marL="525438" indent="0">
              <a:buFontTx/>
              <a:buNone/>
              <a:defRPr/>
            </a:lvl2pPr>
            <a:lvl3pPr marL="1050874" indent="0">
              <a:buFontTx/>
              <a:buNone/>
              <a:defRPr/>
            </a:lvl3pPr>
            <a:lvl4pPr marL="1576314" indent="0">
              <a:buFontTx/>
              <a:buNone/>
              <a:defRPr/>
            </a:lvl4pPr>
            <a:lvl5pPr marL="210174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60196" y="6645515"/>
            <a:ext cx="6299396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l">
              <a:buFontTx/>
              <a:buNone/>
              <a:defRPr sz="800"/>
            </a:lvl1pPr>
            <a:lvl2pPr marL="525438" indent="0">
              <a:buFontTx/>
              <a:buNone/>
              <a:defRPr/>
            </a:lvl2pPr>
            <a:lvl3pPr marL="1050874" indent="0">
              <a:buFontTx/>
              <a:buNone/>
              <a:defRPr/>
            </a:lvl3pPr>
            <a:lvl4pPr marL="1576314" indent="0">
              <a:buFontTx/>
              <a:buNone/>
              <a:defRPr/>
            </a:lvl4pPr>
            <a:lvl5pPr marL="210174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base</a:t>
            </a:r>
          </a:p>
        </p:txBody>
      </p:sp>
    </p:spTree>
    <p:extLst>
      <p:ext uri="{BB962C8B-B14F-4D97-AF65-F5344CB8AC3E}">
        <p14:creationId xmlns:p14="http://schemas.microsoft.com/office/powerpoint/2010/main" val="356066671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094223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Blank, Bas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218363" y="7014824"/>
            <a:ext cx="2940049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r">
              <a:buFontTx/>
              <a:buNone/>
              <a:defRPr sz="800"/>
            </a:lvl1pPr>
            <a:lvl2pPr marL="525438" indent="0">
              <a:buFontTx/>
              <a:buNone/>
              <a:defRPr/>
            </a:lvl2pPr>
            <a:lvl3pPr marL="1050874" indent="0">
              <a:buFontTx/>
              <a:buNone/>
              <a:defRPr/>
            </a:lvl3pPr>
            <a:lvl4pPr marL="1576314" indent="0">
              <a:buFontTx/>
              <a:buNone/>
              <a:defRPr/>
            </a:lvl4pPr>
            <a:lvl5pPr marL="210174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52453" y="6650677"/>
            <a:ext cx="6307138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l">
              <a:buFontTx/>
              <a:buNone/>
              <a:defRPr sz="800"/>
            </a:lvl1pPr>
            <a:lvl2pPr marL="525438" indent="0">
              <a:buFontTx/>
              <a:buNone/>
              <a:defRPr/>
            </a:lvl2pPr>
            <a:lvl3pPr marL="1050874" indent="0">
              <a:buFontTx/>
              <a:buNone/>
              <a:defRPr/>
            </a:lvl3pPr>
            <a:lvl4pPr marL="1576314" indent="0">
              <a:buFontTx/>
              <a:buNone/>
              <a:defRPr/>
            </a:lvl4pPr>
            <a:lvl5pPr marL="2101749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base</a:t>
            </a:r>
          </a:p>
        </p:txBody>
      </p:sp>
    </p:spTree>
    <p:extLst>
      <p:ext uri="{BB962C8B-B14F-4D97-AF65-F5344CB8AC3E}">
        <p14:creationId xmlns:p14="http://schemas.microsoft.com/office/powerpoint/2010/main" val="145083292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- 1 picture left - content r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180977" y="179395"/>
            <a:ext cx="5085248" cy="7198553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990541" y="7409182"/>
            <a:ext cx="576062" cy="118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57"/>
              </a:spcBef>
              <a:buClr>
                <a:schemeClr val="bg2"/>
              </a:buClr>
            </a:pPr>
            <a:fld id="{08492756-E806-4604-9C5F-A6997CE6540C}" type="slidenum">
              <a:rPr lang="en-GB" sz="700" smtClean="0">
                <a:solidFill>
                  <a:schemeClr val="tx1"/>
                </a:solidFill>
                <a:latin typeface="Segoe UI Light" panose="020B0502040204020203" pitchFamily="34" charset="0"/>
              </a:rPr>
              <a:pPr algn="r">
                <a:lnSpc>
                  <a:spcPct val="110000"/>
                </a:lnSpc>
                <a:spcBef>
                  <a:spcPts val="2757"/>
                </a:spcBef>
                <a:buClr>
                  <a:schemeClr val="bg2"/>
                </a:buClr>
              </a:pPr>
              <a:t>‹#›</a:t>
            </a:fld>
            <a:endParaRPr lang="en-GB" sz="7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2"/>
          </p:nvPr>
        </p:nvSpPr>
        <p:spPr>
          <a:xfrm>
            <a:off x="5662945" y="2464609"/>
            <a:ext cx="4495470" cy="3980318"/>
          </a:xfr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21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662948" y="911183"/>
            <a:ext cx="3855362" cy="642026"/>
          </a:xfrm>
          <a:solidFill>
            <a:schemeClr val="accent3"/>
          </a:solidFill>
        </p:spPr>
        <p:txBody>
          <a:bodyPr wrap="none" lIns="82746" tIns="71937" rIns="82746" bIns="0" rtlCol="0" anchor="ctr">
            <a:spAutoFit/>
          </a:bodyPr>
          <a:lstStyle>
            <a:lvl1pPr algn="l">
              <a:defRPr lang="en-GB" dirty="0"/>
            </a:lvl1pPr>
          </a:lstStyle>
          <a:p>
            <a:pPr marL="0" lvl="0" indent="0" algn="l">
              <a:spcBef>
                <a:spcPct val="20000"/>
              </a:spcBef>
              <a:buFont typeface="Arial" panose="020B0604020202020204" pitchFamily="34" charset="0"/>
            </a:pPr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662947" y="1673717"/>
            <a:ext cx="3055115" cy="406265"/>
          </a:xfrm>
          <a:solidFill>
            <a:schemeClr val="tx2"/>
          </a:solidFill>
        </p:spPr>
        <p:txBody>
          <a:bodyPr vert="horz" wrap="none" lIns="71937" tIns="0" rIns="71937" bIns="0" rtlCol="0">
            <a:sp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24" name="TextBox 23"/>
          <p:cNvSpPr txBox="1"/>
          <p:nvPr userDrawn="1"/>
        </p:nvSpPr>
        <p:spPr bwMode="gray">
          <a:xfrm>
            <a:off x="433827" y="7377948"/>
            <a:ext cx="4895998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+mn-lt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+mn-lt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11" name="Frame 10"/>
          <p:cNvSpPr/>
          <p:nvPr userDrawn="1"/>
        </p:nvSpPr>
        <p:spPr bwMode="gray">
          <a:xfrm>
            <a:off x="0" y="-161"/>
            <a:ext cx="10693400" cy="7561429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0" tIns="45680" rIns="9136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5266225" y="175283"/>
            <a:ext cx="180000" cy="7209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3873" tIns="71937" rIns="143873" bIns="719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9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 bwMode="gray">
          <a:xfrm>
            <a:off x="193127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10016203" y="7373875"/>
            <a:ext cx="576064" cy="208113"/>
          </a:xfrm>
          <a:prstGeom prst="rect">
            <a:avLst/>
          </a:prstGeom>
          <a:noFill/>
        </p:spPr>
        <p:txBody>
          <a:bodyPr wrap="square" lIns="71937" tIns="35967" rIns="71937" bIns="35967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1" y="6935525"/>
            <a:ext cx="228533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4221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- Fly 2 - Image Le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162124" y="180237"/>
            <a:ext cx="5094576" cy="720005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650341" y="2427139"/>
            <a:ext cx="2355821" cy="642023"/>
          </a:xfrm>
          <a:solidFill>
            <a:schemeClr val="accent3"/>
          </a:solidFill>
        </p:spPr>
        <p:txBody>
          <a:bodyPr anchor="b"/>
          <a:lstStyle>
            <a:lvl1pPr algn="l">
              <a:defRPr sz="3700" baseline="0">
                <a:latin typeface="+mj-lt"/>
              </a:defRPr>
            </a:lvl1pPr>
          </a:lstStyle>
          <a:p>
            <a:r>
              <a:rPr lang="en-US" dirty="0"/>
              <a:t>Fly style 2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650344" y="3125799"/>
            <a:ext cx="3055115" cy="478902"/>
          </a:xfrm>
          <a:solidFill>
            <a:schemeClr val="accent2"/>
          </a:solidFill>
        </p:spPr>
        <p:txBody>
          <a:bodyPr wrap="none" lIns="71937" tIns="35967" rIns="71937" bIns="35967" rtlCol="0" anchor="t">
            <a:spAutoFit/>
          </a:bodyPr>
          <a:lstStyle>
            <a:lvl1pPr marL="0" indent="0">
              <a:buNone/>
              <a:defRPr lang="en-GB" sz="24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subtitle</a:t>
            </a:r>
            <a:endParaRPr lang="en-GB" dirty="0"/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650341" y="3766393"/>
            <a:ext cx="4653894" cy="3037637"/>
          </a:xfrm>
        </p:spPr>
        <p:txBody>
          <a:bodyPr wrap="square" lIns="0" tIns="0" rIns="0" bIns="0">
            <a:no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6798" indent="0">
              <a:buNone/>
              <a:defRPr>
                <a:solidFill>
                  <a:schemeClr val="bg1"/>
                </a:solidFill>
              </a:defRPr>
            </a:lvl2pPr>
            <a:lvl3pPr marL="913592" indent="0">
              <a:buNone/>
              <a:defRPr>
                <a:solidFill>
                  <a:schemeClr val="bg1"/>
                </a:solidFill>
              </a:defRPr>
            </a:lvl3pPr>
            <a:lvl4pPr marL="1370390" indent="0">
              <a:buNone/>
              <a:defRPr>
                <a:solidFill>
                  <a:schemeClr val="bg1"/>
                </a:solidFill>
              </a:defRPr>
            </a:lvl4pPr>
            <a:lvl5pPr marL="182718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44" name="Frame 43"/>
          <p:cNvSpPr/>
          <p:nvPr userDrawn="1"/>
        </p:nvSpPr>
        <p:spPr bwMode="gray">
          <a:xfrm>
            <a:off x="0" y="-161"/>
            <a:ext cx="10693400" cy="7561429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0" tIns="45680" rIns="9136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5256701" y="108224"/>
            <a:ext cx="180000" cy="7281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3873" tIns="71937" rIns="143873" bIns="719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9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 bwMode="gray">
          <a:xfrm>
            <a:off x="542164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0016203" y="7373875"/>
            <a:ext cx="576064" cy="208113"/>
          </a:xfrm>
          <a:prstGeom prst="rect">
            <a:avLst/>
          </a:prstGeom>
          <a:noFill/>
        </p:spPr>
        <p:txBody>
          <a:bodyPr wrap="square" lIns="71937" tIns="35967" rIns="71937" bIns="35967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1" y="6935525"/>
            <a:ext cx="228533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87670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- 1 picture right - content le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5418697" y="179395"/>
            <a:ext cx="5093728" cy="7198553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990541" y="7413831"/>
            <a:ext cx="576062" cy="118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57"/>
              </a:spcBef>
              <a:buClr>
                <a:schemeClr val="bg2"/>
              </a:buClr>
            </a:pPr>
            <a:fld id="{08492756-E806-4604-9C5F-A6997CE6540C}" type="slidenum">
              <a:rPr lang="en-GB" sz="700" smtClean="0">
                <a:solidFill>
                  <a:schemeClr val="tx1"/>
                </a:solidFill>
                <a:latin typeface="Segoe UI Light" panose="020B0502040204020203" pitchFamily="34" charset="0"/>
              </a:rPr>
              <a:pPr algn="r">
                <a:lnSpc>
                  <a:spcPct val="110000"/>
                </a:lnSpc>
                <a:spcBef>
                  <a:spcPts val="2757"/>
                </a:spcBef>
                <a:buClr>
                  <a:schemeClr val="bg2"/>
                </a:buClr>
              </a:pPr>
              <a:t>‹#›</a:t>
            </a:fld>
            <a:endParaRPr lang="en-GB" sz="7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2"/>
          </p:nvPr>
        </p:nvSpPr>
        <p:spPr>
          <a:xfrm>
            <a:off x="552454" y="1949519"/>
            <a:ext cx="4506219" cy="3980318"/>
          </a:xfr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21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61384" y="625170"/>
            <a:ext cx="3855362" cy="642026"/>
          </a:xfrm>
          <a:solidFill>
            <a:schemeClr val="accent3"/>
          </a:solidFill>
        </p:spPr>
        <p:txBody>
          <a:bodyPr wrap="none" lIns="82746" tIns="71937" rIns="82746" bIns="0" rtlCol="0" anchor="ctr">
            <a:spAutoFit/>
          </a:bodyPr>
          <a:lstStyle>
            <a:lvl1pPr algn="l">
              <a:defRPr lang="en-GB" dirty="0"/>
            </a:lvl1pPr>
          </a:lstStyle>
          <a:p>
            <a:pPr marL="0" lvl="0" indent="0" algn="l">
              <a:spcBef>
                <a:spcPct val="20000"/>
              </a:spcBef>
              <a:buFont typeface="Arial" panose="020B0604020202020204" pitchFamily="34" charset="0"/>
            </a:pPr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61386" y="1336208"/>
            <a:ext cx="3055115" cy="406265"/>
          </a:xfrm>
          <a:solidFill>
            <a:schemeClr val="tx2"/>
          </a:solidFill>
        </p:spPr>
        <p:txBody>
          <a:bodyPr vert="horz" wrap="none" lIns="71937" tIns="0" rIns="71937" bIns="0" rtlCol="0">
            <a:sp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12" name="Frame 11"/>
          <p:cNvSpPr/>
          <p:nvPr userDrawn="1"/>
        </p:nvSpPr>
        <p:spPr bwMode="gray">
          <a:xfrm>
            <a:off x="0" y="-161"/>
            <a:ext cx="10693400" cy="7561429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0" tIns="45680" rIns="9136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 bwMode="gray">
          <a:xfrm>
            <a:off x="5266225" y="175283"/>
            <a:ext cx="180000" cy="7209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3873" tIns="71937" rIns="143873" bIns="719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9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 bwMode="gray">
          <a:xfrm>
            <a:off x="538899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0016203" y="7373875"/>
            <a:ext cx="576064" cy="208113"/>
          </a:xfrm>
          <a:prstGeom prst="rect">
            <a:avLst/>
          </a:prstGeom>
          <a:noFill/>
        </p:spPr>
        <p:txBody>
          <a:bodyPr wrap="square" lIns="71937" tIns="35967" rIns="71937" bIns="35967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1" y="6935525"/>
            <a:ext cx="228533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9553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- 2 pictures right - content le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5356232" y="79403"/>
            <a:ext cx="5247057" cy="7334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492" tIns="82746" rIns="165492" bIns="827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57"/>
              </a:spcBef>
              <a:buClr>
                <a:schemeClr val="bg2"/>
              </a:buClr>
            </a:pPr>
            <a:endParaRPr lang="en-GB" sz="32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429961" y="3866361"/>
            <a:ext cx="5068713" cy="351158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5429961" y="180237"/>
            <a:ext cx="5068713" cy="35304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5378377" y="3690632"/>
            <a:ext cx="5224913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1465" tIns="105733" rIns="211465" bIns="10573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3526"/>
              </a:spcBef>
              <a:buClr>
                <a:schemeClr val="bg2"/>
              </a:buClr>
            </a:pPr>
            <a:endParaRPr lang="en-GB" sz="29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990541" y="7409182"/>
            <a:ext cx="576062" cy="118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57"/>
              </a:spcBef>
              <a:buClr>
                <a:schemeClr val="bg2"/>
              </a:buClr>
            </a:pPr>
            <a:fld id="{08492756-E806-4604-9C5F-A6997CE6540C}" type="slidenum">
              <a:rPr lang="en-GB" sz="700" smtClean="0">
                <a:solidFill>
                  <a:schemeClr val="tx1"/>
                </a:solidFill>
                <a:latin typeface="Segoe UI Light" panose="020B0502040204020203" pitchFamily="34" charset="0"/>
              </a:rPr>
              <a:pPr algn="r">
                <a:lnSpc>
                  <a:spcPct val="110000"/>
                </a:lnSpc>
                <a:spcBef>
                  <a:spcPts val="2757"/>
                </a:spcBef>
                <a:buClr>
                  <a:schemeClr val="bg2"/>
                </a:buClr>
              </a:pPr>
              <a:t>‹#›</a:t>
            </a:fld>
            <a:endParaRPr lang="en-GB" sz="7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7" name="Content Placeholder 6"/>
          <p:cNvSpPr>
            <a:spLocks noGrp="1"/>
          </p:cNvSpPr>
          <p:nvPr>
            <p:ph sz="quarter" idx="12"/>
          </p:nvPr>
        </p:nvSpPr>
        <p:spPr>
          <a:xfrm>
            <a:off x="548071" y="1960554"/>
            <a:ext cx="4510598" cy="3980318"/>
          </a:xfrm>
        </p:spPr>
        <p:txBody>
          <a:bodyPr lIns="0" rIns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21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58655" y="614806"/>
            <a:ext cx="3855362" cy="642026"/>
          </a:xfrm>
          <a:solidFill>
            <a:schemeClr val="accent3"/>
          </a:solidFill>
        </p:spPr>
        <p:txBody>
          <a:bodyPr wrap="none" lIns="82746" tIns="71937" rIns="82746" bIns="0" rtlCol="0" anchor="ctr">
            <a:spAutoFit/>
          </a:bodyPr>
          <a:lstStyle>
            <a:lvl1pPr algn="l">
              <a:defRPr lang="en-GB" dirty="0"/>
            </a:lvl1pPr>
          </a:lstStyle>
          <a:p>
            <a:pPr marL="0" lvl="0" indent="0" algn="l">
              <a:spcBef>
                <a:spcPct val="20000"/>
              </a:spcBef>
              <a:buFont typeface="Arial" panose="020B0604020202020204" pitchFamily="34" charset="0"/>
            </a:pPr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8654" y="1336250"/>
            <a:ext cx="3055115" cy="406265"/>
          </a:xfrm>
          <a:solidFill>
            <a:schemeClr val="tx2"/>
          </a:solidFill>
        </p:spPr>
        <p:txBody>
          <a:bodyPr vert="horz" wrap="none" lIns="71937" tIns="0" rIns="71937" bIns="0" rtlCol="0">
            <a:sp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15" name="Frame 14"/>
          <p:cNvSpPr/>
          <p:nvPr userDrawn="1"/>
        </p:nvSpPr>
        <p:spPr bwMode="gray">
          <a:xfrm>
            <a:off x="0" y="-161"/>
            <a:ext cx="10693400" cy="7561429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0" tIns="45680" rIns="9136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20" name="Rectangle 19"/>
          <p:cNvSpPr/>
          <p:nvPr userDrawn="1"/>
        </p:nvSpPr>
        <p:spPr bwMode="gray">
          <a:xfrm>
            <a:off x="5266225" y="175283"/>
            <a:ext cx="180000" cy="7209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3873" tIns="71937" rIns="143873" bIns="719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9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4" name="TextBox 23"/>
          <p:cNvSpPr txBox="1"/>
          <p:nvPr userDrawn="1"/>
        </p:nvSpPr>
        <p:spPr bwMode="gray">
          <a:xfrm>
            <a:off x="538899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10016203" y="7373875"/>
            <a:ext cx="576064" cy="208113"/>
          </a:xfrm>
          <a:prstGeom prst="rect">
            <a:avLst/>
          </a:prstGeom>
          <a:noFill/>
        </p:spPr>
        <p:txBody>
          <a:bodyPr wrap="square" lIns="71937" tIns="35967" rIns="71937" bIns="35967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1" y="6935525"/>
            <a:ext cx="228533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3253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- 3 pictures right - content le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 userDrawn="1"/>
        </p:nvSpPr>
        <p:spPr bwMode="gray">
          <a:xfrm>
            <a:off x="0" y="-161"/>
            <a:ext cx="10693400" cy="7561429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0" tIns="45680" rIns="9136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5356232" y="79403"/>
            <a:ext cx="5247057" cy="7334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492" tIns="82746" rIns="165492" bIns="827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57"/>
              </a:spcBef>
              <a:buClr>
                <a:schemeClr val="bg2"/>
              </a:buClr>
            </a:pPr>
            <a:endParaRPr lang="en-GB" sz="32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7214464" y="181778"/>
            <a:ext cx="1573200" cy="71874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8973752" y="181778"/>
            <a:ext cx="1538675" cy="71874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5454869" y="181778"/>
            <a:ext cx="1573200" cy="71874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27" name="Content Placeholder 6"/>
          <p:cNvSpPr>
            <a:spLocks noGrp="1"/>
          </p:cNvSpPr>
          <p:nvPr userDrawn="1">
            <p:ph sz="quarter" idx="12"/>
          </p:nvPr>
        </p:nvSpPr>
        <p:spPr>
          <a:xfrm>
            <a:off x="546785" y="2268463"/>
            <a:ext cx="4622115" cy="3980318"/>
          </a:xfrm>
        </p:spPr>
        <p:txBody>
          <a:bodyPr lIns="0" rIns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21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8" name="Title 1"/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545565" y="830741"/>
            <a:ext cx="3855362" cy="642026"/>
          </a:xfrm>
          <a:solidFill>
            <a:schemeClr val="accent3"/>
          </a:solidFill>
        </p:spPr>
        <p:txBody>
          <a:bodyPr wrap="none" lIns="82746" tIns="71937" rIns="82746" bIns="0" rtlCol="0" anchor="ctr">
            <a:spAutoFit/>
          </a:bodyPr>
          <a:lstStyle>
            <a:lvl1pPr algn="l">
              <a:defRPr lang="en-GB" dirty="0"/>
            </a:lvl1pPr>
          </a:lstStyle>
          <a:p>
            <a:pPr marL="0" lvl="0" indent="0" algn="l">
              <a:spcBef>
                <a:spcPct val="20000"/>
              </a:spcBef>
              <a:buFont typeface="Arial" panose="020B0604020202020204" pitchFamily="34" charset="0"/>
            </a:pPr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0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5562" y="1531631"/>
            <a:ext cx="3055115" cy="406265"/>
          </a:xfrm>
          <a:solidFill>
            <a:schemeClr val="tx2"/>
          </a:solidFill>
        </p:spPr>
        <p:txBody>
          <a:bodyPr vert="horz" wrap="none" lIns="71937" tIns="0" rIns="71937" bIns="0" rtlCol="0">
            <a:sp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5256701" y="159262"/>
            <a:ext cx="180000" cy="7311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492" tIns="82746" rIns="165492" bIns="827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57"/>
              </a:spcBef>
              <a:buClr>
                <a:schemeClr val="bg2"/>
              </a:buClr>
            </a:pPr>
            <a:endParaRPr lang="en-GB" sz="32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9" name="Rectangle 28"/>
          <p:cNvSpPr/>
          <p:nvPr userDrawn="1"/>
        </p:nvSpPr>
        <p:spPr bwMode="gray">
          <a:xfrm>
            <a:off x="8793749" y="159262"/>
            <a:ext cx="180000" cy="7311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492" tIns="82746" rIns="165492" bIns="827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57"/>
              </a:spcBef>
              <a:buClr>
                <a:schemeClr val="bg2"/>
              </a:buClr>
            </a:pPr>
            <a:endParaRPr lang="en-GB" sz="32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32" name="Rectangle 31"/>
          <p:cNvSpPr/>
          <p:nvPr userDrawn="1"/>
        </p:nvSpPr>
        <p:spPr bwMode="gray">
          <a:xfrm>
            <a:off x="7034466" y="159262"/>
            <a:ext cx="180000" cy="7311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492" tIns="82746" rIns="165492" bIns="827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57"/>
              </a:spcBef>
              <a:buClr>
                <a:schemeClr val="bg2"/>
              </a:buClr>
            </a:pPr>
            <a:endParaRPr lang="en-GB" sz="32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 bwMode="gray">
          <a:xfrm>
            <a:off x="542164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10016203" y="7373875"/>
            <a:ext cx="576064" cy="208113"/>
          </a:xfrm>
          <a:prstGeom prst="rect">
            <a:avLst/>
          </a:prstGeom>
          <a:noFill/>
        </p:spPr>
        <p:txBody>
          <a:bodyPr wrap="square" lIns="71937" tIns="35967" rIns="71937" bIns="35967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1" y="6935525"/>
            <a:ext cx="228533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16620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pictures Left - content r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 userDrawn="1"/>
        </p:nvSpPr>
        <p:spPr bwMode="gray">
          <a:xfrm>
            <a:off x="0" y="-161"/>
            <a:ext cx="10693400" cy="7561429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0" tIns="45680" rIns="9136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gray">
          <a:xfrm>
            <a:off x="133006" y="127323"/>
            <a:ext cx="5148209" cy="7281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3873" tIns="71937" rIns="143873" bIns="719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100" dirty="0">
              <a:solidFill>
                <a:schemeClr val="bg1"/>
              </a:solidFill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3692551" y="181778"/>
            <a:ext cx="1573200" cy="71874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178676" y="181778"/>
            <a:ext cx="1573200" cy="71874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1931959" y="181778"/>
            <a:ext cx="1604037" cy="71874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5256701" y="159262"/>
            <a:ext cx="180000" cy="7311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492" tIns="82746" rIns="165492" bIns="827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57"/>
              </a:spcBef>
              <a:buClr>
                <a:schemeClr val="bg2"/>
              </a:buClr>
            </a:pPr>
            <a:endParaRPr lang="en-GB" sz="32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7" name="Content Placeholder 6"/>
          <p:cNvSpPr>
            <a:spLocks noGrp="1"/>
          </p:cNvSpPr>
          <p:nvPr>
            <p:ph sz="quarter" idx="12"/>
          </p:nvPr>
        </p:nvSpPr>
        <p:spPr>
          <a:xfrm>
            <a:off x="5636077" y="2464609"/>
            <a:ext cx="4522336" cy="3980318"/>
          </a:xfrm>
        </p:spPr>
        <p:txBody>
          <a:bodyPr lIns="0" rIns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21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662948" y="789734"/>
            <a:ext cx="3855362" cy="642026"/>
          </a:xfrm>
          <a:solidFill>
            <a:schemeClr val="accent3"/>
          </a:solidFill>
        </p:spPr>
        <p:txBody>
          <a:bodyPr wrap="none" lIns="82746" tIns="71937" rIns="82746" bIns="0" rtlCol="0" anchor="ctr">
            <a:spAutoFit/>
          </a:bodyPr>
          <a:lstStyle>
            <a:lvl1pPr algn="l">
              <a:defRPr lang="en-GB" dirty="0"/>
            </a:lvl1pPr>
          </a:lstStyle>
          <a:p>
            <a:pPr marL="0" lvl="0" indent="0" algn="l">
              <a:spcBef>
                <a:spcPct val="20000"/>
              </a:spcBef>
              <a:buFont typeface="Arial" panose="020B0604020202020204" pitchFamily="34" charset="0"/>
            </a:pPr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662947" y="1531726"/>
            <a:ext cx="3055115" cy="406265"/>
          </a:xfrm>
          <a:solidFill>
            <a:schemeClr val="tx2"/>
          </a:solidFill>
        </p:spPr>
        <p:txBody>
          <a:bodyPr vert="horz" wrap="none" lIns="71937" tIns="0" rIns="71937" bIns="0" rtlCol="0">
            <a:sp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29" name="Rectangle 28"/>
          <p:cNvSpPr/>
          <p:nvPr userDrawn="1"/>
        </p:nvSpPr>
        <p:spPr bwMode="gray">
          <a:xfrm>
            <a:off x="3511788" y="159262"/>
            <a:ext cx="180000" cy="7311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492" tIns="82746" rIns="165492" bIns="827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57"/>
              </a:spcBef>
              <a:buClr>
                <a:schemeClr val="bg2"/>
              </a:buClr>
            </a:pPr>
            <a:endParaRPr lang="en-GB" sz="32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32" name="Rectangle 31"/>
          <p:cNvSpPr/>
          <p:nvPr userDrawn="1"/>
        </p:nvSpPr>
        <p:spPr bwMode="gray">
          <a:xfrm>
            <a:off x="1752504" y="159262"/>
            <a:ext cx="180000" cy="7311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492" tIns="82746" rIns="165492" bIns="827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57"/>
              </a:spcBef>
              <a:buClr>
                <a:schemeClr val="bg2"/>
              </a:buClr>
            </a:pPr>
            <a:endParaRPr lang="en-GB" sz="32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4" name="TextBox 23"/>
          <p:cNvSpPr txBox="1"/>
          <p:nvPr userDrawn="1"/>
        </p:nvSpPr>
        <p:spPr bwMode="gray">
          <a:xfrm>
            <a:off x="538899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546268" y="7240530"/>
            <a:ext cx="936154" cy="11849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r>
              <a:rPr lang="en-GB" sz="700" b="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Ipsos</a:t>
            </a:r>
            <a:r>
              <a:rPr lang="en-GB" sz="700" b="0" baseline="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MORI – Your WSBL</a:t>
            </a:r>
            <a:endParaRPr lang="en-GB" sz="700" b="0" dirty="0">
              <a:solidFill>
                <a:schemeClr val="bg1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016203" y="7373875"/>
            <a:ext cx="576064" cy="208113"/>
          </a:xfrm>
          <a:prstGeom prst="rect">
            <a:avLst/>
          </a:prstGeom>
          <a:noFill/>
        </p:spPr>
        <p:txBody>
          <a:bodyPr wrap="square" lIns="71937" tIns="35967" rIns="71937" bIns="35967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4935008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- Statem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66704" y="3328822"/>
            <a:ext cx="9359999" cy="903633"/>
          </a:xfrm>
          <a:noFill/>
        </p:spPr>
        <p:txBody>
          <a:bodyPr wrap="square" anchor="ctr"/>
          <a:lstStyle>
            <a:lvl1pPr>
              <a:defRPr sz="5400"/>
            </a:lvl1pPr>
          </a:lstStyle>
          <a:p>
            <a:r>
              <a:rPr lang="en-US" dirty="0"/>
              <a:t>Click to add statement</a:t>
            </a:r>
            <a:endParaRPr lang="en-GB" dirty="0"/>
          </a:p>
        </p:txBody>
      </p:sp>
      <p:sp>
        <p:nvSpPr>
          <p:cNvPr id="24" name="Frame 23"/>
          <p:cNvSpPr/>
          <p:nvPr userDrawn="1"/>
        </p:nvSpPr>
        <p:spPr bwMode="gray">
          <a:xfrm>
            <a:off x="0" y="-161"/>
            <a:ext cx="10693400" cy="7561429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0" tIns="45680" rIns="9136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 bwMode="gray">
          <a:xfrm>
            <a:off x="542164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016203" y="7373875"/>
            <a:ext cx="576064" cy="208113"/>
          </a:xfrm>
          <a:prstGeom prst="rect">
            <a:avLst/>
          </a:prstGeom>
          <a:noFill/>
        </p:spPr>
        <p:txBody>
          <a:bodyPr wrap="square" lIns="71937" tIns="35967" rIns="71937" bIns="35967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1" y="6935525"/>
            <a:ext cx="228533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80233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- media fi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 Placeholder 68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42914" y="4500714"/>
            <a:ext cx="4895998" cy="1377348"/>
          </a:xfrm>
        </p:spPr>
        <p:txBody>
          <a:bodyPr wrap="square" lIns="82746" tIns="41373" rIns="82746" bIns="41373">
            <a:normAutofit/>
          </a:bodyPr>
          <a:lstStyle>
            <a:lvl1pPr marL="0" indent="0">
              <a:spcBef>
                <a:spcPts val="1380"/>
              </a:spcBef>
              <a:buNone/>
              <a:defRPr sz="1900">
                <a:solidFill>
                  <a:schemeClr val="bg1"/>
                </a:solidFill>
              </a:defRPr>
            </a:lvl1pPr>
            <a:lvl2pPr marL="525438" indent="0">
              <a:buNone/>
              <a:defRPr>
                <a:solidFill>
                  <a:schemeClr val="bg1"/>
                </a:solidFill>
              </a:defRPr>
            </a:lvl2pPr>
            <a:lvl3pPr marL="1050872" indent="0">
              <a:buNone/>
              <a:defRPr>
                <a:solidFill>
                  <a:schemeClr val="bg1"/>
                </a:solidFill>
              </a:defRPr>
            </a:lvl3pPr>
            <a:lvl4pPr marL="1576313" indent="0">
              <a:buNone/>
              <a:defRPr>
                <a:solidFill>
                  <a:schemeClr val="bg1"/>
                </a:solidFill>
              </a:defRPr>
            </a:lvl4pPr>
            <a:lvl5pPr marL="210174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43036" y="3852645"/>
            <a:ext cx="3679416" cy="519571"/>
          </a:xfrm>
          <a:solidFill>
            <a:schemeClr val="accent2"/>
          </a:solidFill>
        </p:spPr>
        <p:txBody>
          <a:bodyPr wrap="none" lIns="82746" tIns="41373" rIns="82746" bIns="41373" rtlCol="0" anchor="t">
            <a:spAutoFit/>
          </a:bodyPr>
          <a:lstStyle>
            <a:lvl1pPr marL="0" indent="0">
              <a:lnSpc>
                <a:spcPts val="3356"/>
              </a:lnSpc>
              <a:spcAft>
                <a:spcPts val="0"/>
              </a:spcAft>
              <a:buNone/>
              <a:defRPr lang="en-GB" sz="29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subtitle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43030" y="2987682"/>
            <a:ext cx="5136132" cy="914719"/>
          </a:xfrm>
          <a:solidFill>
            <a:schemeClr val="accent3"/>
          </a:solidFill>
        </p:spPr>
        <p:txBody>
          <a:bodyPr tIns="143873" bIns="0" anchor="ctr"/>
          <a:lstStyle>
            <a:lvl1pPr algn="l">
              <a:defRPr sz="500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2" hasCustomPrompt="1"/>
          </p:nvPr>
        </p:nvSpPr>
        <p:spPr>
          <a:xfrm>
            <a:off x="180976" y="180632"/>
            <a:ext cx="10331450" cy="7200000"/>
          </a:xfrm>
          <a:solidFill>
            <a:schemeClr val="tx1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media here – this will keep your chosen media within a frame</a:t>
            </a:r>
          </a:p>
        </p:txBody>
      </p:sp>
      <p:sp>
        <p:nvSpPr>
          <p:cNvPr id="13" name="TextBox 12"/>
          <p:cNvSpPr txBox="1"/>
          <p:nvPr userDrawn="1"/>
        </p:nvSpPr>
        <p:spPr bwMode="gray">
          <a:xfrm>
            <a:off x="542164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0016203" y="7373875"/>
            <a:ext cx="576064" cy="208113"/>
          </a:xfrm>
          <a:prstGeom prst="rect">
            <a:avLst/>
          </a:prstGeom>
          <a:noFill/>
        </p:spPr>
        <p:txBody>
          <a:bodyPr wrap="square" lIns="71937" tIns="35967" rIns="71937" bIns="35967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1" y="6935525"/>
            <a:ext cx="228533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4460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-half page  media fil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 userDrawn="1"/>
        </p:nvSpPr>
        <p:spPr bwMode="gray">
          <a:xfrm>
            <a:off x="0" y="-161"/>
            <a:ext cx="10693400" cy="7561429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0" tIns="45680" rIns="9136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5256701" y="108225"/>
            <a:ext cx="180000" cy="7281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492" tIns="82746" rIns="165492" bIns="827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57"/>
              </a:spcBef>
              <a:buClr>
                <a:schemeClr val="bg2"/>
              </a:buClr>
            </a:pPr>
            <a:endParaRPr lang="en-GB" sz="32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2"/>
          </p:nvPr>
        </p:nvSpPr>
        <p:spPr>
          <a:xfrm>
            <a:off x="5636077" y="2464609"/>
            <a:ext cx="4522336" cy="3980318"/>
          </a:xfrm>
        </p:spPr>
        <p:txBody>
          <a:bodyPr lIns="0" rIns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21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662948" y="851468"/>
            <a:ext cx="3855362" cy="642026"/>
          </a:xfrm>
          <a:solidFill>
            <a:schemeClr val="accent3"/>
          </a:solidFill>
        </p:spPr>
        <p:txBody>
          <a:bodyPr wrap="none" lIns="82746" tIns="71937" rIns="82746" bIns="0" rtlCol="0" anchor="ctr">
            <a:spAutoFit/>
          </a:bodyPr>
          <a:lstStyle>
            <a:lvl1pPr algn="l">
              <a:defRPr lang="en-GB" dirty="0"/>
            </a:lvl1pPr>
          </a:lstStyle>
          <a:p>
            <a:pPr marL="0" lvl="0" indent="0" algn="l">
              <a:spcBef>
                <a:spcPct val="20000"/>
              </a:spcBef>
              <a:buFont typeface="Arial" panose="020B0604020202020204" pitchFamily="34" charset="0"/>
            </a:pPr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662947" y="1548383"/>
            <a:ext cx="3055115" cy="406265"/>
          </a:xfrm>
          <a:solidFill>
            <a:schemeClr val="tx2"/>
          </a:solidFill>
        </p:spPr>
        <p:txBody>
          <a:bodyPr vert="horz" wrap="none" lIns="71937" tIns="0" rIns="71937" bIns="0" rtlCol="0">
            <a:sp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4"/>
          </p:nvPr>
        </p:nvSpPr>
        <p:spPr>
          <a:xfrm>
            <a:off x="180981" y="181480"/>
            <a:ext cx="5075725" cy="7196461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 bwMode="gray">
          <a:xfrm>
            <a:off x="543256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0016203" y="7373875"/>
            <a:ext cx="576064" cy="208113"/>
          </a:xfrm>
          <a:prstGeom prst="rect">
            <a:avLst/>
          </a:prstGeom>
          <a:noFill/>
        </p:spPr>
        <p:txBody>
          <a:bodyPr wrap="square" lIns="71937" tIns="35967" rIns="71937" bIns="35967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1" y="6935525"/>
            <a:ext cx="228533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03674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- Image and statem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 userDrawn="1"/>
        </p:nvSpPr>
        <p:spPr bwMode="gray">
          <a:xfrm>
            <a:off x="0" y="-161"/>
            <a:ext cx="10693400" cy="7561429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0" tIns="45680" rIns="9136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80975" y="173835"/>
            <a:ext cx="10331450" cy="7204111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en-GB" dirty="0"/>
              <a:t>Insert image by clicking the picture icon and selecting file.  Image may then be cropped as desired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84620" y="1476376"/>
            <a:ext cx="9601036" cy="1637167"/>
          </a:xfrm>
          <a:noFill/>
        </p:spPr>
        <p:txBody>
          <a:bodyPr wrap="square" anchor="t"/>
          <a:lstStyle>
            <a:lvl1pPr algn="l">
              <a:lnSpc>
                <a:spcPts val="6095"/>
              </a:lnSpc>
              <a:defRPr sz="5400"/>
            </a:lvl1pPr>
          </a:lstStyle>
          <a:p>
            <a:r>
              <a:rPr lang="en-US" dirty="0"/>
              <a:t>Statement or with quote with image.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 bwMode="gray">
          <a:xfrm>
            <a:off x="542164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016203" y="7373875"/>
            <a:ext cx="576064" cy="208113"/>
          </a:xfrm>
          <a:prstGeom prst="rect">
            <a:avLst/>
          </a:prstGeom>
          <a:noFill/>
        </p:spPr>
        <p:txBody>
          <a:bodyPr wrap="square" lIns="71937" tIns="35967" rIns="71937" bIns="35967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1" y="6935525"/>
            <a:ext cx="228533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40979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- Statement with 3 x imag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 bwMode="gray">
          <a:xfrm>
            <a:off x="184155" y="4105281"/>
            <a:ext cx="10328275" cy="3275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3873" tIns="71937" rIns="143873" bIns="719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9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71495" y="1908460"/>
            <a:ext cx="9655256" cy="903633"/>
          </a:xfrm>
          <a:noFill/>
        </p:spPr>
        <p:txBody>
          <a:bodyPr wrap="square" anchor="ctr"/>
          <a:lstStyle>
            <a:lvl1pPr algn="l">
              <a:defRPr sz="5400"/>
            </a:lvl1pPr>
          </a:lstStyle>
          <a:p>
            <a:r>
              <a:rPr lang="en-US" dirty="0"/>
              <a:t>Click to add statement</a:t>
            </a:r>
            <a:endParaRPr lang="en-GB" dirty="0"/>
          </a:p>
        </p:txBody>
      </p:sp>
      <p:sp>
        <p:nvSpPr>
          <p:cNvPr id="24" name="Frame 23"/>
          <p:cNvSpPr/>
          <p:nvPr userDrawn="1"/>
        </p:nvSpPr>
        <p:spPr bwMode="gray">
          <a:xfrm>
            <a:off x="0" y="-161"/>
            <a:ext cx="10693400" cy="7561429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0" tIns="45680" rIns="9136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174210" y="4284669"/>
            <a:ext cx="3312000" cy="30956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3689336" y="4284669"/>
            <a:ext cx="3312000" cy="30956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7194525" y="4284669"/>
            <a:ext cx="3312000" cy="30956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 bwMode="gray">
          <a:xfrm>
            <a:off x="542164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016203" y="7373875"/>
            <a:ext cx="576064" cy="208113"/>
          </a:xfrm>
          <a:prstGeom prst="rect">
            <a:avLst/>
          </a:prstGeom>
          <a:noFill/>
        </p:spPr>
        <p:txBody>
          <a:bodyPr wrap="square" lIns="71937" tIns="35967" rIns="71937" bIns="35967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1" y="6935525"/>
            <a:ext cx="228533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2386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- Statement with 2 x imag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 bwMode="gray">
          <a:xfrm>
            <a:off x="90116" y="4105281"/>
            <a:ext cx="10422309" cy="3275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3873" tIns="71937" rIns="143873" bIns="719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9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60520" y="1908460"/>
            <a:ext cx="9359999" cy="903633"/>
          </a:xfrm>
          <a:noFill/>
        </p:spPr>
        <p:txBody>
          <a:bodyPr wrap="square" anchor="ctr"/>
          <a:lstStyle>
            <a:lvl1pPr algn="l">
              <a:defRPr sz="5400"/>
            </a:lvl1pPr>
          </a:lstStyle>
          <a:p>
            <a:r>
              <a:rPr lang="en-US" dirty="0"/>
              <a:t>Click to add statement</a:t>
            </a:r>
            <a:endParaRPr lang="en-GB" dirty="0"/>
          </a:p>
        </p:txBody>
      </p:sp>
      <p:sp>
        <p:nvSpPr>
          <p:cNvPr id="24" name="Frame 23"/>
          <p:cNvSpPr/>
          <p:nvPr userDrawn="1"/>
        </p:nvSpPr>
        <p:spPr bwMode="gray">
          <a:xfrm>
            <a:off x="0" y="-161"/>
            <a:ext cx="10693400" cy="7561429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0" tIns="45680" rIns="9136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174425" y="4274940"/>
            <a:ext cx="5072551" cy="30956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5429255" y="4274940"/>
            <a:ext cx="5083174" cy="30956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 bwMode="gray">
          <a:xfrm>
            <a:off x="542164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016203" y="7373875"/>
            <a:ext cx="576064" cy="208113"/>
          </a:xfrm>
          <a:prstGeom prst="rect">
            <a:avLst/>
          </a:prstGeom>
          <a:noFill/>
        </p:spPr>
        <p:txBody>
          <a:bodyPr wrap="square" lIns="71937" tIns="35967" rIns="71937" bIns="35967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1" y="6935525"/>
            <a:ext cx="228533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1006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- Fly 3 - Tri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5356225" y="79402"/>
            <a:ext cx="5247059" cy="7334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3873" tIns="71937" rIns="143873" bIns="719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9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57790" y="2620676"/>
            <a:ext cx="2355821" cy="642023"/>
          </a:xfrm>
          <a:solidFill>
            <a:schemeClr val="accent3"/>
          </a:solidFill>
        </p:spPr>
        <p:txBody>
          <a:bodyPr anchor="b"/>
          <a:lstStyle>
            <a:lvl1pPr algn="l">
              <a:defRPr sz="3700">
                <a:latin typeface="+mj-lt"/>
              </a:defRPr>
            </a:lvl1pPr>
          </a:lstStyle>
          <a:p>
            <a:r>
              <a:rPr lang="en-US" dirty="0"/>
              <a:t>Fly style 3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57791" y="3319336"/>
            <a:ext cx="3055115" cy="478902"/>
          </a:xfrm>
          <a:solidFill>
            <a:schemeClr val="accent2"/>
          </a:solidFill>
        </p:spPr>
        <p:txBody>
          <a:bodyPr wrap="none" lIns="71937" tIns="35967" rIns="71937" bIns="35967" rtlCol="0" anchor="t">
            <a:spAutoFit/>
          </a:bodyPr>
          <a:lstStyle>
            <a:lvl1pPr marL="0" indent="0">
              <a:buNone/>
              <a:defRPr lang="en-GB" sz="24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subtitle</a:t>
            </a:r>
            <a:endParaRPr lang="en-GB" dirty="0"/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58042" y="3959925"/>
            <a:ext cx="4597401" cy="2340986"/>
          </a:xfrm>
        </p:spPr>
        <p:txBody>
          <a:bodyPr wrap="square" lIns="0" tIns="0" rIns="0" bIns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6798" indent="0">
              <a:buNone/>
              <a:defRPr>
                <a:solidFill>
                  <a:schemeClr val="bg1"/>
                </a:solidFill>
              </a:defRPr>
            </a:lvl2pPr>
            <a:lvl3pPr marL="913592" indent="0">
              <a:buNone/>
              <a:defRPr>
                <a:solidFill>
                  <a:schemeClr val="bg1"/>
                </a:solidFill>
              </a:defRPr>
            </a:lvl3pPr>
            <a:lvl4pPr marL="1370390" indent="0">
              <a:buNone/>
              <a:defRPr>
                <a:solidFill>
                  <a:schemeClr val="bg1"/>
                </a:solidFill>
              </a:defRPr>
            </a:lvl4pPr>
            <a:lvl5pPr marL="182718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49" name="TextBox 48"/>
          <p:cNvSpPr txBox="1"/>
          <p:nvPr userDrawn="1"/>
        </p:nvSpPr>
        <p:spPr bwMode="gray">
          <a:xfrm>
            <a:off x="184162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+mn-lt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+mn-lt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5266225" y="175283"/>
            <a:ext cx="180000" cy="7209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3873" tIns="71937" rIns="143873" bIns="719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9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952928" y="184813"/>
            <a:ext cx="1562400" cy="720005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7212120" y="184813"/>
            <a:ext cx="1562400" cy="720005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446225" y="184813"/>
            <a:ext cx="1587482" cy="720005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16" name="Frame 15"/>
          <p:cNvSpPr/>
          <p:nvPr userDrawn="1"/>
        </p:nvSpPr>
        <p:spPr bwMode="gray">
          <a:xfrm>
            <a:off x="0" y="-161"/>
            <a:ext cx="10693400" cy="7561429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0" tIns="45680" rIns="9136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29" name="Rectangle 28"/>
          <p:cNvSpPr/>
          <p:nvPr userDrawn="1"/>
        </p:nvSpPr>
        <p:spPr bwMode="gray">
          <a:xfrm>
            <a:off x="8771058" y="181304"/>
            <a:ext cx="180000" cy="7209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3873" tIns="71937" rIns="143873" bIns="719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9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32" name="Rectangle 31"/>
          <p:cNvSpPr/>
          <p:nvPr userDrawn="1"/>
        </p:nvSpPr>
        <p:spPr bwMode="gray">
          <a:xfrm>
            <a:off x="7032444" y="181304"/>
            <a:ext cx="180000" cy="7209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3873" tIns="71937" rIns="143873" bIns="719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9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 bwMode="gray">
          <a:xfrm>
            <a:off x="542164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0016203" y="7373875"/>
            <a:ext cx="576064" cy="208113"/>
          </a:xfrm>
          <a:prstGeom prst="rect">
            <a:avLst/>
          </a:prstGeom>
          <a:noFill/>
        </p:spPr>
        <p:txBody>
          <a:bodyPr wrap="square" lIns="71937" tIns="35967" rIns="71937" bIns="35967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1" y="6935525"/>
            <a:ext cx="228533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10724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- Statement with bottom image x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 bwMode="gray">
          <a:xfrm>
            <a:off x="184155" y="4105281"/>
            <a:ext cx="10328275" cy="3275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3873" tIns="71937" rIns="143873" bIns="719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9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81774" y="1908460"/>
            <a:ext cx="9665530" cy="903633"/>
          </a:xfrm>
          <a:noFill/>
        </p:spPr>
        <p:txBody>
          <a:bodyPr wrap="square" anchor="ctr"/>
          <a:lstStyle>
            <a:lvl1pPr algn="l">
              <a:defRPr sz="5400"/>
            </a:lvl1pPr>
          </a:lstStyle>
          <a:p>
            <a:r>
              <a:rPr lang="en-US" dirty="0"/>
              <a:t>Click to add statement</a:t>
            </a:r>
            <a:endParaRPr lang="en-GB" dirty="0"/>
          </a:p>
        </p:txBody>
      </p:sp>
      <p:sp>
        <p:nvSpPr>
          <p:cNvPr id="24" name="Frame 23"/>
          <p:cNvSpPr/>
          <p:nvPr userDrawn="1"/>
        </p:nvSpPr>
        <p:spPr bwMode="gray">
          <a:xfrm>
            <a:off x="0" y="-161"/>
            <a:ext cx="10693400" cy="7561429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0" tIns="45680" rIns="9136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180976" y="4284669"/>
            <a:ext cx="10331450" cy="30956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 bwMode="gray">
          <a:xfrm>
            <a:off x="542164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016203" y="7373875"/>
            <a:ext cx="576064" cy="208113"/>
          </a:xfrm>
          <a:prstGeom prst="rect">
            <a:avLst/>
          </a:prstGeom>
          <a:noFill/>
        </p:spPr>
        <p:txBody>
          <a:bodyPr wrap="square" lIns="71937" tIns="35967" rIns="71937" bIns="35967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1" y="6935525"/>
            <a:ext cx="228533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73551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- Back Cov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 Placeholder 68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14758" y="3996655"/>
            <a:ext cx="4654143" cy="1827030"/>
          </a:xfrm>
        </p:spPr>
        <p:txBody>
          <a:bodyPr wrap="square" lIns="71937" tIns="35967" rIns="71937" bIns="35967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272806" algn="l"/>
              </a:tabLst>
              <a:defRPr sz="1800" baseline="0">
                <a:solidFill>
                  <a:schemeClr val="bg1"/>
                </a:solidFill>
                <a:latin typeface="+mn-lt"/>
              </a:defRPr>
            </a:lvl1pPr>
            <a:lvl2pPr marL="456798" indent="0">
              <a:buNone/>
              <a:defRPr>
                <a:solidFill>
                  <a:schemeClr val="bg1"/>
                </a:solidFill>
              </a:defRPr>
            </a:lvl2pPr>
            <a:lvl3pPr marL="913592" indent="0">
              <a:buNone/>
              <a:defRPr>
                <a:solidFill>
                  <a:schemeClr val="bg1"/>
                </a:solidFill>
              </a:defRPr>
            </a:lvl3pPr>
            <a:lvl4pPr marL="1370390" indent="0">
              <a:buNone/>
              <a:defRPr>
                <a:solidFill>
                  <a:schemeClr val="bg1"/>
                </a:solidFill>
              </a:defRPr>
            </a:lvl4pPr>
            <a:lvl5pPr marL="182718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  <a:p>
            <a:pPr lvl="0"/>
            <a:r>
              <a:rPr lang="en-US" dirty="0"/>
              <a:t>	020 #### ####</a:t>
            </a:r>
            <a:br>
              <a:rPr lang="en-US" dirty="0"/>
            </a:br>
            <a:r>
              <a:rPr lang="en-US" dirty="0"/>
              <a:t>	##### ######</a:t>
            </a:r>
          </a:p>
          <a:p>
            <a:pPr lvl="0"/>
            <a:r>
              <a:rPr lang="en-US" dirty="0"/>
              <a:t>	firstname.lastname@ipsos.com</a:t>
            </a:r>
            <a:endParaRPr lang="en-GB" dirty="0"/>
          </a:p>
        </p:txBody>
      </p:sp>
      <p:sp>
        <p:nvSpPr>
          <p:cNvPr id="161" name="Text Placeholder 68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516564" y="3996655"/>
            <a:ext cx="4641850" cy="1827030"/>
          </a:xfrm>
        </p:spPr>
        <p:txBody>
          <a:bodyPr wrap="square" lIns="71937" tIns="35967" rIns="71937" bIns="35967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272806" algn="l"/>
              </a:tabLst>
              <a:defRPr sz="1800" baseline="0">
                <a:solidFill>
                  <a:schemeClr val="bg1"/>
                </a:solidFill>
                <a:latin typeface="+mn-lt"/>
              </a:defRPr>
            </a:lvl1pPr>
            <a:lvl2pPr marL="456798" indent="0">
              <a:buNone/>
              <a:defRPr>
                <a:solidFill>
                  <a:schemeClr val="bg1"/>
                </a:solidFill>
              </a:defRPr>
            </a:lvl2pPr>
            <a:lvl3pPr marL="913592" indent="0">
              <a:buNone/>
              <a:defRPr>
                <a:solidFill>
                  <a:schemeClr val="bg1"/>
                </a:solidFill>
              </a:defRPr>
            </a:lvl3pPr>
            <a:lvl4pPr marL="1370390" indent="0">
              <a:buNone/>
              <a:defRPr>
                <a:solidFill>
                  <a:schemeClr val="bg1"/>
                </a:solidFill>
              </a:defRPr>
            </a:lvl4pPr>
            <a:lvl5pPr marL="182718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  <a:p>
            <a:pPr lvl="0"/>
            <a:r>
              <a:rPr lang="en-US" dirty="0"/>
              <a:t>	020 #### ####</a:t>
            </a:r>
            <a:br>
              <a:rPr lang="en-US" dirty="0"/>
            </a:br>
            <a:r>
              <a:rPr lang="en-US" dirty="0"/>
              <a:t>	##### ######</a:t>
            </a:r>
          </a:p>
          <a:p>
            <a:pPr lvl="0"/>
            <a:r>
              <a:rPr lang="en-US" dirty="0"/>
              <a:t>	firstname.lastname@ipsos.com</a:t>
            </a:r>
            <a:endParaRPr lang="en-GB" dirty="0"/>
          </a:p>
        </p:txBody>
      </p:sp>
      <p:sp>
        <p:nvSpPr>
          <p:cNvPr id="29" name="TextBox 28">
            <a:hlinkClick r:id="rId2"/>
          </p:cNvPr>
          <p:cNvSpPr txBox="1"/>
          <p:nvPr userDrawn="1"/>
        </p:nvSpPr>
        <p:spPr>
          <a:xfrm>
            <a:off x="5516563" y="6978698"/>
            <a:ext cx="4725987" cy="309624"/>
          </a:xfrm>
          <a:prstGeom prst="rect">
            <a:avLst/>
          </a:prstGeom>
          <a:noFill/>
        </p:spPr>
        <p:txBody>
          <a:bodyPr wrap="square" lIns="71937" tIns="35967" rIns="71937" bIns="35967" rtlCol="0">
            <a:spAutoFit/>
          </a:bodyPr>
          <a:lstStyle/>
          <a:p>
            <a:pPr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r>
              <a:rPr lang="en-GB" sz="1400" b="1" dirty="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www.ipsos-mori.com/</a:t>
            </a:r>
          </a:p>
        </p:txBody>
      </p:sp>
      <p:sp>
        <p:nvSpPr>
          <p:cNvPr id="35" name="Frame 34"/>
          <p:cNvSpPr/>
          <p:nvPr userDrawn="1"/>
        </p:nvSpPr>
        <p:spPr bwMode="gray">
          <a:xfrm>
            <a:off x="0" y="-161"/>
            <a:ext cx="10693400" cy="7561429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0" tIns="45680" rIns="9136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 bwMode="gray">
          <a:xfrm>
            <a:off x="542164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Law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Society of Scotland Survey of Members 2016 I Version 1 I Internal Use Only </a:t>
            </a:r>
            <a:endParaRPr lang="en-GB" sz="7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016203" y="7373875"/>
            <a:ext cx="576064" cy="208113"/>
          </a:xfrm>
          <a:prstGeom prst="rect">
            <a:avLst/>
          </a:prstGeom>
          <a:noFill/>
        </p:spPr>
        <p:txBody>
          <a:bodyPr wrap="square" lIns="71937" tIns="35967" rIns="71937" bIns="35967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1" y="6935525"/>
            <a:ext cx="228533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01181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resentation - 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0975" y="179388"/>
            <a:ext cx="10331450" cy="72009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image and send to back so that titles reappear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5050" y="4162767"/>
            <a:ext cx="6030673" cy="478902"/>
          </a:xfrm>
          <a:solidFill>
            <a:schemeClr val="accent2"/>
          </a:solidFill>
        </p:spPr>
        <p:txBody>
          <a:bodyPr wrap="none" lIns="71937" tIns="35967" rIns="71937" bIns="35967" rtlCol="0" anchor="t">
            <a:spAutoFit/>
          </a:bodyPr>
          <a:lstStyle>
            <a:lvl1pPr marL="0" indent="0">
              <a:buNone/>
              <a:defRPr lang="en-GB" sz="2400" b="1" baseline="0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subtitle Click to add subtitle</a:t>
            </a:r>
            <a:endParaRPr lang="en-GB" dirty="0"/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34937" y="4968747"/>
            <a:ext cx="4896000" cy="1080000"/>
          </a:xfrm>
        </p:spPr>
        <p:txBody>
          <a:bodyPr wrap="square" lIns="71937" tIns="35967" rIns="71937" bIns="35967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6798" indent="0">
              <a:buNone/>
              <a:defRPr>
                <a:solidFill>
                  <a:schemeClr val="bg1"/>
                </a:solidFill>
              </a:defRPr>
            </a:lvl2pPr>
            <a:lvl3pPr marL="913592" indent="0">
              <a:buNone/>
              <a:defRPr>
                <a:solidFill>
                  <a:schemeClr val="bg1"/>
                </a:solidFill>
              </a:defRPr>
            </a:lvl3pPr>
            <a:lvl4pPr marL="1370390" indent="0">
              <a:buNone/>
              <a:defRPr>
                <a:solidFill>
                  <a:schemeClr val="bg1"/>
                </a:solidFill>
              </a:defRPr>
            </a:lvl4pPr>
            <a:lvl5pPr marL="182718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50809" y="3332642"/>
            <a:ext cx="3359300" cy="749745"/>
          </a:xfrm>
          <a:solidFill>
            <a:schemeClr val="accent3"/>
          </a:solidFill>
        </p:spPr>
        <p:txBody>
          <a:bodyPr anchor="b"/>
          <a:lstStyle>
            <a:lvl1pPr algn="l">
              <a:defRPr sz="4400" b="1" baseline="0">
                <a:latin typeface="+mj-lt"/>
              </a:defRPr>
            </a:lvl1pPr>
          </a:lstStyle>
          <a:p>
            <a:r>
              <a:rPr lang="en-US" dirty="0"/>
              <a:t>Title – line 2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8209" y="7373063"/>
            <a:ext cx="7345362" cy="215900"/>
          </a:xfrm>
        </p:spPr>
        <p:txBody>
          <a:bodyPr>
            <a:noAutofit/>
          </a:bodyPr>
          <a:lstStyle>
            <a:lvl1pPr marL="0" indent="0">
              <a:buNone/>
              <a:defRPr sz="700" baseline="0">
                <a:solidFill>
                  <a:schemeClr val="tx1"/>
                </a:solidFill>
                <a:latin typeface="Segoe UI Light" panose="020B0502040204020203" pitchFamily="34" charset="0"/>
              </a:defRPr>
            </a:lvl1pPr>
            <a:lvl2pPr marL="456798" indent="0">
              <a:buNone/>
              <a:defRPr sz="1100">
                <a:latin typeface="Segoe UI Light" panose="020B0502040204020203" pitchFamily="34" charset="0"/>
              </a:defRPr>
            </a:lvl2pPr>
            <a:lvl3pPr marL="913592" indent="0">
              <a:buNone/>
              <a:defRPr sz="1000">
                <a:latin typeface="Segoe UI Light" panose="020B0502040204020203" pitchFamily="34" charset="0"/>
              </a:defRPr>
            </a:lvl3pPr>
            <a:lvl4pPr marL="1370390" indent="0">
              <a:buNone/>
              <a:defRPr sz="1000">
                <a:latin typeface="Segoe UI Light" panose="020B0502040204020203" pitchFamily="34" charset="0"/>
              </a:defRPr>
            </a:lvl4pPr>
            <a:lvl5pPr marL="1827187" indent="0">
              <a:buNone/>
              <a:defRPr sz="1000">
                <a:latin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Document Name | Date | Version xx | Public : Internal Use Only | Confidential | Strictly Confidential    (DELETE CLASSIFICATION)</a:t>
            </a:r>
          </a:p>
        </p:txBody>
      </p:sp>
      <p:sp>
        <p:nvSpPr>
          <p:cNvPr id="158" name="Frame 157"/>
          <p:cNvSpPr/>
          <p:nvPr userDrawn="1"/>
        </p:nvSpPr>
        <p:spPr bwMode="gray">
          <a:xfrm>
            <a:off x="0" y="-161"/>
            <a:ext cx="10693400" cy="7561429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0" tIns="45680" rIns="9136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 bwMode="gray">
          <a:xfrm>
            <a:off x="535048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 bwMode="gray">
          <a:xfrm>
            <a:off x="548518" y="2556566"/>
            <a:ext cx="3359300" cy="749745"/>
          </a:xfrm>
          <a:prstGeom prst="rect">
            <a:avLst/>
          </a:prstGeom>
          <a:solidFill>
            <a:schemeClr val="accent3"/>
          </a:solidFill>
        </p:spPr>
        <p:txBody>
          <a:bodyPr wrap="none" lIns="71937" tIns="35967" rIns="71937" bIns="35967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4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Title</a:t>
            </a:r>
            <a:r>
              <a:rPr lang="en-US" baseline="0" dirty="0"/>
              <a:t> – line 1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0016203" y="7373875"/>
            <a:ext cx="576064" cy="208113"/>
          </a:xfrm>
          <a:prstGeom prst="rect">
            <a:avLst/>
          </a:prstGeom>
          <a:noFill/>
        </p:spPr>
        <p:txBody>
          <a:bodyPr wrap="square" lIns="71937" tIns="35967" rIns="71937" bIns="35967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1" y="6935525"/>
            <a:ext cx="228533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66313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port - Title, Full 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70570" y="905793"/>
            <a:ext cx="3833533" cy="642023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52450" y="1763719"/>
            <a:ext cx="9594850" cy="5068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350249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988838" y="3701869"/>
            <a:ext cx="4715724" cy="792882"/>
          </a:xfrm>
        </p:spPr>
        <p:txBody>
          <a:bodyPr/>
          <a:lstStyle>
            <a:lvl1pPr marL="0" indent="0" algn="ctr">
              <a:buFontTx/>
              <a:buNone/>
              <a:defRPr sz="41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78724" y="6320308"/>
            <a:ext cx="2526688" cy="953580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Date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87804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port - Cover Col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 userDrawn="1"/>
        </p:nvSpPr>
        <p:spPr bwMode="ltGray">
          <a:xfrm>
            <a:off x="179387" y="179388"/>
            <a:ext cx="10332000" cy="720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1937" tIns="35967" rIns="71937" bIns="3596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200"/>
              </a:spcBef>
            </a:pPr>
            <a:endParaRPr lang="en-GB" dirty="0">
              <a:latin typeface="Segoe UI Light" panose="020B0502040204020203" pitchFamily="34" charset="0"/>
            </a:endParaRPr>
          </a:p>
        </p:txBody>
      </p:sp>
      <p:grpSp>
        <p:nvGrpSpPr>
          <p:cNvPr id="288" name="Group 287"/>
          <p:cNvGrpSpPr>
            <a:grpSpLocks noChangeAspect="1"/>
          </p:cNvGrpSpPr>
          <p:nvPr userDrawn="1"/>
        </p:nvGrpSpPr>
        <p:grpSpPr bwMode="gray">
          <a:xfrm flipH="1">
            <a:off x="5" y="4840759"/>
            <a:ext cx="107999" cy="108000"/>
            <a:chOff x="8365820" y="3031318"/>
            <a:chExt cx="540000" cy="540000"/>
          </a:xfrm>
          <a:solidFill>
            <a:schemeClr val="bg1"/>
          </a:solidFill>
        </p:grpSpPr>
        <p:sp>
          <p:nvSpPr>
            <p:cNvPr id="289" name="Oval 288"/>
            <p:cNvSpPr>
              <a:spLocks noChangeAspect="1"/>
            </p:cNvSpPr>
            <p:nvPr/>
          </p:nvSpPr>
          <p:spPr bwMode="gray">
            <a:xfrm>
              <a:off x="8365820" y="3031318"/>
              <a:ext cx="540000" cy="540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R="0" algn="l" defTabSz="913592" latinLnBrk="0">
                <a:lnSpc>
                  <a:spcPct val="100000"/>
                </a:lnSpc>
                <a:spcBef>
                  <a:spcPts val="1200"/>
                </a:spcBef>
                <a:buClrTx/>
                <a:buSzTx/>
                <a:tabLst/>
              </a:pPr>
              <a:endParaRPr lang="en-GB" sz="1800" dirty="0">
                <a:solidFill>
                  <a:schemeClr val="bg1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290" name="Rectangle 289"/>
            <p:cNvSpPr>
              <a:spLocks noChangeAspect="1"/>
            </p:cNvSpPr>
            <p:nvPr/>
          </p:nvSpPr>
          <p:spPr bwMode="gray">
            <a:xfrm>
              <a:off x="8365820" y="3031318"/>
              <a:ext cx="270000" cy="540000"/>
            </a:xfrm>
            <a:prstGeom prst="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endParaRPr lang="en-GB" sz="2900" dirty="0">
                <a:solidFill>
                  <a:schemeClr val="bg1"/>
                </a:solidFill>
                <a:latin typeface="Segoe UI Light" panose="020B0502040204020203" pitchFamily="34" charset="0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9881" y="4194248"/>
            <a:ext cx="3055115" cy="478902"/>
          </a:xfrm>
          <a:solidFill>
            <a:schemeClr val="bg1"/>
          </a:solidFill>
        </p:spPr>
        <p:txBody>
          <a:bodyPr wrap="none" lIns="71937" tIns="35967" rIns="71937" bIns="35967" rtlCol="0" anchor="ctr">
            <a:spAutoFit/>
          </a:bodyPr>
          <a:lstStyle>
            <a:lvl1pPr marL="0" indent="0">
              <a:buFontTx/>
              <a:buNone/>
              <a:defRPr lang="en-GB" sz="24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subtitle</a:t>
            </a:r>
            <a:endParaRPr lang="en-GB" dirty="0"/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49875" y="4798062"/>
            <a:ext cx="4789038" cy="1080000"/>
          </a:xfrm>
        </p:spPr>
        <p:txBody>
          <a:bodyPr wrap="square" lIns="0" tIns="0" rIns="0" bIns="0">
            <a:no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6798" indent="0">
              <a:buNone/>
              <a:defRPr>
                <a:solidFill>
                  <a:schemeClr val="bg1"/>
                </a:solidFill>
              </a:defRPr>
            </a:lvl2pPr>
            <a:lvl3pPr marL="913592" indent="0">
              <a:buNone/>
              <a:defRPr>
                <a:solidFill>
                  <a:schemeClr val="bg1"/>
                </a:solidFill>
              </a:defRPr>
            </a:lvl3pPr>
            <a:lvl4pPr marL="1370390" indent="0">
              <a:buNone/>
              <a:defRPr>
                <a:solidFill>
                  <a:schemeClr val="bg1"/>
                </a:solidFill>
              </a:defRPr>
            </a:lvl4pPr>
            <a:lvl5pPr marL="182718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49880" y="3204603"/>
            <a:ext cx="4050194" cy="749745"/>
          </a:xfrm>
          <a:solidFill>
            <a:schemeClr val="accent3"/>
          </a:solidFill>
        </p:spPr>
        <p:txBody>
          <a:bodyPr anchor="ctr"/>
          <a:lstStyle>
            <a:lvl1pPr algn="l">
              <a:defRPr sz="4400" b="1" baseline="0"/>
            </a:lvl1pPr>
          </a:lstStyle>
          <a:p>
            <a:r>
              <a:rPr lang="en-US" dirty="0"/>
              <a:t>Title – 2nd line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49276" y="2234138"/>
            <a:ext cx="3827377" cy="817456"/>
          </a:xfrm>
          <a:solidFill>
            <a:schemeClr val="accent3"/>
          </a:solidFill>
        </p:spPr>
        <p:txBody>
          <a:bodyPr wrap="none" lIns="71937" tIns="35967" rIns="71937" bIns="35967" rtlCol="0" anchor="ctr">
            <a:spAutoFit/>
          </a:bodyPr>
          <a:lstStyle>
            <a:lvl1pPr>
              <a:defRPr lang="en-US" sz="4400" b="1" baseline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Title – 1st line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1" y="6935525"/>
            <a:ext cx="228533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5605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-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0975" y="179388"/>
            <a:ext cx="10331450" cy="7200900"/>
          </a:xfrm>
        </p:spPr>
        <p:txBody>
          <a:bodyPr>
            <a:normAutofit/>
          </a:bodyPr>
          <a:lstStyle>
            <a:lvl1pPr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image and send to back so that titles reappear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43030" y="4194245"/>
            <a:ext cx="3055115" cy="478902"/>
          </a:xfrm>
          <a:solidFill>
            <a:schemeClr val="bg1"/>
          </a:solidFill>
        </p:spPr>
        <p:txBody>
          <a:bodyPr wrap="none" lIns="71937" tIns="35967" rIns="71937" bIns="35967" rtlCol="0" anchor="ctr">
            <a:spAutoFit/>
          </a:bodyPr>
          <a:lstStyle>
            <a:lvl1pPr marL="0" indent="0">
              <a:buFontTx/>
              <a:buNone/>
              <a:defRPr lang="en-GB" sz="24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subtitle</a:t>
            </a:r>
            <a:endParaRPr lang="en-GB" dirty="0"/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42913" y="4798062"/>
            <a:ext cx="4896000" cy="1080000"/>
          </a:xfrm>
        </p:spPr>
        <p:txBody>
          <a:bodyPr wrap="square" lIns="71937" tIns="35967" rIns="71937" bIns="35967">
            <a:no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6798" indent="0">
              <a:buNone/>
              <a:defRPr>
                <a:solidFill>
                  <a:schemeClr val="bg1"/>
                </a:solidFill>
              </a:defRPr>
            </a:lvl2pPr>
            <a:lvl3pPr marL="913592" indent="0">
              <a:buNone/>
              <a:defRPr>
                <a:solidFill>
                  <a:schemeClr val="bg1"/>
                </a:solidFill>
              </a:defRPr>
            </a:lvl3pPr>
            <a:lvl4pPr marL="1370390" indent="0">
              <a:buNone/>
              <a:defRPr>
                <a:solidFill>
                  <a:schemeClr val="bg1"/>
                </a:solidFill>
              </a:defRPr>
            </a:lvl4pPr>
            <a:lvl5pPr marL="182718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43027" y="3405793"/>
            <a:ext cx="4532121" cy="749745"/>
          </a:xfrm>
          <a:solidFill>
            <a:schemeClr val="accent3"/>
          </a:solidFill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8209" y="7373063"/>
            <a:ext cx="7345362" cy="215900"/>
          </a:xfrm>
        </p:spPr>
        <p:txBody>
          <a:bodyPr>
            <a:noAutofit/>
          </a:bodyPr>
          <a:lstStyle>
            <a:lvl1pPr marL="0" indent="0">
              <a:buNone/>
              <a:defRPr sz="700" baseline="0">
                <a:solidFill>
                  <a:schemeClr val="tx1"/>
                </a:solidFill>
                <a:latin typeface="Segoe UI Light" panose="020B0502040204020203" pitchFamily="34" charset="0"/>
              </a:defRPr>
            </a:lvl1pPr>
            <a:lvl2pPr marL="456798" indent="0">
              <a:buNone/>
              <a:defRPr sz="1100">
                <a:latin typeface="Segoe UI Light" panose="020B0502040204020203" pitchFamily="34" charset="0"/>
              </a:defRPr>
            </a:lvl2pPr>
            <a:lvl3pPr marL="913592" indent="0">
              <a:buNone/>
              <a:defRPr sz="1000">
                <a:latin typeface="Segoe UI Light" panose="020B0502040204020203" pitchFamily="34" charset="0"/>
              </a:defRPr>
            </a:lvl3pPr>
            <a:lvl4pPr marL="1370390" indent="0">
              <a:buNone/>
              <a:defRPr sz="1000">
                <a:latin typeface="Segoe UI Light" panose="020B0502040204020203" pitchFamily="34" charset="0"/>
              </a:defRPr>
            </a:lvl4pPr>
            <a:lvl5pPr marL="1827187" indent="0">
              <a:buNone/>
              <a:defRPr sz="1000">
                <a:latin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Document Name | Date | Version xx | Public : Internal Use Only | Confidential | Strictly Confidential    (DELETE CLASSIFICATION)</a:t>
            </a:r>
          </a:p>
        </p:txBody>
      </p:sp>
      <p:sp>
        <p:nvSpPr>
          <p:cNvPr id="158" name="Frame 157"/>
          <p:cNvSpPr/>
          <p:nvPr userDrawn="1"/>
        </p:nvSpPr>
        <p:spPr bwMode="gray">
          <a:xfrm>
            <a:off x="0" y="-161"/>
            <a:ext cx="10693400" cy="7561429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0" tIns="45680" rIns="9136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 bwMode="gray">
          <a:xfrm>
            <a:off x="542164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016203" y="7373875"/>
            <a:ext cx="576064" cy="208113"/>
          </a:xfrm>
          <a:prstGeom prst="rect">
            <a:avLst/>
          </a:prstGeom>
          <a:noFill/>
        </p:spPr>
        <p:txBody>
          <a:bodyPr wrap="square" lIns="71937" tIns="35967" rIns="71937" bIns="35967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1" y="6935525"/>
            <a:ext cx="228533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4339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- Cover Image (Black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43027" y="3405762"/>
            <a:ext cx="4532121" cy="749745"/>
          </a:xfrm>
          <a:solidFill>
            <a:schemeClr val="accent3"/>
          </a:solidFill>
        </p:spPr>
        <p:txBody>
          <a:bodyPr anchor="ctr"/>
          <a:lstStyle>
            <a:lvl1pPr algn="l">
              <a:defRPr sz="4400" b="1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43030" y="4194248"/>
            <a:ext cx="3055115" cy="478902"/>
          </a:xfrm>
          <a:solidFill>
            <a:schemeClr val="tx2"/>
          </a:solidFill>
        </p:spPr>
        <p:txBody>
          <a:bodyPr wrap="none" lIns="71937" tIns="35967" rIns="71937" bIns="35967" rtlCol="0" anchor="ctr">
            <a:spAutoFit/>
          </a:bodyPr>
          <a:lstStyle>
            <a:lvl1pPr marL="0" indent="0">
              <a:buFontTx/>
              <a:buNone/>
              <a:defRPr lang="en-GB" sz="24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subtitle</a:t>
            </a:r>
            <a:endParaRPr lang="en-GB" dirty="0"/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42913" y="4798062"/>
            <a:ext cx="4896000" cy="1080000"/>
          </a:xfrm>
        </p:spPr>
        <p:txBody>
          <a:bodyPr wrap="square" lIns="71937" tIns="35967" rIns="71937" bIns="35967">
            <a:no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6798" indent="0">
              <a:buNone/>
              <a:defRPr>
                <a:solidFill>
                  <a:schemeClr val="bg1"/>
                </a:solidFill>
              </a:defRPr>
            </a:lvl2pPr>
            <a:lvl3pPr marL="913592" indent="0">
              <a:buNone/>
              <a:defRPr>
                <a:solidFill>
                  <a:schemeClr val="bg1"/>
                </a:solidFill>
              </a:defRPr>
            </a:lvl3pPr>
            <a:lvl4pPr marL="1370390" indent="0">
              <a:buNone/>
              <a:defRPr>
                <a:solidFill>
                  <a:schemeClr val="bg1"/>
                </a:solidFill>
              </a:defRPr>
            </a:lvl4pPr>
            <a:lvl5pPr marL="182718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5" name="TextBox 24"/>
          <p:cNvSpPr txBox="1"/>
          <p:nvPr userDrawn="1"/>
        </p:nvSpPr>
        <p:spPr bwMode="gray">
          <a:xfrm>
            <a:off x="443028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bg1"/>
                </a:solidFill>
                <a:latin typeface="Segoe UI Light" panose="020B0502040204020203" pitchFamily="34" charset="0"/>
              </a:rPr>
              <a:t>Ipsos Connect A4 Template  |  July 2016  |  Version 1  |  Public  |  Internal Use Only  |  Confidential  |  Strictly  Confidential (DELETE CLASSIFICATION)</a:t>
            </a:r>
          </a:p>
        </p:txBody>
      </p:sp>
      <p:sp>
        <p:nvSpPr>
          <p:cNvPr id="26" name="Frame 25"/>
          <p:cNvSpPr/>
          <p:nvPr userDrawn="1"/>
        </p:nvSpPr>
        <p:spPr bwMode="gray">
          <a:xfrm>
            <a:off x="0" y="-161"/>
            <a:ext cx="10693400" cy="7561429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0" tIns="45680" rIns="9136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 bwMode="gray">
          <a:xfrm>
            <a:off x="542164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016203" y="7373875"/>
            <a:ext cx="576064" cy="208113"/>
          </a:xfrm>
          <a:prstGeom prst="rect">
            <a:avLst/>
          </a:prstGeom>
          <a:noFill/>
        </p:spPr>
        <p:txBody>
          <a:bodyPr wrap="square" lIns="71937" tIns="35967" rIns="71937" bIns="35967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1" y="6935525"/>
            <a:ext cx="228533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37388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- Chapter 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ltGray">
          <a:xfrm>
            <a:off x="179389" y="179396"/>
            <a:ext cx="5167312" cy="72008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0" tIns="45680" rIns="9136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latin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50408" y="2787504"/>
            <a:ext cx="3038828" cy="518912"/>
          </a:xfrm>
          <a:solidFill>
            <a:schemeClr val="accent3"/>
          </a:solidFill>
        </p:spPr>
        <p:txBody>
          <a:bodyPr anchor="ctr"/>
          <a:lstStyle>
            <a:lvl1pPr algn="l">
              <a:defRPr sz="2900" b="1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50408" y="3402472"/>
            <a:ext cx="2326069" cy="377335"/>
          </a:xfrm>
          <a:solidFill>
            <a:schemeClr val="bg1"/>
          </a:solidFill>
        </p:spPr>
        <p:txBody>
          <a:bodyPr wrap="none" lIns="71937" tIns="35967" rIns="71937" bIns="35967" rtlCol="0" anchor="ctr">
            <a:spAutoFit/>
          </a:bodyPr>
          <a:lstStyle>
            <a:lvl1pPr marL="0" indent="0">
              <a:buFontTx/>
              <a:buNone/>
              <a:defRPr lang="en-GB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subtitle</a:t>
            </a:r>
            <a:endParaRPr lang="en-GB" dirty="0"/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50406" y="3959925"/>
            <a:ext cx="4618494" cy="2051938"/>
          </a:xfrm>
        </p:spPr>
        <p:txBody>
          <a:bodyPr wrap="square" lIns="71937" tIns="35967" rIns="71937" bIns="35967">
            <a:no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6798" indent="0">
              <a:buNone/>
              <a:defRPr>
                <a:solidFill>
                  <a:schemeClr val="bg1"/>
                </a:solidFill>
              </a:defRPr>
            </a:lvl2pPr>
            <a:lvl3pPr marL="913592" indent="0">
              <a:buNone/>
              <a:defRPr>
                <a:solidFill>
                  <a:schemeClr val="bg1"/>
                </a:solidFill>
              </a:defRPr>
            </a:lvl3pPr>
            <a:lvl4pPr marL="1370390" indent="0">
              <a:buNone/>
              <a:defRPr>
                <a:solidFill>
                  <a:schemeClr val="bg1"/>
                </a:solidFill>
              </a:defRPr>
            </a:lvl4pPr>
            <a:lvl5pPr marL="182718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5348293" y="179389"/>
            <a:ext cx="5164137" cy="7200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0" tIns="45680" rIns="9136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9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 bwMode="gray">
          <a:xfrm>
            <a:off x="535048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016203" y="7373875"/>
            <a:ext cx="576064" cy="208113"/>
          </a:xfrm>
          <a:prstGeom prst="rect">
            <a:avLst/>
          </a:prstGeom>
          <a:noFill/>
        </p:spPr>
        <p:txBody>
          <a:bodyPr wrap="square" lIns="71937" tIns="35967" rIns="71937" bIns="35967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1" y="6935525"/>
            <a:ext cx="228533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21035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- Chapter v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5357009" y="180237"/>
            <a:ext cx="5165725" cy="7200057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13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53762" y="2765329"/>
            <a:ext cx="3038828" cy="518912"/>
          </a:xfrm>
          <a:solidFill>
            <a:schemeClr val="accent3"/>
          </a:solidFill>
        </p:spPr>
        <p:txBody>
          <a:bodyPr anchor="ctr"/>
          <a:lstStyle>
            <a:lvl1pPr algn="l">
              <a:defRPr sz="290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53765" y="3370155"/>
            <a:ext cx="2326069" cy="377335"/>
          </a:xfrm>
          <a:solidFill>
            <a:schemeClr val="bg1"/>
          </a:solidFill>
        </p:spPr>
        <p:txBody>
          <a:bodyPr wrap="none" lIns="71937" tIns="35967" rIns="71937" bIns="35967" rtlCol="0" anchor="ctr">
            <a:spAutoFit/>
          </a:bodyPr>
          <a:lstStyle>
            <a:lvl1pPr marL="0" indent="0">
              <a:buFontTx/>
              <a:buNone/>
              <a:defRPr lang="en-GB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subtitle</a:t>
            </a:r>
            <a:endParaRPr lang="en-GB" dirty="0"/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52450" y="3959926"/>
            <a:ext cx="4614864" cy="2502787"/>
          </a:xfrm>
        </p:spPr>
        <p:txBody>
          <a:bodyPr wrap="square" lIns="71937" tIns="35967" rIns="71937" bIns="35967">
            <a:no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6798" indent="0">
              <a:buNone/>
              <a:defRPr>
                <a:solidFill>
                  <a:schemeClr val="bg1"/>
                </a:solidFill>
              </a:defRPr>
            </a:lvl2pPr>
            <a:lvl3pPr marL="913592" indent="0">
              <a:buNone/>
              <a:defRPr>
                <a:solidFill>
                  <a:schemeClr val="bg1"/>
                </a:solidFill>
              </a:defRPr>
            </a:lvl3pPr>
            <a:lvl4pPr marL="1370390" indent="0">
              <a:buNone/>
              <a:defRPr>
                <a:solidFill>
                  <a:schemeClr val="bg1"/>
                </a:solidFill>
              </a:defRPr>
            </a:lvl4pPr>
            <a:lvl5pPr marL="182718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44" name="Frame 43"/>
          <p:cNvSpPr/>
          <p:nvPr userDrawn="1"/>
        </p:nvSpPr>
        <p:spPr bwMode="gray">
          <a:xfrm>
            <a:off x="0" y="-161"/>
            <a:ext cx="10693400" cy="7561429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0" tIns="45680" rIns="9136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 bwMode="gray">
          <a:xfrm>
            <a:off x="535048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016203" y="7373875"/>
            <a:ext cx="576064" cy="208113"/>
          </a:xfrm>
          <a:prstGeom prst="rect">
            <a:avLst/>
          </a:prstGeom>
          <a:noFill/>
        </p:spPr>
        <p:txBody>
          <a:bodyPr wrap="square" lIns="71937" tIns="35967" rIns="71937" bIns="35967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1" y="6935525"/>
            <a:ext cx="228533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5675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- Fly 4 - Double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5356225" y="79402"/>
            <a:ext cx="5247059" cy="7334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3873" tIns="71937" rIns="143873" bIns="719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9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57790" y="2620676"/>
            <a:ext cx="2355821" cy="642023"/>
          </a:xfrm>
          <a:solidFill>
            <a:schemeClr val="accent3"/>
          </a:solidFill>
        </p:spPr>
        <p:txBody>
          <a:bodyPr anchor="b"/>
          <a:lstStyle>
            <a:lvl1pPr algn="l">
              <a:defRPr sz="3700" baseline="0">
                <a:latin typeface="+mj-lt"/>
              </a:defRPr>
            </a:lvl1pPr>
          </a:lstStyle>
          <a:p>
            <a:r>
              <a:rPr lang="en-US" dirty="0"/>
              <a:t>Fly style 4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57791" y="3319336"/>
            <a:ext cx="3055115" cy="478902"/>
          </a:xfrm>
          <a:solidFill>
            <a:schemeClr val="accent2"/>
          </a:solidFill>
        </p:spPr>
        <p:txBody>
          <a:bodyPr wrap="none" lIns="71937" tIns="35967" rIns="71937" bIns="35967" rtlCol="0" anchor="t">
            <a:spAutoFit/>
          </a:bodyPr>
          <a:lstStyle>
            <a:lvl1pPr marL="0" indent="0">
              <a:buNone/>
              <a:defRPr lang="en-GB" sz="24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subtitle</a:t>
            </a:r>
            <a:endParaRPr lang="en-GB" dirty="0"/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57787" y="3959926"/>
            <a:ext cx="4597650" cy="2642488"/>
          </a:xfrm>
        </p:spPr>
        <p:txBody>
          <a:bodyPr wrap="square" lIns="0" tIns="0" rIns="0" bIns="0">
            <a:no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6798" indent="0">
              <a:buNone/>
              <a:defRPr>
                <a:solidFill>
                  <a:schemeClr val="bg1"/>
                </a:solidFill>
              </a:defRPr>
            </a:lvl2pPr>
            <a:lvl3pPr marL="913592" indent="0">
              <a:buNone/>
              <a:defRPr>
                <a:solidFill>
                  <a:schemeClr val="bg1"/>
                </a:solidFill>
              </a:defRPr>
            </a:lvl3pPr>
            <a:lvl4pPr marL="1370390" indent="0">
              <a:buNone/>
              <a:defRPr>
                <a:solidFill>
                  <a:schemeClr val="bg1"/>
                </a:solidFill>
              </a:defRPr>
            </a:lvl4pPr>
            <a:lvl5pPr marL="182718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44" name="Frame 43"/>
          <p:cNvSpPr/>
          <p:nvPr userDrawn="1"/>
        </p:nvSpPr>
        <p:spPr bwMode="gray">
          <a:xfrm>
            <a:off x="0" y="-161"/>
            <a:ext cx="10693400" cy="7561429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0" tIns="45680" rIns="9136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5266225" y="175283"/>
            <a:ext cx="180000" cy="7209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3873" tIns="71937" rIns="143873" bIns="719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9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446229" y="3870551"/>
            <a:ext cx="5066201" cy="351048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5446229" y="184806"/>
            <a:ext cx="5066201" cy="350574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13" name="TextBox 12"/>
          <p:cNvSpPr txBox="1"/>
          <p:nvPr userDrawn="1"/>
        </p:nvSpPr>
        <p:spPr bwMode="gray">
          <a:xfrm>
            <a:off x="542164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016203" y="7373875"/>
            <a:ext cx="576064" cy="208113"/>
          </a:xfrm>
          <a:prstGeom prst="rect">
            <a:avLst/>
          </a:prstGeom>
          <a:noFill/>
        </p:spPr>
        <p:txBody>
          <a:bodyPr wrap="square" lIns="71937" tIns="35967" rIns="71937" bIns="35967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1" y="6935525"/>
            <a:ext cx="228533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2582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- Chapter v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43292" y="4548168"/>
            <a:ext cx="3038828" cy="518912"/>
          </a:xfrm>
          <a:solidFill>
            <a:schemeClr val="accent3"/>
          </a:solidFill>
        </p:spPr>
        <p:txBody>
          <a:bodyPr anchor="ctr"/>
          <a:lstStyle>
            <a:lvl1pPr algn="l">
              <a:defRPr sz="290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3297" y="5163880"/>
            <a:ext cx="2326069" cy="377335"/>
          </a:xfrm>
          <a:solidFill>
            <a:schemeClr val="bg1"/>
          </a:solidFill>
        </p:spPr>
        <p:txBody>
          <a:bodyPr wrap="none" lIns="71937" tIns="35967" rIns="71937" bIns="35967" rtlCol="0" anchor="ctr">
            <a:spAutoFit/>
          </a:bodyPr>
          <a:lstStyle>
            <a:lvl1pPr marL="0" indent="0">
              <a:buFontTx/>
              <a:buNone/>
              <a:defRPr lang="en-GB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subtitle</a:t>
            </a:r>
            <a:endParaRPr lang="en-GB" dirty="0"/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43288" y="5653858"/>
            <a:ext cx="6316300" cy="791072"/>
          </a:xfrm>
        </p:spPr>
        <p:txBody>
          <a:bodyPr wrap="square" lIns="71937" tIns="35967" rIns="71937" bIns="35967">
            <a:no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6798" indent="0">
              <a:buNone/>
              <a:defRPr>
                <a:solidFill>
                  <a:schemeClr val="bg1"/>
                </a:solidFill>
              </a:defRPr>
            </a:lvl2pPr>
            <a:lvl3pPr marL="913592" indent="0">
              <a:buNone/>
              <a:defRPr>
                <a:solidFill>
                  <a:schemeClr val="bg1"/>
                </a:solidFill>
              </a:defRPr>
            </a:lvl3pPr>
            <a:lvl4pPr marL="1370390" indent="0">
              <a:buNone/>
              <a:defRPr>
                <a:solidFill>
                  <a:schemeClr val="bg1"/>
                </a:solidFill>
              </a:defRPr>
            </a:lvl4pPr>
            <a:lvl5pPr marL="182718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5" name="Frame 24"/>
          <p:cNvSpPr/>
          <p:nvPr userDrawn="1"/>
        </p:nvSpPr>
        <p:spPr bwMode="gray">
          <a:xfrm>
            <a:off x="0" y="-161"/>
            <a:ext cx="10693400" cy="7561429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0" tIns="45680" rIns="9136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76465" y="179388"/>
            <a:ext cx="10335960" cy="3600450"/>
          </a:xfrm>
          <a:solidFill>
            <a:schemeClr val="bg1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90116" y="3780547"/>
            <a:ext cx="10502151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0" tIns="45680" rIns="9136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9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 bwMode="gray">
          <a:xfrm>
            <a:off x="535048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016203" y="7373875"/>
            <a:ext cx="576064" cy="208113"/>
          </a:xfrm>
          <a:prstGeom prst="rect">
            <a:avLst/>
          </a:prstGeom>
          <a:noFill/>
        </p:spPr>
        <p:txBody>
          <a:bodyPr wrap="square" lIns="71937" tIns="35967" rIns="71937" bIns="35967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1" y="6935525"/>
            <a:ext cx="228533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29122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- Fly/Statement- Tri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5356225" y="79402"/>
            <a:ext cx="5247059" cy="7334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3873" tIns="71937" rIns="143873" bIns="719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9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33257" y="2772788"/>
            <a:ext cx="3038828" cy="518912"/>
          </a:xfrm>
          <a:solidFill>
            <a:schemeClr val="accent3"/>
          </a:solidFill>
        </p:spPr>
        <p:txBody>
          <a:bodyPr anchor="ctr"/>
          <a:lstStyle>
            <a:lvl1pPr algn="l">
              <a:defRPr sz="290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3263" y="3370155"/>
            <a:ext cx="2326069" cy="377335"/>
          </a:xfrm>
          <a:solidFill>
            <a:schemeClr val="bg1"/>
          </a:solidFill>
        </p:spPr>
        <p:txBody>
          <a:bodyPr wrap="none" lIns="71937" tIns="35967" rIns="71937" bIns="35967" rtlCol="0" anchor="ctr">
            <a:spAutoFit/>
          </a:bodyPr>
          <a:lstStyle>
            <a:lvl1pPr marL="0" indent="0">
              <a:buFontTx/>
              <a:buNone/>
              <a:defRPr lang="en-GB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subtitle</a:t>
            </a:r>
            <a:endParaRPr lang="en-GB" dirty="0"/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33260" y="3959925"/>
            <a:ext cx="4546902" cy="2051938"/>
          </a:xfrm>
        </p:spPr>
        <p:txBody>
          <a:bodyPr wrap="square" lIns="71937" tIns="35967" rIns="71937" bIns="35967">
            <a:no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6798" indent="0">
              <a:buNone/>
              <a:defRPr>
                <a:solidFill>
                  <a:schemeClr val="bg1"/>
                </a:solidFill>
              </a:defRPr>
            </a:lvl2pPr>
            <a:lvl3pPr marL="913592" indent="0">
              <a:buNone/>
              <a:defRPr>
                <a:solidFill>
                  <a:schemeClr val="bg1"/>
                </a:solidFill>
              </a:defRPr>
            </a:lvl3pPr>
            <a:lvl4pPr marL="1370390" indent="0">
              <a:buNone/>
              <a:defRPr>
                <a:solidFill>
                  <a:schemeClr val="bg1"/>
                </a:solidFill>
              </a:defRPr>
            </a:lvl4pPr>
            <a:lvl5pPr marL="182718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44" name="Frame 43"/>
          <p:cNvSpPr/>
          <p:nvPr userDrawn="1"/>
        </p:nvSpPr>
        <p:spPr bwMode="gray">
          <a:xfrm>
            <a:off x="0" y="-161"/>
            <a:ext cx="10693400" cy="7561429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0" tIns="45680" rIns="9136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5266225" y="175283"/>
            <a:ext cx="180000" cy="7209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3873" tIns="71937" rIns="143873" bIns="719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9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952928" y="184813"/>
            <a:ext cx="1562400" cy="720005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29" name="Rectangle 28"/>
          <p:cNvSpPr/>
          <p:nvPr userDrawn="1"/>
        </p:nvSpPr>
        <p:spPr bwMode="gray">
          <a:xfrm>
            <a:off x="8771058" y="169146"/>
            <a:ext cx="180000" cy="7209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3873" tIns="71937" rIns="143873" bIns="719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9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32" name="Rectangle 31"/>
          <p:cNvSpPr/>
          <p:nvPr userDrawn="1"/>
        </p:nvSpPr>
        <p:spPr bwMode="gray">
          <a:xfrm>
            <a:off x="7032444" y="181304"/>
            <a:ext cx="180000" cy="7209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3873" tIns="71937" rIns="143873" bIns="719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9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7206634" y="184813"/>
            <a:ext cx="1562400" cy="720005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446225" y="184813"/>
            <a:ext cx="1587482" cy="720005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16" name="TextBox 15"/>
          <p:cNvSpPr txBox="1"/>
          <p:nvPr userDrawn="1"/>
        </p:nvSpPr>
        <p:spPr bwMode="gray">
          <a:xfrm>
            <a:off x="535048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0016203" y="7373875"/>
            <a:ext cx="576064" cy="208113"/>
          </a:xfrm>
          <a:prstGeom prst="rect">
            <a:avLst/>
          </a:prstGeom>
          <a:noFill/>
        </p:spPr>
        <p:txBody>
          <a:bodyPr wrap="square" lIns="71937" tIns="35967" rIns="71937" bIns="35967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1" y="6935525"/>
            <a:ext cx="228533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71664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- Fly/Statement- Double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5356225" y="79402"/>
            <a:ext cx="5247059" cy="7334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3873" tIns="71937" rIns="143873" bIns="719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9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22166" y="2776086"/>
            <a:ext cx="3038828" cy="518912"/>
          </a:xfrm>
          <a:solidFill>
            <a:schemeClr val="accent3"/>
          </a:solidFill>
        </p:spPr>
        <p:txBody>
          <a:bodyPr anchor="ctr"/>
          <a:lstStyle>
            <a:lvl1pPr algn="l">
              <a:defRPr sz="290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22171" y="3370124"/>
            <a:ext cx="2326069" cy="304699"/>
          </a:xfrm>
          <a:solidFill>
            <a:schemeClr val="bg1"/>
          </a:solidFill>
        </p:spPr>
        <p:txBody>
          <a:bodyPr vert="horz" wrap="none" lIns="71937" tIns="0" rIns="71937" bIns="0" rtlCol="0">
            <a:spAutoFit/>
          </a:bodyPr>
          <a:lstStyle>
            <a:lvl1pPr>
              <a:buFontTx/>
              <a:buNone/>
              <a:defRPr lang="en-GB" sz="1800" b="1" dirty="0">
                <a:solidFill>
                  <a:schemeClr val="tx1"/>
                </a:solidFill>
                <a:latin typeface="+mj-lt"/>
              </a:defRPr>
            </a:lvl1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Click to edit subtitle</a:t>
            </a:r>
            <a:endParaRPr lang="en-GB" dirty="0"/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52450" y="3959927"/>
            <a:ext cx="4614864" cy="2502788"/>
          </a:xfrm>
        </p:spPr>
        <p:txBody>
          <a:bodyPr wrap="square" lIns="71937" tIns="35967" rIns="71937" bIns="35967">
            <a:no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6798" indent="0">
              <a:buNone/>
              <a:defRPr>
                <a:solidFill>
                  <a:schemeClr val="bg1"/>
                </a:solidFill>
              </a:defRPr>
            </a:lvl2pPr>
            <a:lvl3pPr marL="913592" indent="0">
              <a:buNone/>
              <a:defRPr>
                <a:solidFill>
                  <a:schemeClr val="bg1"/>
                </a:solidFill>
              </a:defRPr>
            </a:lvl3pPr>
            <a:lvl4pPr marL="1370390" indent="0">
              <a:buNone/>
              <a:defRPr>
                <a:solidFill>
                  <a:schemeClr val="bg1"/>
                </a:solidFill>
              </a:defRPr>
            </a:lvl4pPr>
            <a:lvl5pPr marL="182718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44" name="Frame 43"/>
          <p:cNvSpPr/>
          <p:nvPr userDrawn="1"/>
        </p:nvSpPr>
        <p:spPr bwMode="gray">
          <a:xfrm>
            <a:off x="0" y="-161"/>
            <a:ext cx="10693400" cy="7561429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0" tIns="45680" rIns="9136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5266225" y="175283"/>
            <a:ext cx="180000" cy="7209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3873" tIns="71937" rIns="143873" bIns="719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9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446226" y="3636618"/>
            <a:ext cx="5069102" cy="373258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5446226" y="184813"/>
            <a:ext cx="5069102" cy="323578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13" name="TextBox 12"/>
          <p:cNvSpPr txBox="1"/>
          <p:nvPr userDrawn="1"/>
        </p:nvSpPr>
        <p:spPr bwMode="gray">
          <a:xfrm>
            <a:off x="535048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016203" y="7373875"/>
            <a:ext cx="576064" cy="208113"/>
          </a:xfrm>
          <a:prstGeom prst="rect">
            <a:avLst/>
          </a:prstGeom>
          <a:noFill/>
        </p:spPr>
        <p:txBody>
          <a:bodyPr wrap="square" lIns="71937" tIns="35967" rIns="71937" bIns="35967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1" y="6935525"/>
            <a:ext cx="228533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77595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- Statement with images x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1" y="4043797"/>
            <a:ext cx="10639168" cy="3517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492" tIns="82746" rIns="165492" bIns="827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57"/>
              </a:spcBef>
              <a:buClr>
                <a:schemeClr val="bg2"/>
              </a:buClr>
            </a:pPr>
            <a:endParaRPr lang="en-GB" sz="32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66704" y="1846906"/>
            <a:ext cx="9359999" cy="1026744"/>
          </a:xfrm>
          <a:noFill/>
        </p:spPr>
        <p:txBody>
          <a:bodyPr wrap="square" anchor="ctr"/>
          <a:lstStyle>
            <a:lvl1pPr>
              <a:defRPr sz="6200"/>
            </a:lvl1pPr>
          </a:lstStyle>
          <a:p>
            <a:r>
              <a:rPr lang="en-US" dirty="0"/>
              <a:t>Click to add statement</a:t>
            </a:r>
            <a:endParaRPr lang="en-GB" dirty="0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5436701" y="4223796"/>
            <a:ext cx="5107620" cy="3150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9990541" y="7338411"/>
            <a:ext cx="576062" cy="202048"/>
          </a:xfrm>
          <a:prstGeom prst="rect">
            <a:avLst/>
          </a:prstGeom>
          <a:noFill/>
        </p:spPr>
        <p:txBody>
          <a:bodyPr wrap="square" lIns="82746" tIns="41373" rIns="82746" bIns="41373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57"/>
              </a:spcBef>
              <a:buClr>
                <a:schemeClr val="bg2"/>
              </a:buClr>
            </a:pPr>
            <a:fld id="{08492756-E806-4604-9C5F-A6997CE6540C}" type="slidenum">
              <a:rPr lang="en-GB" sz="70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</a:rPr>
              <a:pPr algn="r">
                <a:lnSpc>
                  <a:spcPct val="110000"/>
                </a:lnSpc>
                <a:spcBef>
                  <a:spcPts val="2757"/>
                </a:spcBef>
                <a:buClr>
                  <a:schemeClr val="bg2"/>
                </a:buClr>
              </a:pPr>
              <a:t>‹#›</a:t>
            </a:fld>
            <a:endParaRPr lang="en-GB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 bwMode="gray">
          <a:xfrm>
            <a:off x="192715" y="7351962"/>
            <a:ext cx="4895998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Document Name Here  |  Month 2016</a:t>
            </a:r>
            <a:r>
              <a:rPr lang="en-GB" sz="7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GB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|  Version 1  |  Public  |  Internal Use Only  |  Confidential  |  Strictly  Confidential (DELETE CLASSIFICATION)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4" b="38176"/>
          <a:stretch/>
        </p:blipFill>
        <p:spPr>
          <a:xfrm>
            <a:off x="391702" y="7011987"/>
            <a:ext cx="751265" cy="294167"/>
          </a:xfrm>
          <a:prstGeom prst="rect">
            <a:avLst/>
          </a:prstGeom>
        </p:spPr>
      </p:pic>
      <p:sp>
        <p:nvSpPr>
          <p:cNvPr id="13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145812" y="4223796"/>
            <a:ext cx="5110889" cy="3150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9990541" y="7409182"/>
            <a:ext cx="576062" cy="118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57"/>
              </a:spcBef>
              <a:buClr>
                <a:schemeClr val="bg2"/>
              </a:buClr>
            </a:pPr>
            <a:fld id="{08492756-E806-4604-9C5F-A6997CE6540C}" type="slidenum">
              <a:rPr lang="en-GB" sz="700" smtClean="0">
                <a:solidFill>
                  <a:schemeClr val="tx1"/>
                </a:solidFill>
                <a:latin typeface="Segoe UI Light" panose="020B0502040204020203" pitchFamily="34" charset="0"/>
              </a:rPr>
              <a:pPr algn="r">
                <a:lnSpc>
                  <a:spcPct val="110000"/>
                </a:lnSpc>
                <a:spcBef>
                  <a:spcPts val="2757"/>
                </a:spcBef>
                <a:buClr>
                  <a:schemeClr val="bg2"/>
                </a:buClr>
              </a:pPr>
              <a:t>‹#›</a:t>
            </a:fld>
            <a:endParaRPr lang="en-GB" sz="7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 bwMode="gray">
          <a:xfrm>
            <a:off x="133002" y="7377948"/>
            <a:ext cx="4895998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+mn-lt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+mn-lt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12" name="Frame 11"/>
          <p:cNvSpPr/>
          <p:nvPr userDrawn="1"/>
        </p:nvSpPr>
        <p:spPr bwMode="gray">
          <a:xfrm>
            <a:off x="0" y="-161"/>
            <a:ext cx="10693400" cy="7561429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0" tIns="45680" rIns="9136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 bwMode="gray">
          <a:xfrm>
            <a:off x="535048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10016203" y="7373875"/>
            <a:ext cx="576064" cy="208113"/>
          </a:xfrm>
          <a:prstGeom prst="rect">
            <a:avLst/>
          </a:prstGeom>
          <a:noFill/>
        </p:spPr>
        <p:txBody>
          <a:bodyPr wrap="square" lIns="71937" tIns="35967" rIns="71937" bIns="35967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1" y="6935525"/>
            <a:ext cx="228533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85386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- Chapter 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ame 43"/>
          <p:cNvSpPr/>
          <p:nvPr userDrawn="1"/>
        </p:nvSpPr>
        <p:spPr bwMode="gray">
          <a:xfrm>
            <a:off x="0" y="-161"/>
            <a:ext cx="10693400" cy="7561429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0" tIns="45680" rIns="9136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 bwMode="ltGray">
          <a:xfrm>
            <a:off x="179393" y="179396"/>
            <a:ext cx="10333037" cy="72008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0" tIns="45680" rIns="9136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latin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55570" y="2787504"/>
            <a:ext cx="3038828" cy="518912"/>
          </a:xfrm>
          <a:solidFill>
            <a:schemeClr val="accent3"/>
          </a:solidFill>
        </p:spPr>
        <p:txBody>
          <a:bodyPr anchor="ctr"/>
          <a:lstStyle>
            <a:lvl1pPr algn="l">
              <a:defRPr sz="2900" b="1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55571" y="3402442"/>
            <a:ext cx="2326069" cy="304699"/>
          </a:xfrm>
          <a:solidFill>
            <a:schemeClr val="bg1"/>
          </a:solidFill>
        </p:spPr>
        <p:txBody>
          <a:bodyPr vert="horz" wrap="none" lIns="71937" tIns="0" rIns="71937" bIns="0" rtlCol="0">
            <a:spAutoFit/>
          </a:bodyPr>
          <a:lstStyle>
            <a:lvl1pPr>
              <a:buFontTx/>
              <a:buNone/>
              <a:defRPr lang="en-GB" sz="1800" b="1" dirty="0">
                <a:solidFill>
                  <a:schemeClr val="tx1"/>
                </a:solidFill>
                <a:latin typeface="+mj-lt"/>
              </a:defRPr>
            </a:lvl1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Click to edit subtitle</a:t>
            </a:r>
            <a:endParaRPr lang="en-GB" dirty="0"/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45816" y="3959927"/>
            <a:ext cx="6286789" cy="2502788"/>
          </a:xfrm>
        </p:spPr>
        <p:txBody>
          <a:bodyPr wrap="square" lIns="71937" tIns="35967" rIns="71937" bIns="35967">
            <a:no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6798" indent="0">
              <a:buNone/>
              <a:defRPr>
                <a:solidFill>
                  <a:schemeClr val="bg1"/>
                </a:solidFill>
              </a:defRPr>
            </a:lvl2pPr>
            <a:lvl3pPr marL="913592" indent="0">
              <a:buNone/>
              <a:defRPr>
                <a:solidFill>
                  <a:schemeClr val="bg1"/>
                </a:solidFill>
              </a:defRPr>
            </a:lvl3pPr>
            <a:lvl4pPr marL="1370390" indent="0">
              <a:buNone/>
              <a:defRPr>
                <a:solidFill>
                  <a:schemeClr val="bg1"/>
                </a:solidFill>
              </a:defRPr>
            </a:lvl4pPr>
            <a:lvl5pPr marL="182718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grpSp>
        <p:nvGrpSpPr>
          <p:cNvPr id="125" name="Group 124"/>
          <p:cNvGrpSpPr>
            <a:grpSpLocks noChangeAspect="1"/>
          </p:cNvGrpSpPr>
          <p:nvPr userDrawn="1"/>
        </p:nvGrpSpPr>
        <p:grpSpPr bwMode="gray">
          <a:xfrm flipH="1">
            <a:off x="5" y="324247"/>
            <a:ext cx="107999" cy="108000"/>
            <a:chOff x="8365820" y="3031318"/>
            <a:chExt cx="540000" cy="540000"/>
          </a:xfrm>
          <a:solidFill>
            <a:schemeClr val="bg1"/>
          </a:solidFill>
        </p:grpSpPr>
        <p:sp>
          <p:nvSpPr>
            <p:cNvPr id="126" name="Oval 125"/>
            <p:cNvSpPr>
              <a:spLocks noChangeAspect="1"/>
            </p:cNvSpPr>
            <p:nvPr/>
          </p:nvSpPr>
          <p:spPr bwMode="gray">
            <a:xfrm>
              <a:off x="8365820" y="3031318"/>
              <a:ext cx="540000" cy="540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R="0" algn="l" defTabSz="913592" latinLnBrk="0">
                <a:lnSpc>
                  <a:spcPct val="100000"/>
                </a:lnSpc>
                <a:spcBef>
                  <a:spcPts val="1200"/>
                </a:spcBef>
                <a:buClrTx/>
                <a:buSzTx/>
                <a:tabLst/>
              </a:pPr>
              <a:endParaRPr lang="en-GB" sz="1800" dirty="0">
                <a:solidFill>
                  <a:schemeClr val="bg1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127" name="Rectangle 126"/>
            <p:cNvSpPr>
              <a:spLocks noChangeAspect="1"/>
            </p:cNvSpPr>
            <p:nvPr/>
          </p:nvSpPr>
          <p:spPr bwMode="gray">
            <a:xfrm>
              <a:off x="8365820" y="3031318"/>
              <a:ext cx="270000" cy="540000"/>
            </a:xfrm>
            <a:prstGeom prst="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endParaRPr lang="en-GB" sz="2900" dirty="0">
                <a:solidFill>
                  <a:schemeClr val="bg1"/>
                </a:solidFill>
                <a:latin typeface="Segoe UI Light" panose="020B0502040204020203" pitchFamily="34" charset="0"/>
              </a:endParaRPr>
            </a:p>
          </p:txBody>
        </p:sp>
      </p:grpSp>
      <p:grpSp>
        <p:nvGrpSpPr>
          <p:cNvPr id="128" name="Group 127"/>
          <p:cNvGrpSpPr>
            <a:grpSpLocks noChangeAspect="1"/>
          </p:cNvGrpSpPr>
          <p:nvPr userDrawn="1"/>
        </p:nvGrpSpPr>
        <p:grpSpPr bwMode="gray">
          <a:xfrm flipH="1">
            <a:off x="5" y="1908423"/>
            <a:ext cx="107999" cy="108000"/>
            <a:chOff x="8365820" y="3031318"/>
            <a:chExt cx="540000" cy="540000"/>
          </a:xfrm>
          <a:solidFill>
            <a:schemeClr val="bg1"/>
          </a:solidFill>
        </p:grpSpPr>
        <p:sp>
          <p:nvSpPr>
            <p:cNvPr id="129" name="Oval 128"/>
            <p:cNvSpPr>
              <a:spLocks noChangeAspect="1"/>
            </p:cNvSpPr>
            <p:nvPr/>
          </p:nvSpPr>
          <p:spPr bwMode="gray">
            <a:xfrm>
              <a:off x="8365820" y="3031318"/>
              <a:ext cx="540000" cy="540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R="0" algn="l" defTabSz="913592" latinLnBrk="0">
                <a:lnSpc>
                  <a:spcPct val="100000"/>
                </a:lnSpc>
                <a:spcBef>
                  <a:spcPts val="1200"/>
                </a:spcBef>
                <a:buClrTx/>
                <a:buSzTx/>
                <a:tabLst/>
              </a:pPr>
              <a:endParaRPr lang="en-GB" sz="1800" dirty="0">
                <a:solidFill>
                  <a:schemeClr val="bg1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130" name="Rectangle 129"/>
            <p:cNvSpPr>
              <a:spLocks noChangeAspect="1"/>
            </p:cNvSpPr>
            <p:nvPr/>
          </p:nvSpPr>
          <p:spPr bwMode="gray">
            <a:xfrm>
              <a:off x="8365820" y="3031318"/>
              <a:ext cx="270000" cy="540000"/>
            </a:xfrm>
            <a:prstGeom prst="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endParaRPr lang="en-GB" sz="2900" dirty="0">
                <a:solidFill>
                  <a:schemeClr val="bg1"/>
                </a:solidFill>
                <a:latin typeface="Segoe UI Light" panose="020B0502040204020203" pitchFamily="34" charset="0"/>
              </a:endParaRPr>
            </a:p>
          </p:txBody>
        </p:sp>
      </p:grpSp>
      <p:grpSp>
        <p:nvGrpSpPr>
          <p:cNvPr id="131" name="Group 130"/>
          <p:cNvGrpSpPr>
            <a:grpSpLocks noChangeAspect="1"/>
          </p:cNvGrpSpPr>
          <p:nvPr userDrawn="1"/>
        </p:nvGrpSpPr>
        <p:grpSpPr bwMode="gray">
          <a:xfrm rot="16200000">
            <a:off x="2899039" y="7"/>
            <a:ext cx="108000" cy="107999"/>
            <a:chOff x="8365820" y="3031318"/>
            <a:chExt cx="540000" cy="540000"/>
          </a:xfrm>
          <a:solidFill>
            <a:schemeClr val="bg1"/>
          </a:solidFill>
        </p:grpSpPr>
        <p:sp>
          <p:nvSpPr>
            <p:cNvPr id="132" name="Oval 131"/>
            <p:cNvSpPr>
              <a:spLocks noChangeAspect="1"/>
            </p:cNvSpPr>
            <p:nvPr/>
          </p:nvSpPr>
          <p:spPr bwMode="gray">
            <a:xfrm>
              <a:off x="8365820" y="3031318"/>
              <a:ext cx="540000" cy="540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R="0" algn="l" defTabSz="913592" latinLnBrk="0">
                <a:lnSpc>
                  <a:spcPct val="100000"/>
                </a:lnSpc>
                <a:spcBef>
                  <a:spcPts val="1200"/>
                </a:spcBef>
                <a:buClrTx/>
                <a:buSzTx/>
                <a:tabLst/>
              </a:pPr>
              <a:endParaRPr lang="en-GB" sz="1800" dirty="0">
                <a:solidFill>
                  <a:schemeClr val="bg1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133" name="Rectangle 132"/>
            <p:cNvSpPr>
              <a:spLocks noChangeAspect="1"/>
            </p:cNvSpPr>
            <p:nvPr/>
          </p:nvSpPr>
          <p:spPr bwMode="gray">
            <a:xfrm>
              <a:off x="8365820" y="3031318"/>
              <a:ext cx="270000" cy="540000"/>
            </a:xfrm>
            <a:prstGeom prst="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endParaRPr lang="en-GB" sz="2900" dirty="0">
                <a:solidFill>
                  <a:schemeClr val="bg1"/>
                </a:solidFill>
                <a:latin typeface="Segoe UI Light" panose="020B0502040204020203" pitchFamily="34" charset="0"/>
              </a:endParaRPr>
            </a:p>
          </p:txBody>
        </p:sp>
      </p:grpSp>
      <p:sp>
        <p:nvSpPr>
          <p:cNvPr id="18" name="TextBox 17"/>
          <p:cNvSpPr txBox="1"/>
          <p:nvPr userDrawn="1"/>
        </p:nvSpPr>
        <p:spPr bwMode="gray">
          <a:xfrm>
            <a:off x="535048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0016203" y="7373875"/>
            <a:ext cx="576064" cy="208113"/>
          </a:xfrm>
          <a:prstGeom prst="rect">
            <a:avLst/>
          </a:prstGeom>
          <a:noFill/>
        </p:spPr>
        <p:txBody>
          <a:bodyPr wrap="square" lIns="71937" tIns="35967" rIns="71937" bIns="35967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1" y="6935525"/>
            <a:ext cx="228533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45340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- Title, Full 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70572" y="1105781"/>
            <a:ext cx="2543756" cy="441968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52451" y="1763713"/>
            <a:ext cx="9594850" cy="48831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9694986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eport - Title, Full Page Content -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2861" y="1116339"/>
            <a:ext cx="2543756" cy="441968"/>
          </a:xfrm>
          <a:solidFill>
            <a:schemeClr val="accent3"/>
          </a:solidFill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2454" y="1764295"/>
            <a:ext cx="9594851" cy="4882568"/>
          </a:xfrm>
        </p:spPr>
        <p:txBody>
          <a:bodyPr/>
          <a:lstStyle>
            <a:lvl1pPr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rame 3"/>
          <p:cNvSpPr/>
          <p:nvPr userDrawn="1"/>
        </p:nvSpPr>
        <p:spPr bwMode="gray">
          <a:xfrm>
            <a:off x="0" y="-161"/>
            <a:ext cx="10693400" cy="7561429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0" tIns="45680" rIns="9136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 bwMode="gray">
          <a:xfrm>
            <a:off x="535048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016203" y="7373875"/>
            <a:ext cx="576064" cy="208113"/>
          </a:xfrm>
          <a:prstGeom prst="rect">
            <a:avLst/>
          </a:prstGeom>
          <a:noFill/>
        </p:spPr>
        <p:txBody>
          <a:bodyPr wrap="square" lIns="71937" tIns="35967" rIns="71937" bIns="35967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1" y="6935525"/>
            <a:ext cx="228533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78516"/>
      </p:ext>
    </p:extLst>
  </p:cSld>
  <p:clrMapOvr>
    <a:masterClrMapping/>
  </p:clrMapOvr>
  <p:transition>
    <p:fade/>
  </p:transition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- Title+Sub, Full Page Content -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0974" y="910243"/>
            <a:ext cx="2543756" cy="441968"/>
          </a:xfrm>
          <a:solidFill>
            <a:schemeClr val="accent3"/>
          </a:solidFill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6050" y="1963738"/>
            <a:ext cx="9611250" cy="4683126"/>
          </a:xfrm>
        </p:spPr>
        <p:txBody>
          <a:bodyPr/>
          <a:lstStyle>
            <a:lvl1pPr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rame 3"/>
          <p:cNvSpPr/>
          <p:nvPr userDrawn="1"/>
        </p:nvSpPr>
        <p:spPr bwMode="gray">
          <a:xfrm>
            <a:off x="0" y="-161"/>
            <a:ext cx="10693400" cy="7561429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0" tIns="45680" rIns="9136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 bwMode="gray">
          <a:xfrm>
            <a:off x="550977" y="1410232"/>
            <a:ext cx="993268" cy="304699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1937" tIns="0" rIns="71937" bIns="0" rtlCol="0">
            <a:spAutoFit/>
          </a:bodyPr>
          <a:lstStyle>
            <a:lvl1pPr lv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Wingdings" panose="05000000000000000000" pitchFamily="2" charset="2"/>
              <a:buNone/>
              <a:defRPr b="1">
                <a:solidFill>
                  <a:schemeClr val="bg1"/>
                </a:solidFill>
                <a:latin typeface="+mj-lt"/>
              </a:defRPr>
            </a:lvl1pPr>
            <a:lvl2pPr marL="447675" indent="-17462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200"/>
            </a:lvl2pPr>
            <a:lvl3pPr marL="720725" indent="-1841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Geomanist Light" pitchFamily="50" charset="0"/>
              <a:buChar char="–"/>
              <a:defRPr sz="1200"/>
            </a:lvl3pPr>
            <a:lvl4pPr marL="984250" indent="-17462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Geomanist Light" pitchFamily="50" charset="0"/>
              <a:buChar char="–"/>
              <a:defRPr sz="1200"/>
            </a:lvl4pPr>
            <a:lvl5pPr marL="1257300" indent="-1841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Geomanist Light" pitchFamily="50" charset="0"/>
              <a:buChar char="–"/>
              <a:defRPr sz="12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lvl="0">
              <a:buFontTx/>
              <a:buNone/>
            </a:pPr>
            <a:r>
              <a:rPr lang="en-US" dirty="0"/>
              <a:t>Subtitle</a:t>
            </a:r>
          </a:p>
        </p:txBody>
      </p:sp>
      <p:sp>
        <p:nvSpPr>
          <p:cNvPr id="10" name="TextBox 9"/>
          <p:cNvSpPr txBox="1"/>
          <p:nvPr userDrawn="1"/>
        </p:nvSpPr>
        <p:spPr bwMode="gray">
          <a:xfrm>
            <a:off x="535048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016203" y="7373875"/>
            <a:ext cx="576064" cy="208113"/>
          </a:xfrm>
          <a:prstGeom prst="rect">
            <a:avLst/>
          </a:prstGeom>
          <a:noFill/>
        </p:spPr>
        <p:txBody>
          <a:bodyPr wrap="square" lIns="71937" tIns="35967" rIns="71937" bIns="35967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1" y="6935525"/>
            <a:ext cx="228533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44890"/>
      </p:ext>
    </p:extLst>
  </p:cSld>
  <p:clrMapOvr>
    <a:masterClrMapping/>
  </p:clrMapOvr>
  <p:transition>
    <p:fade/>
  </p:transition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port - Title, Full 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52449" y="1105778"/>
            <a:ext cx="2628843" cy="442035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52450" y="1763714"/>
            <a:ext cx="6280151" cy="4699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53944" y="182885"/>
            <a:ext cx="3444514" cy="7197407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64501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- Title, Full Page Content, Bas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52451" y="1105781"/>
            <a:ext cx="2543756" cy="441968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52450" y="6640403"/>
            <a:ext cx="6280151" cy="180000"/>
          </a:xfrm>
          <a:noFill/>
        </p:spPr>
        <p:txBody>
          <a:bodyPr lIns="0" tIns="0" rIns="0" b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base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7218364" y="6643508"/>
            <a:ext cx="2940049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17186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- Fly v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gray">
          <a:xfrm>
            <a:off x="176464" y="179388"/>
            <a:ext cx="10350662" cy="3601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3873" tIns="71937" rIns="143873" bIns="719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9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50058" y="3981336"/>
            <a:ext cx="3833533" cy="642023"/>
          </a:xfrm>
          <a:solidFill>
            <a:schemeClr val="accent3"/>
          </a:solidFill>
        </p:spPr>
        <p:txBody>
          <a:bodyPr anchor="b"/>
          <a:lstStyle>
            <a:lvl1pPr algn="l">
              <a:defRPr sz="370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50061" y="4682590"/>
            <a:ext cx="3055115" cy="478902"/>
          </a:xfrm>
          <a:solidFill>
            <a:schemeClr val="accent2"/>
          </a:solidFill>
        </p:spPr>
        <p:txBody>
          <a:bodyPr wrap="none" lIns="71937" tIns="35967" rIns="71937" bIns="35967" rtlCol="0" anchor="t">
            <a:spAutoFit/>
          </a:bodyPr>
          <a:lstStyle>
            <a:lvl1pPr marL="0" indent="0">
              <a:buNone/>
              <a:defRPr lang="en-GB" sz="24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subtitle</a:t>
            </a:r>
            <a:endParaRPr lang="en-GB" dirty="0"/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49937" y="5220791"/>
            <a:ext cx="6309651" cy="1426072"/>
          </a:xfrm>
        </p:spPr>
        <p:txBody>
          <a:bodyPr wrap="square" lIns="0" tIns="0" rIns="0" bIns="0">
            <a:no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6798" indent="0">
              <a:buNone/>
              <a:defRPr>
                <a:solidFill>
                  <a:schemeClr val="bg1"/>
                </a:solidFill>
              </a:defRPr>
            </a:lvl2pPr>
            <a:lvl3pPr marL="913592" indent="0">
              <a:buNone/>
              <a:defRPr>
                <a:solidFill>
                  <a:schemeClr val="bg1"/>
                </a:solidFill>
              </a:defRPr>
            </a:lvl3pPr>
            <a:lvl4pPr marL="1370390" indent="0">
              <a:buNone/>
              <a:defRPr>
                <a:solidFill>
                  <a:schemeClr val="bg1"/>
                </a:solidFill>
              </a:defRPr>
            </a:lvl4pPr>
            <a:lvl5pPr marL="182718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5" name="Frame 24"/>
          <p:cNvSpPr/>
          <p:nvPr userDrawn="1"/>
        </p:nvSpPr>
        <p:spPr bwMode="gray">
          <a:xfrm>
            <a:off x="0" y="-161"/>
            <a:ext cx="10693400" cy="7561429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0" tIns="45680" rIns="9136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176465" y="179391"/>
            <a:ext cx="10335960" cy="3421243"/>
          </a:xfrm>
          <a:solidFill>
            <a:schemeClr val="bg1"/>
          </a:solidFill>
        </p:spPr>
        <p:txBody>
          <a:bodyPr/>
          <a:lstStyle>
            <a:lvl1pPr>
              <a:defRPr sz="1400"/>
            </a:lvl1pPr>
          </a:lstStyle>
          <a:p>
            <a:r>
              <a:rPr lang="en-GB" dirty="0"/>
              <a:t>Picture placeholder – insert image here</a:t>
            </a:r>
          </a:p>
        </p:txBody>
      </p:sp>
      <p:sp>
        <p:nvSpPr>
          <p:cNvPr id="14" name="TextBox 13"/>
          <p:cNvSpPr txBox="1"/>
          <p:nvPr userDrawn="1"/>
        </p:nvSpPr>
        <p:spPr bwMode="gray">
          <a:xfrm>
            <a:off x="538899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0016203" y="7373875"/>
            <a:ext cx="576064" cy="208113"/>
          </a:xfrm>
          <a:prstGeom prst="rect">
            <a:avLst/>
          </a:prstGeom>
          <a:noFill/>
        </p:spPr>
        <p:txBody>
          <a:bodyPr wrap="square" lIns="71937" tIns="35967" rIns="71937" bIns="35967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1" y="6935525"/>
            <a:ext cx="228533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76994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- Title, Subtitle, Full 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55114" y="711144"/>
            <a:ext cx="2543756" cy="441968"/>
          </a:xfrm>
        </p:spPr>
        <p:txBody>
          <a:bodyPr/>
          <a:lstStyle>
            <a:lvl1pPr algn="l">
              <a:defRPr b="1" baseline="0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52451" y="1763714"/>
            <a:ext cx="9594850" cy="469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47720" y="1251254"/>
            <a:ext cx="2816395" cy="304699"/>
          </a:xfrm>
          <a:solidFill>
            <a:schemeClr val="tx2"/>
          </a:solidFill>
        </p:spPr>
        <p:txBody>
          <a:bodyPr vert="horz" wrap="none" lIns="71937" tIns="0" rIns="71937" bIns="0" rtlCol="0">
            <a:spAutoFit/>
          </a:bodyPr>
          <a:lstStyle>
            <a:lvl1pPr>
              <a:buFontTx/>
              <a:buNone/>
              <a:defRPr lang="en-GB" sz="18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Click to edit Master text.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2871147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- Title, Subtitle, Full, Base, Source 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55114" y="711144"/>
            <a:ext cx="2543756" cy="441968"/>
          </a:xfrm>
        </p:spPr>
        <p:txBody>
          <a:bodyPr/>
          <a:lstStyle>
            <a:lvl1pPr algn="l">
              <a:defRPr b="1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47723" y="6640403"/>
            <a:ext cx="6284883" cy="180000"/>
          </a:xfrm>
          <a:noFill/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latin typeface="+mj-lt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/>
              <a:t>Click to add base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7218368" y="6640403"/>
            <a:ext cx="2928936" cy="180000"/>
          </a:xfrm>
          <a:noFill/>
        </p:spPr>
        <p:txBody>
          <a:bodyPr vert="horz" lIns="0" tIns="0" rIns="0" bIns="0" rtlCol="0" anchor="b">
            <a:noAutofit/>
          </a:bodyPr>
          <a:lstStyle>
            <a:lvl1pPr>
              <a:defRPr lang="en-US" sz="800" b="0" dirty="0" smtClean="0">
                <a:latin typeface="+mj-lt"/>
              </a:defRPr>
            </a:lvl1pPr>
          </a:lstStyle>
          <a:p>
            <a:pPr marL="0" lvl="0" indent="0" algn="r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/>
              <a:t>Click to add source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47720" y="1261526"/>
            <a:ext cx="2816395" cy="304699"/>
          </a:xfrm>
          <a:solidFill>
            <a:schemeClr val="tx2"/>
          </a:solidFill>
        </p:spPr>
        <p:txBody>
          <a:bodyPr vert="horz" wrap="none" lIns="71937" tIns="0" rIns="71937" bIns="0" rtlCol="0">
            <a:spAutoFit/>
          </a:bodyPr>
          <a:lstStyle>
            <a:lvl1pPr>
              <a:buFontTx/>
              <a:buNone/>
              <a:defRPr lang="en-GB" sz="18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Click to edit Master text.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0422123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- (3 Columns) Title, Full 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52451" y="1104493"/>
            <a:ext cx="2543756" cy="441968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52450" y="1763714"/>
            <a:ext cx="9594850" cy="4883150"/>
          </a:xfrm>
        </p:spPr>
        <p:txBody>
          <a:bodyPr numCol="3" spcCol="359682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5543696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- (3 Columns) Title, Full Page Content, Bas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48804" y="1105781"/>
            <a:ext cx="2543756" cy="441968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48804" y="6640403"/>
            <a:ext cx="6283799" cy="180000"/>
          </a:xfrm>
          <a:noFill/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latin typeface="+mj-lt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/>
              <a:t>Click to add base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7218368" y="6640403"/>
            <a:ext cx="2928936" cy="180000"/>
          </a:xfrm>
          <a:noFill/>
        </p:spPr>
        <p:txBody>
          <a:bodyPr vert="horz" lIns="0" tIns="0" rIns="0" bIns="0" rtlCol="0" anchor="b">
            <a:noAutofit/>
          </a:bodyPr>
          <a:lstStyle>
            <a:lvl1pPr>
              <a:defRPr lang="en-US" sz="800" b="0" dirty="0" smtClean="0">
                <a:latin typeface="+mj-lt"/>
              </a:defRPr>
            </a:lvl1pPr>
          </a:lstStyle>
          <a:p>
            <a:pPr marL="0" lvl="0" indent="0" algn="r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/>
              <a:t>Click to add source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 numCol="3" spcCol="35968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248503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- (3 Columns) Title, Subtitle, Full 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55114" y="711144"/>
            <a:ext cx="2543756" cy="441968"/>
          </a:xfrm>
        </p:spPr>
        <p:txBody>
          <a:bodyPr/>
          <a:lstStyle>
            <a:lvl1pPr algn="l">
              <a:defRPr b="1" baseline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47717" y="1763713"/>
            <a:ext cx="9599584" cy="4883150"/>
          </a:xfrm>
        </p:spPr>
        <p:txBody>
          <a:bodyPr numCol="3" spcCol="359682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47720" y="1261526"/>
            <a:ext cx="2816395" cy="304699"/>
          </a:xfrm>
          <a:solidFill>
            <a:schemeClr val="tx2"/>
          </a:solidFill>
        </p:spPr>
        <p:txBody>
          <a:bodyPr vert="horz" wrap="none" lIns="71937" tIns="0" rIns="71937" bIns="0" rtlCol="0">
            <a:spAutoFit/>
          </a:bodyPr>
          <a:lstStyle>
            <a:lvl1pPr>
              <a:buFontTx/>
              <a:buNone/>
              <a:defRPr lang="en-GB" sz="18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Click to edit Master text.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297934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- (3 Columns) Title, Subtitle, Full, Base, Source 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55114" y="752243"/>
            <a:ext cx="2543756" cy="441968"/>
          </a:xfrm>
        </p:spPr>
        <p:txBody>
          <a:bodyPr/>
          <a:lstStyle>
            <a:lvl1pPr algn="l">
              <a:defRPr b="1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47723" y="6645515"/>
            <a:ext cx="6284883" cy="180000"/>
          </a:xfrm>
          <a:noFill/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latin typeface="+mj-lt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/>
              <a:t>Click to add base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7218368" y="6645515"/>
            <a:ext cx="2928936" cy="180000"/>
          </a:xfrm>
          <a:noFill/>
        </p:spPr>
        <p:txBody>
          <a:bodyPr vert="horz" lIns="0" tIns="0" rIns="0" bIns="0" rtlCol="0" anchor="b">
            <a:noAutofit/>
          </a:bodyPr>
          <a:lstStyle>
            <a:lvl1pPr>
              <a:defRPr lang="en-US" sz="800" b="0" dirty="0" smtClean="0">
                <a:latin typeface="+mj-lt"/>
              </a:defRPr>
            </a:lvl1pPr>
          </a:lstStyle>
          <a:p>
            <a:pPr marL="0" lvl="0" indent="0" algn="r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/>
              <a:t>Click to add source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52450" y="1764302"/>
            <a:ext cx="9594850" cy="4698416"/>
          </a:xfrm>
        </p:spPr>
        <p:txBody>
          <a:bodyPr numCol="3" spcCol="359682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47720" y="1261526"/>
            <a:ext cx="2816395" cy="304699"/>
          </a:xfrm>
          <a:solidFill>
            <a:schemeClr val="tx2"/>
          </a:solidFill>
        </p:spPr>
        <p:txBody>
          <a:bodyPr vert="horz" wrap="none" lIns="71937" tIns="0" rIns="71937" bIns="0" rtlCol="0">
            <a:spAutoFit/>
          </a:bodyPr>
          <a:lstStyle>
            <a:lvl1pPr marL="176058" indent="-176058">
              <a:buFontTx/>
              <a:buNone/>
              <a:defRPr lang="en-GB" sz="18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Click to edit Master text.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7645250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Long title &amp; Question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887794" y="2189031"/>
            <a:ext cx="6259513" cy="4273687"/>
          </a:xfrm>
        </p:spPr>
        <p:txBody>
          <a:bodyPr lIns="0" tIns="0" rIns="0" bIns="0">
            <a:noAutofit/>
          </a:bodyPr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552453" y="2611382"/>
            <a:ext cx="2922588" cy="385133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 b="1">
                <a:latin typeface="+mj-lt"/>
              </a:defRPr>
            </a:lvl1pPr>
          </a:lstStyle>
          <a:p>
            <a:pPr lvl="0"/>
            <a:r>
              <a:rPr lang="en-US" dirty="0"/>
              <a:t>Question text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58358" y="2233609"/>
            <a:ext cx="277320" cy="270843"/>
          </a:xfrm>
          <a:solidFill>
            <a:schemeClr val="tx2"/>
          </a:solidFill>
        </p:spPr>
        <p:txBody>
          <a:bodyPr wrap="none" lIns="0" tIns="0" rIns="0" bIns="0" anchor="ctr">
            <a:sp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Q#</a:t>
            </a:r>
            <a:endParaRPr lang="en-GB" dirty="0"/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475433" y="684291"/>
            <a:ext cx="7840463" cy="515835"/>
          </a:xfrm>
          <a:noFill/>
        </p:spPr>
        <p:txBody>
          <a:bodyPr wrap="none">
            <a:spAutoFit/>
          </a:bodyPr>
          <a:lstStyle>
            <a:lvl1pPr>
              <a:lnSpc>
                <a:spcPct val="120000"/>
              </a:lnSpc>
              <a:defRPr lang="en-GB" dirty="0">
                <a:solidFill>
                  <a:srgbClr val="FFFFFF"/>
                </a:solidFill>
                <a:effectLst/>
                <a:highlight>
                  <a:srgbClr val="000000"/>
                </a:highlight>
                <a:cs typeface="Times New Roman"/>
              </a:defRPr>
            </a:lvl1pPr>
          </a:lstStyle>
          <a:p>
            <a:pPr marL="0" lvl="0" algn="l"/>
            <a:r>
              <a:rPr lang="en-US" dirty="0"/>
              <a:t>Long titles Click to edit Master title allows for 3 lines.</a:t>
            </a:r>
            <a:endParaRPr lang="en-GB" dirty="0"/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52450" y="6650677"/>
            <a:ext cx="6280151" cy="180000"/>
          </a:xfrm>
          <a:noFill/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latin typeface="+mj-lt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/>
              <a:t>Click to add base</a:t>
            </a:r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7218368" y="6650677"/>
            <a:ext cx="2928936" cy="180000"/>
          </a:xfrm>
          <a:noFill/>
        </p:spPr>
        <p:txBody>
          <a:bodyPr vert="horz" lIns="0" tIns="0" rIns="0" bIns="0" rtlCol="0" anchor="b">
            <a:noAutofit/>
          </a:bodyPr>
          <a:lstStyle>
            <a:lvl1pPr>
              <a:defRPr lang="en-US" sz="800" b="0" dirty="0" smtClean="0">
                <a:latin typeface="+mj-lt"/>
              </a:defRPr>
            </a:lvl1pPr>
          </a:lstStyle>
          <a:p>
            <a:pPr marL="0" lvl="0" indent="0" algn="r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065931048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- Title, 2x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52450" y="1763714"/>
            <a:ext cx="6280151" cy="5040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7218368" y="1763714"/>
            <a:ext cx="2928936" cy="5040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54716" y="1105778"/>
            <a:ext cx="2713802" cy="442035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051437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- Title, 2xContent v1, Bas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48804" y="1105781"/>
            <a:ext cx="2543756" cy="441968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52450" y="6650677"/>
            <a:ext cx="6280151" cy="180000"/>
          </a:xfrm>
          <a:noFill/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latin typeface="+mj-lt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/>
              <a:t>Click to add base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7218368" y="6650677"/>
            <a:ext cx="2928936" cy="180000"/>
          </a:xfrm>
          <a:noFill/>
        </p:spPr>
        <p:txBody>
          <a:bodyPr vert="horz" lIns="0" tIns="0" rIns="0" bIns="0" rtlCol="0" anchor="b">
            <a:noAutofit/>
          </a:bodyPr>
          <a:lstStyle>
            <a:lvl1pPr>
              <a:defRPr lang="en-US" sz="800" b="0" dirty="0" smtClean="0">
                <a:latin typeface="+mj-lt"/>
              </a:defRPr>
            </a:lvl1pPr>
          </a:lstStyle>
          <a:p>
            <a:pPr marL="0" lvl="0" indent="0" algn="r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/>
              <a:t>Click to add source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48801" y="1763714"/>
            <a:ext cx="6283800" cy="4699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7218366" y="1763714"/>
            <a:ext cx="2940050" cy="4699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0031064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- Title, Subtitle, 2x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55114" y="711144"/>
            <a:ext cx="2543756" cy="441968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555117" y="1763713"/>
            <a:ext cx="6277488" cy="48831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218368" y="1763713"/>
            <a:ext cx="2928936" cy="48831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47720" y="1261526"/>
            <a:ext cx="2816395" cy="304699"/>
          </a:xfrm>
          <a:solidFill>
            <a:schemeClr val="tx2"/>
          </a:solidFill>
        </p:spPr>
        <p:txBody>
          <a:bodyPr vert="horz" wrap="none" lIns="71937" tIns="0" rIns="71937" bIns="0" rtlCol="0">
            <a:spAutoFit/>
          </a:bodyPr>
          <a:lstStyle>
            <a:lvl1pPr>
              <a:buFontTx/>
              <a:buNone/>
              <a:defRPr lang="en-GB" sz="18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Click to edit Master text.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166303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- statement with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0975" y="179388"/>
            <a:ext cx="10331450" cy="7200900"/>
          </a:xfrm>
          <a:solidFill>
            <a:schemeClr val="tx1"/>
          </a:solidFill>
        </p:spPr>
        <p:txBody>
          <a:bodyPr>
            <a:normAutofit/>
          </a:bodyPr>
          <a:lstStyle>
            <a:lvl1pPr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place image (or select frame and copy/paste image into it)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8209" y="7373063"/>
            <a:ext cx="7345362" cy="215900"/>
          </a:xfrm>
        </p:spPr>
        <p:txBody>
          <a:bodyPr>
            <a:noAutofit/>
          </a:bodyPr>
          <a:lstStyle>
            <a:lvl1pPr marL="0" indent="0">
              <a:buNone/>
              <a:defRPr sz="700" baseline="0">
                <a:solidFill>
                  <a:schemeClr val="tx1"/>
                </a:solidFill>
                <a:latin typeface="Segoe UI Light" panose="020B0502040204020203" pitchFamily="34" charset="0"/>
              </a:defRPr>
            </a:lvl1pPr>
            <a:lvl2pPr marL="456798" indent="0">
              <a:buNone/>
              <a:defRPr sz="1100">
                <a:latin typeface="Segoe UI Light" panose="020B0502040204020203" pitchFamily="34" charset="0"/>
              </a:defRPr>
            </a:lvl2pPr>
            <a:lvl3pPr marL="913592" indent="0">
              <a:buNone/>
              <a:defRPr sz="1000">
                <a:latin typeface="Segoe UI Light" panose="020B0502040204020203" pitchFamily="34" charset="0"/>
              </a:defRPr>
            </a:lvl3pPr>
            <a:lvl4pPr marL="1370390" indent="0">
              <a:buNone/>
              <a:defRPr sz="1000">
                <a:latin typeface="Segoe UI Light" panose="020B0502040204020203" pitchFamily="34" charset="0"/>
              </a:defRPr>
            </a:lvl4pPr>
            <a:lvl5pPr marL="1827187" indent="0">
              <a:buNone/>
              <a:defRPr sz="1000">
                <a:latin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Document Name | Date | Version xx | Public : Internal Use Only | Confidential | Strictly Confidential    (DELETE CLASSIFICATION)</a:t>
            </a:r>
          </a:p>
        </p:txBody>
      </p:sp>
      <p:sp>
        <p:nvSpPr>
          <p:cNvPr id="158" name="Frame 157"/>
          <p:cNvSpPr/>
          <p:nvPr userDrawn="1"/>
        </p:nvSpPr>
        <p:spPr bwMode="gray">
          <a:xfrm>
            <a:off x="0" y="-161"/>
            <a:ext cx="10693400" cy="7561429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0" tIns="45680" rIns="9136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 bwMode="gray">
          <a:xfrm>
            <a:off x="542164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61831" y="2563795"/>
            <a:ext cx="4147400" cy="781139"/>
          </a:xfrm>
          <a:solidFill>
            <a:schemeClr val="accent3"/>
          </a:solidFill>
        </p:spPr>
        <p:txBody>
          <a:bodyPr wrap="none" lIns="71937" tIns="17984" rIns="71937" bIns="17984" rtlCol="0" anchor="ctr">
            <a:spAutoFit/>
          </a:bodyPr>
          <a:lstStyle>
            <a:lvl1pPr marL="0" indent="0" algn="l">
              <a:buFontTx/>
              <a:buNone/>
              <a:defRPr lang="en-US" sz="4400" b="1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Sentence line 2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62549" y="3496260"/>
            <a:ext cx="4147400" cy="781139"/>
          </a:xfrm>
          <a:solidFill>
            <a:schemeClr val="accent3"/>
          </a:solidFill>
        </p:spPr>
        <p:txBody>
          <a:bodyPr vert="horz" wrap="none" lIns="71937" tIns="17984" rIns="71937" bIns="17984" rtlCol="0" anchor="ctr">
            <a:spAutoFit/>
          </a:bodyPr>
          <a:lstStyle>
            <a:lvl1pPr marL="0" indent="0" algn="l">
              <a:buFontTx/>
              <a:buNone/>
              <a:defRPr lang="en-US" sz="44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Sentence line 3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3269" y="4428725"/>
            <a:ext cx="4147400" cy="781139"/>
          </a:xfrm>
          <a:solidFill>
            <a:schemeClr val="accent3"/>
          </a:solidFill>
        </p:spPr>
        <p:txBody>
          <a:bodyPr vert="horz" wrap="none" lIns="71937" tIns="17984" rIns="71937" bIns="17984" rtlCol="0" anchor="ctr">
            <a:spAutoFit/>
          </a:bodyPr>
          <a:lstStyle>
            <a:lvl1pPr marL="0" indent="0" algn="l">
              <a:buFontTx/>
              <a:buNone/>
              <a:defRPr lang="en-US" sz="4400" b="1" baseline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Sentence line 4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61113" y="1631330"/>
            <a:ext cx="4147400" cy="781139"/>
          </a:xfrm>
          <a:solidFill>
            <a:schemeClr val="accent3"/>
          </a:solidFill>
        </p:spPr>
        <p:txBody>
          <a:bodyPr wrap="none" lIns="71937" tIns="17984" rIns="71937" bIns="17984" rtlCol="0" anchor="ctr">
            <a:spAutoFit/>
          </a:bodyPr>
          <a:lstStyle>
            <a:lvl1pPr marL="0" indent="0" algn="l">
              <a:buFontTx/>
              <a:buNone/>
              <a:defRPr lang="en-US" sz="4400" b="1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Sentence line 1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016203" y="7373875"/>
            <a:ext cx="576064" cy="208113"/>
          </a:xfrm>
          <a:prstGeom prst="rect">
            <a:avLst/>
          </a:prstGeom>
          <a:noFill/>
        </p:spPr>
        <p:txBody>
          <a:bodyPr wrap="square" lIns="71937" tIns="35967" rIns="71937" bIns="35967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1" y="6935525"/>
            <a:ext cx="228533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20246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- Title, Subtitle, 2xContent v1, Bas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55114" y="711144"/>
            <a:ext cx="2543756" cy="441968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47723" y="6635331"/>
            <a:ext cx="6284883" cy="180000"/>
          </a:xfrm>
          <a:noFill/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latin typeface="+mj-lt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/>
              <a:t>Click to add base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18368" y="6635331"/>
            <a:ext cx="2928936" cy="180000"/>
          </a:xfrm>
          <a:noFill/>
        </p:spPr>
        <p:txBody>
          <a:bodyPr vert="horz" lIns="0" tIns="0" rIns="0" bIns="0" rtlCol="0" anchor="b">
            <a:noAutofit/>
          </a:bodyPr>
          <a:lstStyle>
            <a:lvl1pPr>
              <a:defRPr lang="en-US" sz="800" b="0" dirty="0" smtClean="0">
                <a:latin typeface="+mj-lt"/>
              </a:defRPr>
            </a:lvl1pPr>
          </a:lstStyle>
          <a:p>
            <a:pPr marL="0" lvl="0" indent="0" algn="r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/>
              <a:t>Click to add source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52450" y="1763714"/>
            <a:ext cx="6280151" cy="469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7218368" y="1763714"/>
            <a:ext cx="2928936" cy="469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47720" y="1261526"/>
            <a:ext cx="2816395" cy="304699"/>
          </a:xfrm>
          <a:solidFill>
            <a:schemeClr val="tx2"/>
          </a:solidFill>
        </p:spPr>
        <p:txBody>
          <a:bodyPr vert="horz" wrap="none" lIns="71937" tIns="0" rIns="71937" bIns="0" rtlCol="0">
            <a:spAutoFit/>
          </a:bodyPr>
          <a:lstStyle>
            <a:lvl1pPr>
              <a:buFontTx/>
              <a:buNone/>
              <a:defRPr lang="en-GB" sz="18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Click to edit Master text.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6576328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- Title, 2x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50476" y="1105781"/>
            <a:ext cx="2543756" cy="441968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52450" y="1763713"/>
            <a:ext cx="4616450" cy="48831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5521326" y="1763713"/>
            <a:ext cx="4625974" cy="4883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783514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- Title, 2xContent v2, Bas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50476" y="1105781"/>
            <a:ext cx="2543756" cy="441968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50472" y="6640403"/>
            <a:ext cx="6282128" cy="180000"/>
          </a:xfrm>
          <a:noFill/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latin typeface="+mj-lt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/>
              <a:t>Click to add base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7218368" y="6640403"/>
            <a:ext cx="2928936" cy="180000"/>
          </a:xfrm>
          <a:noFill/>
        </p:spPr>
        <p:txBody>
          <a:bodyPr vert="horz" lIns="0" tIns="0" rIns="0" bIns="0" rtlCol="0" anchor="b">
            <a:noAutofit/>
          </a:bodyPr>
          <a:lstStyle>
            <a:lvl1pPr>
              <a:defRPr lang="en-US" sz="800" b="0" dirty="0" smtClean="0">
                <a:latin typeface="+mj-lt"/>
              </a:defRPr>
            </a:lvl1pPr>
          </a:lstStyle>
          <a:p>
            <a:pPr marL="0" lvl="0" indent="0" algn="r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/>
              <a:t>Click to add source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50478" y="1763714"/>
            <a:ext cx="4618427" cy="469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5521326" y="1763714"/>
            <a:ext cx="4625974" cy="4699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8313285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- Title, Subtitle, 2x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65163" y="711144"/>
            <a:ext cx="2543756" cy="441968"/>
          </a:xfrm>
        </p:spPr>
        <p:txBody>
          <a:bodyPr/>
          <a:lstStyle>
            <a:lvl1pPr algn="l">
              <a:defRPr b="1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547721" y="1763713"/>
            <a:ext cx="4621183" cy="4883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521326" y="1763713"/>
            <a:ext cx="4625974" cy="4883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47720" y="1261526"/>
            <a:ext cx="2816395" cy="304699"/>
          </a:xfrm>
          <a:solidFill>
            <a:schemeClr val="tx2"/>
          </a:solidFill>
        </p:spPr>
        <p:txBody>
          <a:bodyPr vert="horz" wrap="none" lIns="71937" tIns="0" rIns="71937" bIns="0" rtlCol="0">
            <a:spAutoFit/>
          </a:bodyPr>
          <a:lstStyle>
            <a:lvl1pPr>
              <a:buFontTx/>
              <a:buNone/>
              <a:defRPr lang="en-GB" sz="18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Click to edit Master text.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9401755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- Title, Subtitle, 2xContent v2, Bas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65163" y="711144"/>
            <a:ext cx="2543756" cy="441968"/>
          </a:xfrm>
        </p:spPr>
        <p:txBody>
          <a:bodyPr/>
          <a:lstStyle>
            <a:lvl1pPr algn="l">
              <a:defRPr b="1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52450" y="6650677"/>
            <a:ext cx="6280151" cy="180000"/>
          </a:xfrm>
          <a:noFill/>
        </p:spPr>
        <p:txBody>
          <a:bodyPr vert="horz" lIns="71937" tIns="0" rIns="71937" bIns="35967" rtlCol="0" anchor="b">
            <a:noAutofit/>
          </a:bodyPr>
          <a:lstStyle>
            <a:lvl1pPr>
              <a:defRPr lang="en-US" sz="800" dirty="0" smtClean="0">
                <a:latin typeface="+mj-lt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/>
              <a:t>Click to add base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18368" y="6650677"/>
            <a:ext cx="2928936" cy="180000"/>
          </a:xfrm>
          <a:noFill/>
        </p:spPr>
        <p:txBody>
          <a:bodyPr vert="horz" lIns="71937" tIns="0" rIns="71937" bIns="35967" rtlCol="0" anchor="b">
            <a:noAutofit/>
          </a:bodyPr>
          <a:lstStyle>
            <a:lvl1pPr>
              <a:defRPr lang="en-US" sz="800" b="0" dirty="0" smtClean="0">
                <a:latin typeface="+mj-lt"/>
              </a:defRPr>
            </a:lvl1pPr>
          </a:lstStyle>
          <a:p>
            <a:pPr marL="0" lvl="0" indent="0" algn="r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/>
              <a:t>Click to add source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52455" y="1763714"/>
            <a:ext cx="4614863" cy="469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5521326" y="1763714"/>
            <a:ext cx="4625974" cy="469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77866" y="1241430"/>
            <a:ext cx="2753878" cy="304699"/>
          </a:xfrm>
          <a:solidFill>
            <a:schemeClr val="tx2"/>
          </a:solidFill>
        </p:spPr>
        <p:txBody>
          <a:bodyPr vert="horz" wrap="none" lIns="71937" tIns="0" rIns="71937" bIns="0" rtlCol="0">
            <a:spAutoFit/>
          </a:bodyPr>
          <a:lstStyle>
            <a:lvl1pPr>
              <a:buFontTx/>
              <a:buNone/>
              <a:defRPr lang="en-GB" sz="18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Click to edit Master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6585028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- Title, 3x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552450" y="1763720"/>
            <a:ext cx="2941200" cy="46989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890939" y="1763720"/>
            <a:ext cx="2941200" cy="46989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7211498" y="1763720"/>
            <a:ext cx="2941200" cy="46989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60523" y="711144"/>
            <a:ext cx="2543756" cy="441968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6369420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- Title, 3xContent, Bas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52450" y="6650677"/>
            <a:ext cx="6280151" cy="180000"/>
          </a:xfrm>
          <a:noFill/>
        </p:spPr>
        <p:txBody>
          <a:bodyPr vert="horz" lIns="71937" tIns="0" rIns="71937" bIns="35967" rtlCol="0" anchor="b">
            <a:noAutofit/>
          </a:bodyPr>
          <a:lstStyle>
            <a:lvl1pPr>
              <a:defRPr lang="en-US" sz="800" dirty="0" smtClean="0">
                <a:latin typeface="+mj-lt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/>
              <a:t>Click to add base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18368" y="6650677"/>
            <a:ext cx="2928936" cy="180000"/>
          </a:xfrm>
          <a:noFill/>
        </p:spPr>
        <p:txBody>
          <a:bodyPr vert="horz" lIns="71937" tIns="0" rIns="71937" bIns="35967" rtlCol="0" anchor="b">
            <a:noAutofit/>
          </a:bodyPr>
          <a:lstStyle>
            <a:lvl1pPr>
              <a:defRPr lang="en-US" sz="800" b="0" dirty="0" smtClean="0">
                <a:latin typeface="+mj-lt"/>
              </a:defRPr>
            </a:lvl1pPr>
          </a:lstStyle>
          <a:p>
            <a:pPr marL="0" lvl="0" indent="0" algn="r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/>
              <a:t>Click to add source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560187" y="1763714"/>
            <a:ext cx="2941200" cy="4699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3884792" y="1763714"/>
            <a:ext cx="2941200" cy="4699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7209398" y="1763714"/>
            <a:ext cx="2941200" cy="4699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60523" y="711144"/>
            <a:ext cx="2543756" cy="441968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586196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- Title, Subtitle, 3x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557656" y="1763713"/>
            <a:ext cx="2941200" cy="48831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3880310" y="1763713"/>
            <a:ext cx="2941200" cy="48831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7200433" y="1763713"/>
            <a:ext cx="2941200" cy="48831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57659" y="711144"/>
            <a:ext cx="2543756" cy="441968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57658" y="1261526"/>
            <a:ext cx="2816395" cy="304699"/>
          </a:xfrm>
          <a:solidFill>
            <a:schemeClr val="tx2"/>
          </a:solidFill>
        </p:spPr>
        <p:txBody>
          <a:bodyPr vert="horz" wrap="none" lIns="71937" tIns="0" rIns="71937" bIns="0" rtlCol="0">
            <a:spAutoFit/>
          </a:bodyPr>
          <a:lstStyle>
            <a:lvl1pPr>
              <a:buFontTx/>
              <a:buNone/>
              <a:defRPr lang="en-GB" sz="18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Click to edit Master text.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568597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- Title, Subtitle, 3xContent v3, Bas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2181" y="6645605"/>
            <a:ext cx="6279335" cy="180000"/>
          </a:xfrm>
          <a:noFill/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latin typeface="+mj-lt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/>
              <a:t>Click to add base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7212826" y="6645605"/>
            <a:ext cx="2937775" cy="180000"/>
          </a:xfrm>
          <a:noFill/>
        </p:spPr>
        <p:txBody>
          <a:bodyPr vert="horz" lIns="0" tIns="0" rIns="0" bIns="0" rtlCol="0" anchor="b">
            <a:noAutofit/>
          </a:bodyPr>
          <a:lstStyle>
            <a:lvl1pPr>
              <a:defRPr lang="en-US" sz="800" b="0" dirty="0" smtClean="0">
                <a:latin typeface="+mj-lt"/>
              </a:defRPr>
            </a:lvl1pPr>
          </a:lstStyle>
          <a:p>
            <a:pPr marL="0" lvl="0" indent="0" algn="r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/>
              <a:t>Click to add source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551222" y="1763714"/>
            <a:ext cx="2941200" cy="4699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3880310" y="1763714"/>
            <a:ext cx="2941200" cy="4699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8" hasCustomPrompt="1"/>
          </p:nvPr>
        </p:nvSpPr>
        <p:spPr>
          <a:xfrm>
            <a:off x="7209398" y="1763714"/>
            <a:ext cx="2941200" cy="4699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55114" y="711144"/>
            <a:ext cx="2543756" cy="441968"/>
          </a:xfrm>
        </p:spPr>
        <p:txBody>
          <a:bodyPr/>
          <a:lstStyle>
            <a:lvl1pPr algn="l">
              <a:defRPr b="1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47720" y="1261526"/>
            <a:ext cx="2816395" cy="304699"/>
          </a:xfrm>
          <a:solidFill>
            <a:schemeClr val="tx2"/>
          </a:solidFill>
        </p:spPr>
        <p:txBody>
          <a:bodyPr vert="horz" wrap="none" lIns="71937" tIns="0" rIns="71937" bIns="0" rtlCol="0">
            <a:spAutoFit/>
          </a:bodyPr>
          <a:lstStyle>
            <a:lvl1pPr>
              <a:buFontTx/>
              <a:buNone/>
              <a:defRPr lang="en-GB" sz="18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Click to edit Master text.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51812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- Title, 2xContent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3887788" y="1763714"/>
            <a:ext cx="6259512" cy="5040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50476" y="1105781"/>
            <a:ext cx="2543756" cy="441968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550478" y="1764295"/>
            <a:ext cx="2924567" cy="5039730"/>
          </a:xfrm>
        </p:spPr>
        <p:txBody>
          <a:bodyPr/>
          <a:lstStyle>
            <a:lvl1pPr>
              <a:lnSpc>
                <a:spcPct val="120000"/>
              </a:lnSpc>
              <a:spcBef>
                <a:spcPts val="1800"/>
              </a:spcBef>
              <a:defRPr/>
            </a:lvl1pPr>
            <a:lvl2pPr>
              <a:lnSpc>
                <a:spcPct val="120000"/>
              </a:lnSpc>
              <a:spcBef>
                <a:spcPts val="1800"/>
              </a:spcBef>
              <a:defRPr/>
            </a:lvl2pPr>
            <a:lvl3pPr>
              <a:lnSpc>
                <a:spcPct val="120000"/>
              </a:lnSpc>
              <a:spcBef>
                <a:spcPts val="1800"/>
              </a:spcBef>
              <a:defRPr/>
            </a:lvl3pPr>
            <a:lvl4pPr>
              <a:lnSpc>
                <a:spcPct val="120000"/>
              </a:lnSpc>
              <a:spcBef>
                <a:spcPts val="1800"/>
              </a:spcBef>
              <a:defRPr/>
            </a:lvl4pPr>
            <a:lvl5pPr>
              <a:lnSpc>
                <a:spcPct val="120000"/>
              </a:lnSpc>
              <a:spcBef>
                <a:spcPts val="1800"/>
              </a:spcBef>
              <a:defRPr/>
            </a:lvl5pPr>
          </a:lstStyle>
          <a:p>
            <a:pPr lvl="0"/>
            <a:r>
              <a:rPr lang="en-US" dirty="0"/>
              <a:t>Click to add text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402640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- Statement with colour fil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Frame 133"/>
          <p:cNvSpPr/>
          <p:nvPr userDrawn="1"/>
        </p:nvSpPr>
        <p:spPr bwMode="gray">
          <a:xfrm>
            <a:off x="0" y="-161"/>
            <a:ext cx="10693400" cy="7561429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0" tIns="45680" rIns="9136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 bwMode="gray">
          <a:xfrm>
            <a:off x="538899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12" name="Text Placeholder 6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550438" y="1764505"/>
            <a:ext cx="4147400" cy="743702"/>
          </a:xfrm>
          <a:solidFill>
            <a:schemeClr val="accent3"/>
          </a:solidFill>
        </p:spPr>
        <p:txBody>
          <a:bodyPr vert="horz" wrap="none" lIns="71937" tIns="143873" rIns="71937" bIns="71937" rtlCol="0" anchor="ctr">
            <a:spAutoFit/>
          </a:bodyPr>
          <a:lstStyle>
            <a:lvl1pPr marL="313803" indent="-313803">
              <a:buFontTx/>
              <a:buNone/>
              <a:defRPr lang="en-US" sz="4400" b="1" baseline="0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lnSpc>
                <a:spcPts val="4100"/>
              </a:lnSpc>
              <a:spcBef>
                <a:spcPts val="0"/>
              </a:spcBef>
            </a:pPr>
            <a:r>
              <a:rPr lang="en-US" dirty="0"/>
              <a:t>Sentence line 1</a:t>
            </a:r>
          </a:p>
        </p:txBody>
      </p:sp>
      <p:sp>
        <p:nvSpPr>
          <p:cNvPr id="14" name="Text Placeholder 10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550438" y="2817041"/>
            <a:ext cx="4147400" cy="743702"/>
          </a:xfrm>
          <a:solidFill>
            <a:schemeClr val="accent3"/>
          </a:solidFill>
        </p:spPr>
        <p:txBody>
          <a:bodyPr vert="horz" wrap="none" lIns="71937" tIns="143873" rIns="71937" bIns="71937" rtlCol="0" anchor="ctr">
            <a:spAutoFit/>
          </a:bodyPr>
          <a:lstStyle>
            <a:lvl1pPr algn="l">
              <a:buFontTx/>
              <a:buNone/>
              <a:defRPr lang="en-US" sz="4400" b="1" baseline="0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lnSpc>
                <a:spcPts val="4100"/>
              </a:lnSpc>
              <a:spcBef>
                <a:spcPts val="0"/>
              </a:spcBef>
              <a:buFontTx/>
              <a:buNone/>
            </a:pPr>
            <a:r>
              <a:rPr lang="en-US" dirty="0"/>
              <a:t>Sentence line 2</a:t>
            </a:r>
          </a:p>
        </p:txBody>
      </p:sp>
      <p:sp>
        <p:nvSpPr>
          <p:cNvPr id="15" name="Text Placeholder 14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550438" y="3869579"/>
            <a:ext cx="4147400" cy="743702"/>
          </a:xfrm>
          <a:solidFill>
            <a:schemeClr val="accent3"/>
          </a:solidFill>
        </p:spPr>
        <p:txBody>
          <a:bodyPr vert="horz" wrap="none" lIns="71937" tIns="143873" rIns="71937" bIns="71937" rtlCol="0" anchor="ctr">
            <a:spAutoFit/>
          </a:bodyPr>
          <a:lstStyle>
            <a:lvl1pPr marL="313803" indent="-313803">
              <a:buFontTx/>
              <a:buNone/>
              <a:defRPr lang="en-US" sz="4400" b="1" baseline="0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lnSpc>
                <a:spcPts val="4100"/>
              </a:lnSpc>
              <a:spcBef>
                <a:spcPts val="0"/>
              </a:spcBef>
            </a:pPr>
            <a:r>
              <a:rPr lang="en-US" dirty="0"/>
              <a:t>Sentence line 3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49720" y="4922116"/>
            <a:ext cx="4147400" cy="743702"/>
          </a:xfrm>
          <a:solidFill>
            <a:schemeClr val="accent3"/>
          </a:solidFill>
        </p:spPr>
        <p:txBody>
          <a:bodyPr vert="horz" wrap="none" lIns="71937" tIns="143873" rIns="71937" bIns="71937" rtlCol="0" anchor="ctr">
            <a:spAutoFit/>
          </a:bodyPr>
          <a:lstStyle>
            <a:lvl1pPr>
              <a:buFontTx/>
              <a:buNone/>
              <a:defRPr lang="en-GB" sz="4400" b="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lnSpc>
                <a:spcPts val="4100"/>
              </a:lnSpc>
              <a:spcBef>
                <a:spcPts val="0"/>
              </a:spcBef>
              <a:buFontTx/>
              <a:buNone/>
            </a:pPr>
            <a:r>
              <a:rPr lang="en-US" dirty="0"/>
              <a:t>Sentence line 4</a:t>
            </a:r>
            <a:endParaRPr lang="en-GB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0016203" y="7373875"/>
            <a:ext cx="576064" cy="208113"/>
          </a:xfrm>
          <a:prstGeom prst="rect">
            <a:avLst/>
          </a:prstGeom>
          <a:noFill/>
        </p:spPr>
        <p:txBody>
          <a:bodyPr wrap="square" lIns="71937" tIns="35967" rIns="71937" bIns="35967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1" y="6935525"/>
            <a:ext cx="228533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14738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- Title, 2xContent v3, Bas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50476" y="1105781"/>
            <a:ext cx="2543756" cy="441968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50475" y="6660951"/>
            <a:ext cx="6282127" cy="180000"/>
          </a:xfrm>
          <a:noFill/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latin typeface="+mj-lt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/>
              <a:t>Click to add base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7218368" y="6660951"/>
            <a:ext cx="2928936" cy="180000"/>
          </a:xfrm>
          <a:noFill/>
        </p:spPr>
        <p:txBody>
          <a:bodyPr vert="horz" lIns="0" tIns="0" rIns="0" bIns="0" rtlCol="0" anchor="b">
            <a:noAutofit/>
          </a:bodyPr>
          <a:lstStyle>
            <a:lvl1pPr>
              <a:defRPr lang="en-US" sz="800" b="0" dirty="0" smtClean="0">
                <a:latin typeface="+mj-lt"/>
              </a:defRPr>
            </a:lvl1pPr>
          </a:lstStyle>
          <a:p>
            <a:pPr marL="0" lvl="0" indent="0" algn="r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/>
              <a:t>Click to add source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52453" y="1763714"/>
            <a:ext cx="2922588" cy="469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3887788" y="1763714"/>
            <a:ext cx="6259512" cy="4699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719127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- Title, Subtitle, 2xContent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55114" y="711144"/>
            <a:ext cx="2543756" cy="441968"/>
          </a:xfrm>
        </p:spPr>
        <p:txBody>
          <a:bodyPr/>
          <a:lstStyle>
            <a:lvl1pPr algn="l">
              <a:defRPr b="1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547716" y="1763714"/>
            <a:ext cx="2927321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887788" y="1763714"/>
            <a:ext cx="6259512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47720" y="1261526"/>
            <a:ext cx="2816395" cy="304699"/>
          </a:xfrm>
          <a:solidFill>
            <a:schemeClr val="tx2"/>
          </a:solidFill>
        </p:spPr>
        <p:txBody>
          <a:bodyPr vert="horz" wrap="none" lIns="71937" tIns="0" rIns="71937" bIns="0" rtlCol="0">
            <a:spAutoFit/>
          </a:bodyPr>
          <a:lstStyle>
            <a:lvl1pPr>
              <a:defRPr lang="en-GB" sz="18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Click to edit Master text.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564071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- Title, Subtitle, 2xContent v3, Bas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55114" y="711144"/>
            <a:ext cx="2543756" cy="441968"/>
          </a:xfrm>
        </p:spPr>
        <p:txBody>
          <a:bodyPr/>
          <a:lstStyle>
            <a:lvl1pPr algn="l">
              <a:defRPr b="1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47717" y="6660951"/>
            <a:ext cx="6284884" cy="180000"/>
          </a:xfrm>
          <a:noFill/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latin typeface="+mj-lt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/>
              <a:t>Click to add base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18368" y="6660951"/>
            <a:ext cx="2928936" cy="180000"/>
          </a:xfrm>
          <a:noFill/>
        </p:spPr>
        <p:txBody>
          <a:bodyPr vert="horz" lIns="0" tIns="0" rIns="0" bIns="0" rtlCol="0" anchor="b">
            <a:noAutofit/>
          </a:bodyPr>
          <a:lstStyle>
            <a:lvl1pPr>
              <a:defRPr lang="en-US" sz="800" b="0" dirty="0" smtClean="0">
                <a:latin typeface="+mj-lt"/>
              </a:defRPr>
            </a:lvl1pPr>
          </a:lstStyle>
          <a:p>
            <a:pPr marL="0" lvl="0" indent="0" algn="r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/>
              <a:t>Click to add source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47716" y="1763714"/>
            <a:ext cx="2927321" cy="4699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3887788" y="1763714"/>
            <a:ext cx="6259512" cy="469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47720" y="1261526"/>
            <a:ext cx="2816395" cy="304699"/>
          </a:xfrm>
          <a:solidFill>
            <a:schemeClr val="tx2"/>
          </a:solidFill>
        </p:spPr>
        <p:txBody>
          <a:bodyPr vert="horz" wrap="none" lIns="71937" tIns="0" rIns="71937" bIns="0" rtlCol="0">
            <a:spAutoFit/>
          </a:bodyPr>
          <a:lstStyle>
            <a:lvl1pPr>
              <a:buFontTx/>
              <a:buNone/>
              <a:defRPr lang="en-GB" sz="18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Click to edit Master text.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525737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50476" y="1105781"/>
            <a:ext cx="2543756" cy="441968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4361735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- Title Only, Bas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50476" y="1105781"/>
            <a:ext cx="2543756" cy="441968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50475" y="6640403"/>
            <a:ext cx="6282127" cy="180000"/>
          </a:xfrm>
          <a:noFill/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latin typeface="+mj-lt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/>
              <a:t>Click to add base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7218368" y="6640403"/>
            <a:ext cx="2928936" cy="180000"/>
          </a:xfrm>
          <a:noFill/>
        </p:spPr>
        <p:txBody>
          <a:bodyPr vert="horz" lIns="0" tIns="0" rIns="0" bIns="0" rtlCol="0" anchor="b">
            <a:noAutofit/>
          </a:bodyPr>
          <a:lstStyle>
            <a:lvl1pPr>
              <a:defRPr lang="en-US" sz="800" b="0" dirty="0" smtClean="0">
                <a:latin typeface="+mj-lt"/>
              </a:defRPr>
            </a:lvl1pPr>
          </a:lstStyle>
          <a:p>
            <a:pPr marL="0" lvl="0" indent="0" algn="r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559134151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- Title,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56170" y="711144"/>
            <a:ext cx="2980158" cy="441968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Master title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47720" y="1261526"/>
            <a:ext cx="2816395" cy="304699"/>
          </a:xfrm>
          <a:solidFill>
            <a:schemeClr val="tx2"/>
          </a:solidFill>
        </p:spPr>
        <p:txBody>
          <a:bodyPr vert="horz" wrap="none" lIns="71937" tIns="0" rIns="71937" bIns="0" rtlCol="0">
            <a:spAutoFit/>
          </a:bodyPr>
          <a:lstStyle>
            <a:lvl1pPr>
              <a:buFontTx/>
              <a:buNone/>
              <a:defRPr lang="en-GB" sz="18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Click to edit Master text.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713459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- Title, Subtitle Only, Bas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56170" y="711144"/>
            <a:ext cx="2980158" cy="441968"/>
          </a:xfrm>
        </p:spPr>
        <p:txBody>
          <a:bodyPr/>
          <a:lstStyle>
            <a:lvl1pPr algn="l">
              <a:defRPr b="1">
                <a:latin typeface="+mj-lt"/>
              </a:defRPr>
            </a:lvl1pPr>
          </a:lstStyle>
          <a:p>
            <a:r>
              <a:rPr lang="en-US" dirty="0"/>
              <a:t>Click to Master title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47723" y="6640403"/>
            <a:ext cx="6284883" cy="187327"/>
          </a:xfrm>
          <a:noFill/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latin typeface="+mj-lt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/>
              <a:t>Click to add base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18368" y="6640403"/>
            <a:ext cx="2928936" cy="187327"/>
          </a:xfrm>
          <a:noFill/>
        </p:spPr>
        <p:txBody>
          <a:bodyPr vert="horz" lIns="0" tIns="0" rIns="0" bIns="0" rtlCol="0" anchor="b">
            <a:noAutofit/>
          </a:bodyPr>
          <a:lstStyle>
            <a:lvl1pPr>
              <a:defRPr lang="en-US" sz="800" b="0" dirty="0" smtClean="0">
                <a:latin typeface="+mj-lt"/>
              </a:defRPr>
            </a:lvl1pPr>
          </a:lstStyle>
          <a:p>
            <a:pPr marL="0" lvl="0" indent="0" algn="r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/>
              <a:t>Click to add source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47720" y="1261526"/>
            <a:ext cx="2816395" cy="304699"/>
          </a:xfrm>
          <a:solidFill>
            <a:schemeClr val="tx2"/>
          </a:solidFill>
        </p:spPr>
        <p:txBody>
          <a:bodyPr vert="horz" wrap="none" lIns="71937" tIns="0" rIns="71937" bIns="0" rtlCol="0">
            <a:spAutoFit/>
          </a:bodyPr>
          <a:lstStyle>
            <a:lvl1pPr>
              <a:buFontTx/>
              <a:buNone/>
              <a:defRPr lang="en-GB" sz="18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Click to edit Master text.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751848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249939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- Blank, Bas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52452" y="6645515"/>
            <a:ext cx="6307140" cy="180000"/>
          </a:xfrm>
          <a:noFill/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latin typeface="+mj-lt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/>
              <a:t>Click to add base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7218368" y="6645515"/>
            <a:ext cx="2928936" cy="180000"/>
          </a:xfrm>
          <a:noFill/>
        </p:spPr>
        <p:txBody>
          <a:bodyPr vert="horz" lIns="0" tIns="0" rIns="0" bIns="0" rtlCol="0" anchor="b">
            <a:noAutofit/>
          </a:bodyPr>
          <a:lstStyle>
            <a:lvl1pPr algn="r">
              <a:defRPr lang="en-US" sz="800" dirty="0" smtClean="0">
                <a:latin typeface="+mj-lt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563032043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- Statem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66704" y="3328822"/>
            <a:ext cx="9359999" cy="903633"/>
          </a:xfrm>
          <a:noFill/>
        </p:spPr>
        <p:txBody>
          <a:bodyPr wrap="square" anchor="ctr"/>
          <a:lstStyle>
            <a:lvl1pPr>
              <a:defRPr sz="5400"/>
            </a:lvl1pPr>
          </a:lstStyle>
          <a:p>
            <a:r>
              <a:rPr lang="en-US" dirty="0"/>
              <a:t>Click to add statement</a:t>
            </a:r>
            <a:endParaRPr lang="en-GB" dirty="0"/>
          </a:p>
        </p:txBody>
      </p:sp>
      <p:sp>
        <p:nvSpPr>
          <p:cNvPr id="24" name="Frame 23"/>
          <p:cNvSpPr/>
          <p:nvPr userDrawn="1"/>
        </p:nvSpPr>
        <p:spPr bwMode="gray">
          <a:xfrm>
            <a:off x="0" y="-161"/>
            <a:ext cx="10693400" cy="7561429"/>
          </a:xfrm>
          <a:prstGeom prst="frame">
            <a:avLst>
              <a:gd name="adj1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0" tIns="45680" rIns="9136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 bwMode="gray">
          <a:xfrm>
            <a:off x="535048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016203" y="7373875"/>
            <a:ext cx="576064" cy="208113"/>
          </a:xfrm>
          <a:prstGeom prst="rect">
            <a:avLst/>
          </a:prstGeom>
          <a:noFill/>
        </p:spPr>
        <p:txBody>
          <a:bodyPr wrap="square" lIns="71937" tIns="35967" rIns="71937" bIns="35967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1" y="6935525"/>
            <a:ext cx="228533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9125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9" Type="http://schemas.openxmlformats.org/officeDocument/2006/relationships/slideLayout" Target="../slideLayouts/slideLayout93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34" Type="http://schemas.openxmlformats.org/officeDocument/2006/relationships/slideLayout" Target="../slideLayouts/slideLayout88.xml"/><Relationship Id="rId42" Type="http://schemas.openxmlformats.org/officeDocument/2006/relationships/slideLayout" Target="../slideLayouts/slideLayout96.xml"/><Relationship Id="rId47" Type="http://schemas.openxmlformats.org/officeDocument/2006/relationships/slideLayout" Target="../slideLayouts/slideLayout101.xml"/><Relationship Id="rId50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33" Type="http://schemas.openxmlformats.org/officeDocument/2006/relationships/slideLayout" Target="../slideLayouts/slideLayout87.xml"/><Relationship Id="rId38" Type="http://schemas.openxmlformats.org/officeDocument/2006/relationships/slideLayout" Target="../slideLayouts/slideLayout92.xml"/><Relationship Id="rId46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slideLayout" Target="../slideLayouts/slideLayout83.xml"/><Relationship Id="rId41" Type="http://schemas.openxmlformats.org/officeDocument/2006/relationships/slideLayout" Target="../slideLayouts/slideLayout95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32" Type="http://schemas.openxmlformats.org/officeDocument/2006/relationships/slideLayout" Target="../slideLayouts/slideLayout86.xml"/><Relationship Id="rId37" Type="http://schemas.openxmlformats.org/officeDocument/2006/relationships/slideLayout" Target="../slideLayouts/slideLayout91.xml"/><Relationship Id="rId40" Type="http://schemas.openxmlformats.org/officeDocument/2006/relationships/slideLayout" Target="../slideLayouts/slideLayout94.xml"/><Relationship Id="rId45" Type="http://schemas.openxmlformats.org/officeDocument/2006/relationships/slideLayout" Target="../slideLayouts/slideLayout99.xml"/><Relationship Id="rId53" Type="http://schemas.openxmlformats.org/officeDocument/2006/relationships/image" Target="../media/image1.emf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slideLayout" Target="../slideLayouts/slideLayout82.xml"/><Relationship Id="rId36" Type="http://schemas.openxmlformats.org/officeDocument/2006/relationships/slideLayout" Target="../slideLayouts/slideLayout90.xml"/><Relationship Id="rId49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31" Type="http://schemas.openxmlformats.org/officeDocument/2006/relationships/slideLayout" Target="../slideLayouts/slideLayout85.xml"/><Relationship Id="rId44" Type="http://schemas.openxmlformats.org/officeDocument/2006/relationships/slideLayout" Target="../slideLayouts/slideLayout98.xml"/><Relationship Id="rId52" Type="http://schemas.openxmlformats.org/officeDocument/2006/relationships/theme" Target="../theme/theme2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slideLayout" Target="../slideLayouts/slideLayout84.xml"/><Relationship Id="rId35" Type="http://schemas.openxmlformats.org/officeDocument/2006/relationships/slideLayout" Target="../slideLayouts/slideLayout89.xml"/><Relationship Id="rId43" Type="http://schemas.openxmlformats.org/officeDocument/2006/relationships/slideLayout" Target="../slideLayouts/slideLayout97.xml"/><Relationship Id="rId48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62.xml"/><Relationship Id="rId51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gray">
          <a:xfrm>
            <a:off x="180975" y="179393"/>
            <a:ext cx="10331450" cy="7200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3873" tIns="71937" rIns="143873" bIns="719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900" dirty="0" err="1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16203" y="7373875"/>
            <a:ext cx="576064" cy="208113"/>
          </a:xfrm>
          <a:prstGeom prst="rect">
            <a:avLst/>
          </a:prstGeom>
          <a:noFill/>
        </p:spPr>
        <p:txBody>
          <a:bodyPr wrap="square" lIns="71937" tIns="35967" rIns="71937" bIns="35967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chemeClr val="bg1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56752" y="916637"/>
            <a:ext cx="3833533" cy="642023"/>
          </a:xfrm>
          <a:prstGeom prst="rect">
            <a:avLst/>
          </a:prstGeom>
          <a:solidFill>
            <a:schemeClr val="accent3"/>
          </a:solidFill>
        </p:spPr>
        <p:txBody>
          <a:bodyPr wrap="none" lIns="71937" tIns="35967" rIns="71937" bIns="35967" rtlCol="0" anchor="b">
            <a:spAutoFit/>
          </a:bodyPr>
          <a:lstStyle/>
          <a:p>
            <a:pPr marL="0" lvl="0" indent="0" algn="l">
              <a:spcBef>
                <a:spcPct val="20000"/>
              </a:spcBef>
              <a:buFont typeface="Arial" panose="020B0604020202020204" pitchFamily="34" charset="0"/>
            </a:pPr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46269" y="1950268"/>
            <a:ext cx="9601037" cy="45124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 bwMode="gray">
          <a:xfrm>
            <a:off x="542164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bg1"/>
                </a:solidFill>
                <a:latin typeface="Segoe UI Light" panose="020B0502040204020203" pitchFamily="34" charset="0"/>
              </a:rPr>
              <a:t>Law</a:t>
            </a:r>
            <a:r>
              <a:rPr lang="en-GB" sz="700" baseline="0" dirty="0">
                <a:solidFill>
                  <a:schemeClr val="bg1"/>
                </a:solidFill>
                <a:latin typeface="Segoe UI Light" panose="020B0502040204020203" pitchFamily="34" charset="0"/>
              </a:rPr>
              <a:t> Society of Scotland Survey of Members 2017 I Version 1 I Internal Use Only </a:t>
            </a:r>
            <a:endParaRPr lang="en-GB" sz="7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4" y="6923651"/>
            <a:ext cx="228533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7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649" r:id="rId2"/>
    <p:sldLayoutId id="2147483670" r:id="rId3"/>
    <p:sldLayoutId id="2147483905" r:id="rId4"/>
    <p:sldLayoutId id="2147483874" r:id="rId5"/>
    <p:sldLayoutId id="2147483875" r:id="rId6"/>
    <p:sldLayoutId id="2147483883" r:id="rId7"/>
    <p:sldLayoutId id="2147483876" r:id="rId8"/>
    <p:sldLayoutId id="2147483672" r:id="rId9"/>
    <p:sldLayoutId id="2147483867" r:id="rId10"/>
    <p:sldLayoutId id="2147483882" r:id="rId11"/>
    <p:sldLayoutId id="2147483650" r:id="rId12"/>
    <p:sldLayoutId id="2147483673" r:id="rId13"/>
    <p:sldLayoutId id="2147483659" r:id="rId14"/>
    <p:sldLayoutId id="2147483674" r:id="rId15"/>
    <p:sldLayoutId id="2147483896" r:id="rId16"/>
    <p:sldLayoutId id="2147483662" r:id="rId17"/>
    <p:sldLayoutId id="2147483675" r:id="rId18"/>
    <p:sldLayoutId id="2147483660" r:id="rId19"/>
    <p:sldLayoutId id="2147483676" r:id="rId20"/>
    <p:sldLayoutId id="2147483663" r:id="rId21"/>
    <p:sldLayoutId id="2147483678" r:id="rId22"/>
    <p:sldLayoutId id="2147483664" r:id="rId23"/>
    <p:sldLayoutId id="2147483677" r:id="rId24"/>
    <p:sldLayoutId id="2147483665" r:id="rId25"/>
    <p:sldLayoutId id="2147483679" r:id="rId26"/>
    <p:sldLayoutId id="2147483666" r:id="rId27"/>
    <p:sldLayoutId id="2147483680" r:id="rId28"/>
    <p:sldLayoutId id="2147483775" r:id="rId29"/>
    <p:sldLayoutId id="2147483776" r:id="rId30"/>
    <p:sldLayoutId id="2147483777" r:id="rId31"/>
    <p:sldLayoutId id="2147483778" r:id="rId32"/>
    <p:sldLayoutId id="2147483667" r:id="rId33"/>
    <p:sldLayoutId id="2147483681" r:id="rId34"/>
    <p:sldLayoutId id="2147483668" r:id="rId35"/>
    <p:sldLayoutId id="2147483682" r:id="rId36"/>
    <p:sldLayoutId id="2147483669" r:id="rId37"/>
    <p:sldLayoutId id="2147483683" r:id="rId38"/>
    <p:sldLayoutId id="2147483902" r:id="rId39"/>
    <p:sldLayoutId id="2147483903" r:id="rId40"/>
    <p:sldLayoutId id="2147483904" r:id="rId41"/>
    <p:sldLayoutId id="2147483906" r:id="rId42"/>
    <p:sldLayoutId id="2147483907" r:id="rId43"/>
    <p:sldLayoutId id="2147483713" r:id="rId44"/>
    <p:sldLayoutId id="2147483908" r:id="rId45"/>
    <p:sldLayoutId id="2147483909" r:id="rId46"/>
    <p:sldLayoutId id="2147483910" r:id="rId47"/>
    <p:sldLayoutId id="2147483884" r:id="rId48"/>
    <p:sldLayoutId id="2147483888" r:id="rId49"/>
    <p:sldLayoutId id="2147483889" r:id="rId50"/>
    <p:sldLayoutId id="2147483860" r:id="rId51"/>
    <p:sldLayoutId id="2147483913" r:id="rId52"/>
    <p:sldLayoutId id="2147483921" r:id="rId53"/>
    <p:sldLayoutId id="2147483924" r:id="rId54"/>
  </p:sldLayoutIdLst>
  <p:transition>
    <p:fade/>
  </p:transition>
  <p:hf hdr="0" ftr="0" dt="0"/>
  <p:txStyles>
    <p:titleStyle>
      <a:lvl1pPr algn="ctr" defTabSz="913592" rtl="0" eaLnBrk="1" latinLnBrk="0" hangingPunct="1">
        <a:spcBef>
          <a:spcPct val="0"/>
        </a:spcBef>
        <a:buNone/>
        <a:defRPr lang="en-GB" sz="3700" b="1" kern="1200" smtClean="0">
          <a:solidFill>
            <a:schemeClr val="bg1"/>
          </a:solidFill>
          <a:latin typeface="+mj-lt"/>
          <a:ea typeface="+mn-ea"/>
          <a:cs typeface="+mn-cs"/>
        </a:defRPr>
      </a:lvl1pPr>
    </p:titleStyle>
    <p:bodyStyle>
      <a:lvl1pPr marL="272806" indent="-272806" algn="l" defTabSz="913592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chemeClr val="bg2"/>
        </a:buClr>
        <a:buFont typeface="Wingdings" panose="05000000000000000000" pitchFamily="2" charset="2"/>
        <a:buChar char="§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95" indent="-285499" algn="l" defTabSz="913592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chemeClr val="bg2"/>
        </a:buClr>
        <a:buFont typeface="Geomanist Light" pitchFamily="50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1" indent="-228400" algn="l" defTabSz="913592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chemeClr val="bg2"/>
        </a:buClr>
        <a:buFont typeface="Geomanist Light" pitchFamily="50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88" indent="-228400" algn="l" defTabSz="913592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chemeClr val="bg2"/>
        </a:buClr>
        <a:buFont typeface="Geomanist Light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86" indent="-228400" algn="l" defTabSz="913592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chemeClr val="bg2"/>
        </a:buClr>
        <a:buFont typeface="Geomanist Light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81" indent="-228400" algn="l" defTabSz="9135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79" indent="-228400" algn="l" defTabSz="9135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77" indent="-228400" algn="l" defTabSz="9135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72" indent="-228400" algn="l" defTabSz="9135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98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92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90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87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4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82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77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73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 bwMode="gray">
          <a:xfrm>
            <a:off x="180975" y="179393"/>
            <a:ext cx="10331450" cy="7200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3873" tIns="71937" rIns="143873" bIns="719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9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52451" y="1106353"/>
            <a:ext cx="2543756" cy="441968"/>
          </a:xfrm>
          <a:prstGeom prst="rect">
            <a:avLst/>
          </a:prstGeom>
          <a:solidFill>
            <a:schemeClr val="bg2"/>
          </a:solidFill>
        </p:spPr>
        <p:txBody>
          <a:bodyPr wrap="none" lIns="71937" tIns="35967" rIns="71937" bIns="35967" rtlCol="0" anchor="t">
            <a:spAutoFit/>
          </a:bodyPr>
          <a:lstStyle/>
          <a:p>
            <a:pPr marL="0" lvl="0" indent="0" algn="l">
              <a:spcBef>
                <a:spcPct val="20000"/>
              </a:spcBef>
              <a:buFont typeface="Arial" panose="020B0604020202020204" pitchFamily="34" charset="0"/>
            </a:pPr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52450" y="1764302"/>
            <a:ext cx="9594850" cy="46984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 bwMode="gray">
          <a:xfrm>
            <a:off x="535048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Document Name Here  |  Month 2016</a:t>
            </a:r>
            <a:r>
              <a:rPr lang="en-GB" sz="7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en-GB" sz="700" dirty="0">
                <a:solidFill>
                  <a:schemeClr val="tx1"/>
                </a:solidFill>
                <a:latin typeface="Segoe UI Light" panose="020B0502040204020203" pitchFamily="34" charset="0"/>
              </a:rPr>
              <a:t>|  Version 1  |  Public  |  Internal Use Only  |  Confidential  |  Strictly  Confidential (DELETE CLASSIFICATION)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16203" y="7373875"/>
            <a:ext cx="576064" cy="208113"/>
          </a:xfrm>
          <a:prstGeom prst="rect">
            <a:avLst/>
          </a:prstGeom>
          <a:noFill/>
        </p:spPr>
        <p:txBody>
          <a:bodyPr wrap="square" lIns="71937" tIns="35967" rIns="71937" bIns="35967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fld id="{08492756-E806-4604-9C5F-A6997CE6540C}" type="slidenum">
              <a:rPr lang="en-GB" sz="800" b="0" smtClean="0">
                <a:solidFill>
                  <a:sysClr val="windowText" lastClr="000000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400"/>
                </a:spcBef>
                <a:buClr>
                  <a:schemeClr val="bg2"/>
                </a:buClr>
              </a:pPr>
              <a:t>‹#›</a:t>
            </a:fld>
            <a:endParaRPr lang="en-GB" sz="800" b="0" dirty="0" err="1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4" y="6923651"/>
            <a:ext cx="228533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868" r:id="rId2"/>
    <p:sldLayoutId id="2147483747" r:id="rId3"/>
    <p:sldLayoutId id="2147483749" r:id="rId4"/>
    <p:sldLayoutId id="2147483869" r:id="rId5"/>
    <p:sldLayoutId id="2147483870" r:id="rId6"/>
    <p:sldLayoutId id="2147483877" r:id="rId7"/>
    <p:sldLayoutId id="2147483878" r:id="rId8"/>
    <p:sldLayoutId id="2147483900" r:id="rId9"/>
    <p:sldLayoutId id="2147483751" r:id="rId10"/>
    <p:sldLayoutId id="2147483752" r:id="rId11"/>
    <p:sldLayoutId id="2147483880" r:id="rId12"/>
    <p:sldLayoutId id="2147483881" r:id="rId13"/>
    <p:sldLayoutId id="2147483879" r:id="rId14"/>
    <p:sldLayoutId id="2147483753" r:id="rId15"/>
    <p:sldLayoutId id="2147483754" r:id="rId16"/>
    <p:sldLayoutId id="2147483755" r:id="rId17"/>
    <p:sldLayoutId id="2147483787" r:id="rId18"/>
    <p:sldLayoutId id="2147483788" r:id="rId19"/>
    <p:sldLayoutId id="2147483789" r:id="rId20"/>
    <p:sldLayoutId id="2147483790" r:id="rId21"/>
    <p:sldLayoutId id="2147483899" r:id="rId22"/>
    <p:sldLayoutId id="2147483756" r:id="rId23"/>
    <p:sldLayoutId id="2147483757" r:id="rId24"/>
    <p:sldLayoutId id="2147483758" r:id="rId25"/>
    <p:sldLayoutId id="2147483759" r:id="rId26"/>
    <p:sldLayoutId id="2147483760" r:id="rId27"/>
    <p:sldLayoutId id="2147483761" r:id="rId28"/>
    <p:sldLayoutId id="2147483762" r:id="rId29"/>
    <p:sldLayoutId id="2147483763" r:id="rId30"/>
    <p:sldLayoutId id="2147483890" r:id="rId31"/>
    <p:sldLayoutId id="2147483891" r:id="rId32"/>
    <p:sldLayoutId id="2147483892" r:id="rId33"/>
    <p:sldLayoutId id="2147483893" r:id="rId34"/>
    <p:sldLayoutId id="2147483764" r:id="rId35"/>
    <p:sldLayoutId id="2147483765" r:id="rId36"/>
    <p:sldLayoutId id="2147483766" r:id="rId37"/>
    <p:sldLayoutId id="2147483767" r:id="rId38"/>
    <p:sldLayoutId id="2147483768" r:id="rId39"/>
    <p:sldLayoutId id="2147483769" r:id="rId40"/>
    <p:sldLayoutId id="2147483770" r:id="rId41"/>
    <p:sldLayoutId id="2147483771" r:id="rId42"/>
    <p:sldLayoutId id="2147483772" r:id="rId43"/>
    <p:sldLayoutId id="2147483773" r:id="rId44"/>
    <p:sldLayoutId id="2147483871" r:id="rId45"/>
    <p:sldLayoutId id="2147483885" r:id="rId46"/>
    <p:sldLayoutId id="2147483886" r:id="rId47"/>
    <p:sldLayoutId id="2147483887" r:id="rId48"/>
    <p:sldLayoutId id="2147483911" r:id="rId49"/>
    <p:sldLayoutId id="2147483863" r:id="rId50"/>
    <p:sldLayoutId id="2147483916" r:id="rId51"/>
  </p:sldLayoutIdLst>
  <p:transition>
    <p:fade/>
  </p:transition>
  <p:hf hdr="0" ftr="0" dt="0"/>
  <p:txStyles>
    <p:titleStyle>
      <a:lvl1pPr algn="ctr" defTabSz="913592" rtl="0" eaLnBrk="1" latinLnBrk="0" hangingPunct="1">
        <a:spcBef>
          <a:spcPct val="0"/>
        </a:spcBef>
        <a:buNone/>
        <a:defRPr lang="en-GB" sz="2400" b="1" kern="1200" baseline="0" smtClean="0">
          <a:solidFill>
            <a:schemeClr val="bg1"/>
          </a:solidFill>
          <a:latin typeface="+mj-lt"/>
          <a:ea typeface="+mn-ea"/>
          <a:cs typeface="+mn-cs"/>
        </a:defRPr>
      </a:lvl1pPr>
    </p:titleStyle>
    <p:bodyStyle>
      <a:lvl1pPr marL="176058" indent="-176058" algn="l" defTabSz="913592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chemeClr val="bg2"/>
        </a:buClr>
        <a:buFont typeface="Wingdings" panose="05000000000000000000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447280" indent="-174471" algn="l" defTabSz="913592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chemeClr val="bg2"/>
        </a:buClr>
        <a:buFont typeface="Wingdings" panose="05000000000000000000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89" indent="-183988" algn="l" defTabSz="913592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chemeClr val="bg2"/>
        </a:buClr>
        <a:buFont typeface="Geomanist Light" pitchFamily="50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83382" indent="-174471" algn="l" defTabSz="913592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chemeClr val="bg2"/>
        </a:buClr>
        <a:buFont typeface="Geomanist Light" pitchFamily="50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56191" indent="-183988" algn="l" defTabSz="913592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chemeClr val="bg2"/>
        </a:buClr>
        <a:buFont typeface="Geomanist Light" pitchFamily="50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81" indent="-228400" algn="l" defTabSz="9135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79" indent="-228400" algn="l" defTabSz="9135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77" indent="-228400" algn="l" defTabSz="9135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72" indent="-228400" algn="l" defTabSz="9135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98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92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90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87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4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82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77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73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2ahUKEwiX1JaboI_aAhWJOxQKHblyC-kQjRx6BAgAEAU&amp;url=https://graduatejobs.solent.ac.uk/employer/8545/ipsos-mori/&amp;psig=AOvVaw0jG5O1asuqCSBRYcFe66XC&amp;ust=152233448561916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4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2ahUKEwiX1JaboI_aAhWJOxQKHblyC-kQjRx6BAgAEAU&amp;url=https://graduatejobs.solent.ac.uk/employer/8545/ipsos-mori/&amp;psig=AOvVaw0jG5O1asuqCSBRYcFe66XC&amp;ust=152233448561916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4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2ahUKEwiX1JaboI_aAhWJOxQKHblyC-kQjRx6BAgAEAU&amp;url=https://graduatejobs.solent.ac.uk/employer/8545/ipsos-mori/&amp;psig=AOvVaw0jG5O1asuqCSBRYcFe66XC&amp;ust=152233448561916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4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2ahUKEwiX1JaboI_aAhWJOxQKHblyC-kQjRx6BAgAEAU&amp;url=https://graduatejobs.solent.ac.uk/employer/8545/ipsos-mori/&amp;psig=AOvVaw0jG5O1asuqCSBRYcFe66XC&amp;ust=152233448561916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4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2ahUKEwiX1JaboI_aAhWJOxQKHblyC-kQjRx6BAgAEAU&amp;url=https://graduatejobs.solent.ac.uk/employer/8545/ipsos-mori/&amp;psig=AOvVaw0jG5O1asuqCSBRYcFe66XC&amp;ust=152233448561916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4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2ahUKEwiX1JaboI_aAhWJOxQKHblyC-kQjRx6BAgAEAU&amp;url=https://graduatejobs.solent.ac.uk/employer/8545/ipsos-mori/&amp;psig=AOvVaw0jG5O1asuqCSBRYcFe66XC&amp;ust=152233448561916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4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2ahUKEwiX1JaboI_aAhWJOxQKHblyC-kQjRx6BAgAEAU&amp;url=https://graduatejobs.solent.ac.uk/employer/8545/ipsos-mori/&amp;psig=AOvVaw0jG5O1asuqCSBRYcFe66XC&amp;ust=152233448561916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4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2ahUKEwiX1JaboI_aAhWJOxQKHblyC-kQjRx6BAgAEAU&amp;url=https://graduatejobs.solent.ac.uk/employer/8545/ipsos-mori/&amp;psig=AOvVaw0jG5O1asuqCSBRYcFe66XC&amp;ust=152233448561916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4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2ahUKEwiX1JaboI_aAhWJOxQKHblyC-kQjRx6BAgAEAU&amp;url=https://graduatejobs.solent.ac.uk/employer/8545/ipsos-mori/&amp;psig=AOvVaw0jG5O1asuqCSBRYcFe66XC&amp;ust=152233448561916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4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2ahUKEwiX1JaboI_aAhWJOxQKHblyC-kQjRx6BAgAEAU&amp;url=https://graduatejobs.solent.ac.uk/employer/8545/ipsos-mori/&amp;psig=AOvVaw0jG5O1asuqCSBRYcFe66XC&amp;ust=152233448561916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4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2ahUKEwiX1JaboI_aAhWJOxQKHblyC-kQjRx6BAgAEAU&amp;url=https://graduatejobs.solent.ac.uk/employer/8545/ipsos-mori/&amp;psig=AOvVaw0jG5O1asuqCSBRYcFe66XC&amp;ust=152233448561916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4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2ahUKEwiX1JaboI_aAhWJOxQKHblyC-kQjRx6BAgAEAU&amp;url=https://graduatejobs.solent.ac.uk/employer/8545/ipsos-mori/&amp;psig=AOvVaw0jG5O1asuqCSBRYcFe66XC&amp;ust=152233448561916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4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000" b="1" dirty="0"/>
              <a:t>Law Society of Scotland</a:t>
            </a:r>
            <a:br>
              <a:rPr lang="en-GB" sz="3000" b="1" dirty="0"/>
            </a:br>
            <a:r>
              <a:rPr lang="en-GB" sz="3000" b="1" dirty="0"/>
              <a:t>Survey of members 2017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61" y="6690455"/>
            <a:ext cx="3011488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 descr="Image result for Ipsos MORI logo"/>
          <p:cNvSpPr>
            <a:spLocks noChangeAspect="1" noChangeArrowheads="1"/>
          </p:cNvSpPr>
          <p:nvPr/>
        </p:nvSpPr>
        <p:spPr bwMode="auto">
          <a:xfrm>
            <a:off x="3" y="-1444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age result for Ipsos MORI logo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Image result for Ipsos MORI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6" b="98333" l="10000" r="90000">
                        <a14:foregroundMark x1="33889" y1="15556" x2="33889" y2="15556"/>
                        <a14:foregroundMark x1="34167" y1="25556" x2="34167" y2="25556"/>
                        <a14:foregroundMark x1="36111" y1="39444" x2="36111" y2="39444"/>
                        <a14:foregroundMark x1="40000" y1="47222" x2="40000" y2="47222"/>
                        <a14:foregroundMark x1="42222" y1="50556" x2="42222" y2="50556"/>
                        <a14:foregroundMark x1="43333" y1="55556" x2="43333" y2="56667"/>
                        <a14:foregroundMark x1="41667" y1="65000" x2="41667" y2="65000"/>
                        <a14:foregroundMark x1="41944" y1="71111" x2="41944" y2="71111"/>
                        <a14:foregroundMark x1="40833" y1="73889" x2="40833" y2="73889"/>
                        <a14:foregroundMark x1="39167" y1="76667" x2="39167" y2="76667"/>
                        <a14:foregroundMark x1="39167" y1="78333" x2="38611" y2="80556"/>
                        <a14:foregroundMark x1="33889" y1="65556" x2="33889" y2="65556"/>
                        <a14:foregroundMark x1="48056" y1="67778" x2="48056" y2="67778"/>
                        <a14:foregroundMark x1="53889" y1="66667" x2="53889" y2="66667"/>
                        <a14:foregroundMark x1="63889" y1="66667" x2="63889" y2="66667"/>
                        <a14:foregroundMark x1="40556" y1="18889" x2="40556" y2="18889"/>
                        <a14:foregroundMark x1="55833" y1="23889" x2="55833" y2="2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910" y="6383182"/>
            <a:ext cx="1978149" cy="98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912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34333" y="3701869"/>
            <a:ext cx="6768751" cy="792882"/>
          </a:xfrm>
        </p:spPr>
        <p:txBody>
          <a:bodyPr/>
          <a:lstStyle/>
          <a:p>
            <a:r>
              <a:rPr lang="en-GB" sz="3200" dirty="0"/>
              <a:t>Member perceptions of the Society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61" y="6690455"/>
            <a:ext cx="3011488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 descr="Image result for Ipsos MORI logo"/>
          <p:cNvSpPr>
            <a:spLocks noChangeAspect="1" noChangeArrowheads="1"/>
          </p:cNvSpPr>
          <p:nvPr/>
        </p:nvSpPr>
        <p:spPr bwMode="auto">
          <a:xfrm>
            <a:off x="3" y="-1444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age result for Ipsos MORI logo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Image result for Ipsos MORI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6" b="98333" l="10000" r="90000">
                        <a14:foregroundMark x1="33889" y1="15556" x2="33889" y2="15556"/>
                        <a14:foregroundMark x1="34167" y1="25556" x2="34167" y2="25556"/>
                        <a14:foregroundMark x1="36111" y1="39444" x2="36111" y2="39444"/>
                        <a14:foregroundMark x1="40000" y1="47222" x2="40000" y2="47222"/>
                        <a14:foregroundMark x1="42222" y1="50556" x2="42222" y2="50556"/>
                        <a14:foregroundMark x1="43333" y1="55556" x2="43333" y2="56667"/>
                        <a14:foregroundMark x1="41667" y1="65000" x2="41667" y2="65000"/>
                        <a14:foregroundMark x1="41944" y1="71111" x2="41944" y2="71111"/>
                        <a14:foregroundMark x1="40833" y1="73889" x2="40833" y2="73889"/>
                        <a14:foregroundMark x1="39167" y1="76667" x2="39167" y2="76667"/>
                        <a14:foregroundMark x1="39167" y1="78333" x2="38611" y2="80556"/>
                        <a14:foregroundMark x1="33889" y1="65556" x2="33889" y2="65556"/>
                        <a14:foregroundMark x1="48056" y1="67778" x2="48056" y2="67778"/>
                        <a14:foregroundMark x1="53889" y1="66667" x2="53889" y2="66667"/>
                        <a14:foregroundMark x1="63889" y1="66667" x2="63889" y2="66667"/>
                        <a14:foregroundMark x1="40556" y1="18889" x2="40556" y2="18889"/>
                        <a14:foregroundMark x1="55833" y1="23889" x2="55833" y2="2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910" y="6383182"/>
            <a:ext cx="1978149" cy="98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198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18366" y="7177663"/>
            <a:ext cx="2940050" cy="180000"/>
          </a:xfrm>
        </p:spPr>
        <p:txBody>
          <a:bodyPr/>
          <a:lstStyle/>
          <a:p>
            <a:r>
              <a:rPr lang="en-GB" dirty="0"/>
              <a:t>Source:  Ipsos MORI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 bwMode="gray">
          <a:xfrm>
            <a:off x="366343" y="471095"/>
            <a:ext cx="8895167" cy="395802"/>
          </a:xfrm>
          <a:prstGeom prst="rect">
            <a:avLst/>
          </a:prstGeom>
          <a:solidFill>
            <a:srgbClr val="173861"/>
          </a:solidFill>
        </p:spPr>
        <p:txBody>
          <a:bodyPr wrap="square" lIns="71937" tIns="35967" rIns="71937" bIns="35967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6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 sz="2100" dirty="0"/>
              <a:t>Members’ perceptions of the Society are largely positive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8151" y="1135220"/>
            <a:ext cx="9780266" cy="3076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360" tIns="45680" rIns="91360" bIns="45680">
            <a:spAutoFit/>
          </a:bodyPr>
          <a:lstStyle/>
          <a:p>
            <a:r>
              <a:rPr lang="en-GB" sz="1400" b="1" i="1" dirty="0"/>
              <a:t>To what extent do you agree or disagree with the following statements?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55052" y="6652481"/>
            <a:ext cx="9387457" cy="21644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900" dirty="0"/>
              <a:t>Base: All respondents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243833794"/>
              </p:ext>
            </p:extLst>
          </p:nvPr>
        </p:nvGraphicFramePr>
        <p:xfrm>
          <a:off x="407690" y="1643015"/>
          <a:ext cx="9187487" cy="4793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041461"/>
              </p:ext>
            </p:extLst>
          </p:nvPr>
        </p:nvGraphicFramePr>
        <p:xfrm>
          <a:off x="9595170" y="1688439"/>
          <a:ext cx="792090" cy="47027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20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4906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Net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8936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+91%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383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+84%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765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+70%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8323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+67%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8323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+58%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8323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+52%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983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+32%</a:t>
                      </a:r>
                    </a:p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32642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18366" y="7177663"/>
            <a:ext cx="2940050" cy="180000"/>
          </a:xfrm>
        </p:spPr>
        <p:txBody>
          <a:bodyPr/>
          <a:lstStyle/>
          <a:p>
            <a:r>
              <a:rPr lang="en-GB" dirty="0"/>
              <a:t>Source:  Ipsos MORI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 bwMode="gray">
          <a:xfrm>
            <a:off x="378154" y="297134"/>
            <a:ext cx="8895167" cy="718967"/>
          </a:xfrm>
          <a:prstGeom prst="rect">
            <a:avLst/>
          </a:prstGeom>
          <a:solidFill>
            <a:srgbClr val="173861"/>
          </a:solidFill>
        </p:spPr>
        <p:txBody>
          <a:bodyPr wrap="square" lIns="71937" tIns="35967" rIns="71937" bIns="35967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6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 sz="2100" dirty="0"/>
              <a:t>Most members think the Society should continue to be responsible for representation, support and regulation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8151" y="1135221"/>
            <a:ext cx="9780266" cy="5231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360" tIns="45680" rIns="91360" bIns="45680">
            <a:spAutoFit/>
          </a:bodyPr>
          <a:lstStyle/>
          <a:p>
            <a:r>
              <a:rPr lang="en-GB" sz="1400" b="1" i="1" dirty="0"/>
              <a:t>To what extent do you agree or disagree with the following statements? The Society should continue to be responsible for representation, support and regulation of solicitors in Scotland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82661" y="6652481"/>
            <a:ext cx="9387457" cy="21644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900" dirty="0"/>
              <a:t>Base: All respondents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840274521"/>
              </p:ext>
            </p:extLst>
          </p:nvPr>
        </p:nvGraphicFramePr>
        <p:xfrm>
          <a:off x="378154" y="1978456"/>
          <a:ext cx="5832647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622068"/>
              </p:ext>
            </p:extLst>
          </p:nvPr>
        </p:nvGraphicFramePr>
        <p:xfrm>
          <a:off x="6062609" y="3465035"/>
          <a:ext cx="3960439" cy="9905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96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Disagree – highest</a:t>
                      </a:r>
                      <a:r>
                        <a:rPr lang="en-GB" sz="1400" baseline="0" dirty="0"/>
                        <a:t> responses</a:t>
                      </a:r>
                      <a:endParaRPr lang="en-GB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%</a:t>
                      </a:r>
                      <a:endParaRPr lang="en-GB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9877">
                <a:tc>
                  <a:txBody>
                    <a:bodyPr/>
                    <a:lstStyle/>
                    <a:p>
                      <a:r>
                        <a:rPr lang="en-GB" sz="1400" dirty="0"/>
                        <a:t>Rural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32896033"/>
                  </a:ext>
                </a:extLst>
              </a:tr>
              <a:tr h="309877">
                <a:tc>
                  <a:txBody>
                    <a:bodyPr/>
                    <a:lstStyle/>
                    <a:p>
                      <a:r>
                        <a:rPr lang="en-GB" sz="1400" dirty="0"/>
                        <a:t>Legal aid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610396" y="3935792"/>
            <a:ext cx="136815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/>
              <a:t>Net agree +91%</a:t>
            </a:r>
          </a:p>
        </p:txBody>
      </p:sp>
    </p:spTree>
    <p:extLst>
      <p:ext uri="{BB962C8B-B14F-4D97-AF65-F5344CB8AC3E}">
        <p14:creationId xmlns:p14="http://schemas.microsoft.com/office/powerpoint/2010/main" val="69756383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18366" y="7177663"/>
            <a:ext cx="2940050" cy="180000"/>
          </a:xfrm>
        </p:spPr>
        <p:txBody>
          <a:bodyPr/>
          <a:lstStyle/>
          <a:p>
            <a:r>
              <a:rPr lang="en-GB" dirty="0"/>
              <a:t>Source:  Ipsos MORI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 bwMode="gray">
          <a:xfrm>
            <a:off x="382662" y="501452"/>
            <a:ext cx="8895167" cy="395802"/>
          </a:xfrm>
          <a:prstGeom prst="rect">
            <a:avLst/>
          </a:prstGeom>
          <a:solidFill>
            <a:srgbClr val="173861"/>
          </a:solidFill>
        </p:spPr>
        <p:txBody>
          <a:bodyPr wrap="square" lIns="71937" tIns="35967" rIns="71937" bIns="35967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6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 sz="2100" dirty="0"/>
              <a:t>Most think the Society is an effective regulator of the legal profession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8151" y="1135221"/>
            <a:ext cx="9780266" cy="5231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360" tIns="45680" rIns="91360" bIns="45680">
            <a:spAutoFit/>
          </a:bodyPr>
          <a:lstStyle/>
          <a:p>
            <a:r>
              <a:rPr lang="en-GB" sz="1400" b="1" i="1" dirty="0"/>
              <a:t>To what extent do you agree or disagree with the following statements? The Society is an effective regulator of the legal profession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82661" y="6652481"/>
            <a:ext cx="9387457" cy="21644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900" dirty="0"/>
              <a:t>Base: All respondents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940449418"/>
              </p:ext>
            </p:extLst>
          </p:nvPr>
        </p:nvGraphicFramePr>
        <p:xfrm>
          <a:off x="382662" y="1954132"/>
          <a:ext cx="5832647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90098"/>
              </p:ext>
            </p:extLst>
          </p:nvPr>
        </p:nvGraphicFramePr>
        <p:xfrm>
          <a:off x="6055107" y="3776044"/>
          <a:ext cx="3960439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96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Disagree – highest</a:t>
                      </a:r>
                      <a:r>
                        <a:rPr lang="en-GB" sz="1400" baseline="0" dirty="0"/>
                        <a:t> responses</a:t>
                      </a:r>
                      <a:endParaRPr lang="en-GB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%</a:t>
                      </a:r>
                      <a:endParaRPr lang="en-GB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Legal aid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59076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18366" y="7177663"/>
            <a:ext cx="2940050" cy="180000"/>
          </a:xfrm>
        </p:spPr>
        <p:txBody>
          <a:bodyPr/>
          <a:lstStyle/>
          <a:p>
            <a:r>
              <a:rPr lang="en-GB" dirty="0"/>
              <a:t>Source:  Ipsos MORI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 bwMode="gray">
          <a:xfrm>
            <a:off x="382656" y="261884"/>
            <a:ext cx="9775758" cy="718967"/>
          </a:xfrm>
          <a:prstGeom prst="rect">
            <a:avLst/>
          </a:prstGeom>
          <a:solidFill>
            <a:srgbClr val="173861"/>
          </a:solidFill>
        </p:spPr>
        <p:txBody>
          <a:bodyPr wrap="square" lIns="71937" tIns="35967" rIns="71937" bIns="35967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6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 sz="2100" dirty="0"/>
              <a:t>Three quarters think the Society is effective at leading and supporting the legal profession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8151" y="1135221"/>
            <a:ext cx="9780266" cy="5231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360" tIns="45680" rIns="91360" bIns="45680">
            <a:spAutoFit/>
          </a:bodyPr>
          <a:lstStyle/>
          <a:p>
            <a:r>
              <a:rPr lang="en-GB" sz="1400" b="1" i="1" dirty="0"/>
              <a:t>To what extent do you agree or disagree with the following statements? The Society is effective at leading and supporting the legal profession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82661" y="6652481"/>
            <a:ext cx="9387457" cy="21644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900" dirty="0"/>
              <a:t>Base: All respondents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4028665876"/>
              </p:ext>
            </p:extLst>
          </p:nvPr>
        </p:nvGraphicFramePr>
        <p:xfrm>
          <a:off x="382662" y="1941081"/>
          <a:ext cx="5832647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614905" y="3864056"/>
            <a:ext cx="136815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/>
              <a:t>Net agree +58%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995024"/>
              </p:ext>
            </p:extLst>
          </p:nvPr>
        </p:nvGraphicFramePr>
        <p:xfrm>
          <a:off x="6197973" y="2594164"/>
          <a:ext cx="3960441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243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700" dirty="0"/>
                        <a:t>Agree – highest</a:t>
                      </a:r>
                      <a:r>
                        <a:rPr lang="en-GB" sz="1700" baseline="0" dirty="0"/>
                        <a:t> responses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Solicitor or equivalent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85%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32226"/>
              </p:ext>
            </p:extLst>
          </p:nvPr>
        </p:nvGraphicFramePr>
        <p:xfrm>
          <a:off x="6207537" y="3881642"/>
          <a:ext cx="3960439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96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Disagree – highest</a:t>
                      </a:r>
                      <a:r>
                        <a:rPr lang="en-GB" sz="1400" baseline="0" dirty="0"/>
                        <a:t> responses</a:t>
                      </a:r>
                      <a:endParaRPr lang="en-GB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%</a:t>
                      </a:r>
                      <a:endParaRPr lang="en-GB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Legal</a:t>
                      </a:r>
                      <a:r>
                        <a:rPr lang="en-GB" sz="1400" baseline="0" dirty="0"/>
                        <a:t> aid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Partner/director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High street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10743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3117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18366" y="7177663"/>
            <a:ext cx="2940050" cy="180000"/>
          </a:xfrm>
        </p:spPr>
        <p:txBody>
          <a:bodyPr/>
          <a:lstStyle/>
          <a:p>
            <a:r>
              <a:rPr lang="en-GB" dirty="0"/>
              <a:t>Source:  Ipsos MORI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 bwMode="gray">
          <a:xfrm>
            <a:off x="382656" y="261884"/>
            <a:ext cx="9775758" cy="718967"/>
          </a:xfrm>
          <a:prstGeom prst="rect">
            <a:avLst/>
          </a:prstGeom>
          <a:solidFill>
            <a:srgbClr val="173861"/>
          </a:solidFill>
        </p:spPr>
        <p:txBody>
          <a:bodyPr wrap="square" lIns="71937" tIns="35967" rIns="71937" bIns="35967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6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 sz="2100" dirty="0"/>
              <a:t>And two thirds think the Society is focused on the issues that affect them as a solicitor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8151" y="1135221"/>
            <a:ext cx="9780266" cy="5231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360" tIns="45680" rIns="91360" bIns="45680">
            <a:spAutoFit/>
          </a:bodyPr>
          <a:lstStyle/>
          <a:p>
            <a:r>
              <a:rPr lang="en-GB" sz="1400" b="1" i="1" dirty="0"/>
              <a:t>To what extent do you agree or disagree with the following statements? The Society is focussed on the issues that affect me as a solicitor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82661" y="6652481"/>
            <a:ext cx="9387457" cy="21644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900" dirty="0"/>
              <a:t>Base: All respondents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937591359"/>
              </p:ext>
            </p:extLst>
          </p:nvPr>
        </p:nvGraphicFramePr>
        <p:xfrm>
          <a:off x="306146" y="1921339"/>
          <a:ext cx="5832647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456645"/>
              </p:ext>
            </p:extLst>
          </p:nvPr>
        </p:nvGraphicFramePr>
        <p:xfrm>
          <a:off x="6086019" y="2512687"/>
          <a:ext cx="3960441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243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700" dirty="0"/>
                        <a:t>Agree – highest</a:t>
                      </a:r>
                      <a:r>
                        <a:rPr lang="en-GB" sz="1700" baseline="0" dirty="0"/>
                        <a:t> responses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Big firm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74%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250323"/>
              </p:ext>
            </p:extLst>
          </p:nvPr>
        </p:nvGraphicFramePr>
        <p:xfrm>
          <a:off x="6086020" y="3679672"/>
          <a:ext cx="3960439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96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Disagree – highest</a:t>
                      </a:r>
                      <a:r>
                        <a:rPr lang="en-GB" sz="1400" baseline="0" dirty="0"/>
                        <a:t> responses</a:t>
                      </a:r>
                      <a:endParaRPr lang="en-GB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%</a:t>
                      </a:r>
                      <a:endParaRPr lang="en-GB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In-house private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Partner / Director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Legal aid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77501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47247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18366" y="7177663"/>
            <a:ext cx="2940050" cy="180000"/>
          </a:xfrm>
        </p:spPr>
        <p:txBody>
          <a:bodyPr/>
          <a:lstStyle/>
          <a:p>
            <a:r>
              <a:rPr lang="en-GB" dirty="0"/>
              <a:t>Source:  Ipsos MORI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 bwMode="gray">
          <a:xfrm>
            <a:off x="347822" y="261884"/>
            <a:ext cx="9775758" cy="718967"/>
          </a:xfrm>
          <a:prstGeom prst="rect">
            <a:avLst/>
          </a:prstGeom>
          <a:solidFill>
            <a:srgbClr val="173861"/>
          </a:solidFill>
        </p:spPr>
        <p:txBody>
          <a:bodyPr wrap="square" lIns="71937" tIns="35967" rIns="71937" bIns="35967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6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 sz="2100" dirty="0"/>
              <a:t>A majority of members say that they know at least a fair amount about the Society’s 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8151" y="1135220"/>
            <a:ext cx="9780266" cy="3076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360" tIns="45680" rIns="91360" bIns="45680">
            <a:spAutoFit/>
          </a:bodyPr>
          <a:lstStyle/>
          <a:p>
            <a:r>
              <a:rPr lang="en-GB" sz="1400" b="1" i="1" dirty="0"/>
              <a:t>How much, if anything, would you say you know about the work of the society?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82661" y="6652481"/>
            <a:ext cx="9387457" cy="21644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900" dirty="0"/>
              <a:t>Base: All respondents</a:t>
            </a:r>
          </a:p>
        </p:txBody>
      </p:sp>
      <p:graphicFrame>
        <p:nvGraphicFramePr>
          <p:cNvPr id="13" name="Content Placeholder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849703604"/>
              </p:ext>
            </p:extLst>
          </p:nvPr>
        </p:nvGraphicFramePr>
        <p:xfrm>
          <a:off x="1098230" y="1442996"/>
          <a:ext cx="8424935" cy="5209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502847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18366" y="7177663"/>
            <a:ext cx="2940050" cy="180000"/>
          </a:xfrm>
        </p:spPr>
        <p:txBody>
          <a:bodyPr/>
          <a:lstStyle/>
          <a:p>
            <a:r>
              <a:rPr lang="en-GB" dirty="0"/>
              <a:t>Source:  Ipsos MORI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 bwMode="gray">
          <a:xfrm>
            <a:off x="407884" y="168060"/>
            <a:ext cx="8895167" cy="718967"/>
          </a:xfrm>
          <a:prstGeom prst="rect">
            <a:avLst/>
          </a:prstGeom>
          <a:solidFill>
            <a:srgbClr val="173861"/>
          </a:solidFill>
        </p:spPr>
        <p:txBody>
          <a:bodyPr wrap="square" lIns="71937" tIns="35967" rIns="71937" bIns="35967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6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 sz="2100" dirty="0"/>
              <a:t>The majority of members have a favourable opinion of the Society’s 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8151" y="1135220"/>
            <a:ext cx="9780266" cy="3076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360" tIns="45680" rIns="91360" bIns="45680">
            <a:spAutoFit/>
          </a:bodyPr>
          <a:lstStyle/>
          <a:p>
            <a:r>
              <a:rPr lang="en-GB" sz="1400" b="1" i="1" dirty="0"/>
              <a:t>How favourable or unfavourable is your opinion of the work of the Society?  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82661" y="6652481"/>
            <a:ext cx="9387457" cy="21644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900" dirty="0"/>
              <a:t>Base: All respondents</a:t>
            </a:r>
          </a:p>
        </p:txBody>
      </p:sp>
      <p:graphicFrame>
        <p:nvGraphicFramePr>
          <p:cNvPr id="13" name="Content Placeholder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872944240"/>
              </p:ext>
            </p:extLst>
          </p:nvPr>
        </p:nvGraphicFramePr>
        <p:xfrm>
          <a:off x="1890320" y="1691191"/>
          <a:ext cx="8136904" cy="5177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208668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34333" y="3701869"/>
            <a:ext cx="6768751" cy="792882"/>
          </a:xfrm>
        </p:spPr>
        <p:txBody>
          <a:bodyPr/>
          <a:lstStyle/>
          <a:p>
            <a:r>
              <a:rPr lang="en-GB" sz="3200" dirty="0"/>
              <a:t>Policy context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61" y="6690455"/>
            <a:ext cx="3011488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 descr="Image result for Ipsos MORI logo"/>
          <p:cNvSpPr>
            <a:spLocks noChangeAspect="1" noChangeArrowheads="1"/>
          </p:cNvSpPr>
          <p:nvPr/>
        </p:nvSpPr>
        <p:spPr bwMode="auto">
          <a:xfrm>
            <a:off x="3" y="-1444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age result for Ipsos MORI logo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Image result for Ipsos MORI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6" b="98333" l="10000" r="90000">
                        <a14:foregroundMark x1="33889" y1="15556" x2="33889" y2="15556"/>
                        <a14:foregroundMark x1="34167" y1="25556" x2="34167" y2="25556"/>
                        <a14:foregroundMark x1="36111" y1="39444" x2="36111" y2="39444"/>
                        <a14:foregroundMark x1="40000" y1="47222" x2="40000" y2="47222"/>
                        <a14:foregroundMark x1="42222" y1="50556" x2="42222" y2="50556"/>
                        <a14:foregroundMark x1="43333" y1="55556" x2="43333" y2="56667"/>
                        <a14:foregroundMark x1="41667" y1="65000" x2="41667" y2="65000"/>
                        <a14:foregroundMark x1="41944" y1="71111" x2="41944" y2="71111"/>
                        <a14:foregroundMark x1="40833" y1="73889" x2="40833" y2="73889"/>
                        <a14:foregroundMark x1="39167" y1="76667" x2="39167" y2="76667"/>
                        <a14:foregroundMark x1="39167" y1="78333" x2="38611" y2="80556"/>
                        <a14:foregroundMark x1="33889" y1="65556" x2="33889" y2="65556"/>
                        <a14:foregroundMark x1="48056" y1="67778" x2="48056" y2="67778"/>
                        <a14:foregroundMark x1="53889" y1="66667" x2="53889" y2="66667"/>
                        <a14:foregroundMark x1="63889" y1="66667" x2="63889" y2="66667"/>
                        <a14:foregroundMark x1="40556" y1="18889" x2="40556" y2="18889"/>
                        <a14:foregroundMark x1="55833" y1="23889" x2="55833" y2="2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910" y="6383182"/>
            <a:ext cx="1978149" cy="98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135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18366" y="7177663"/>
            <a:ext cx="2940050" cy="180000"/>
          </a:xfrm>
        </p:spPr>
        <p:txBody>
          <a:bodyPr/>
          <a:lstStyle/>
          <a:p>
            <a:r>
              <a:rPr lang="en-GB" dirty="0"/>
              <a:t>Source:  Ipsos MORI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 bwMode="gray">
          <a:xfrm>
            <a:off x="407879" y="261884"/>
            <a:ext cx="9750535" cy="718967"/>
          </a:xfrm>
          <a:prstGeom prst="rect">
            <a:avLst/>
          </a:prstGeom>
          <a:solidFill>
            <a:srgbClr val="173861"/>
          </a:solidFill>
        </p:spPr>
        <p:txBody>
          <a:bodyPr wrap="square" lIns="71937" tIns="35967" rIns="71937" bIns="35967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6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 sz="2100" dirty="0"/>
              <a:t>Most members’ are in favour of additional resources for legal aid, and three quarters feel prepared for GDPR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8151" y="1135221"/>
            <a:ext cx="9780266" cy="5231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360" tIns="45680" rIns="91360" bIns="45680">
            <a:spAutoFit/>
          </a:bodyPr>
          <a:lstStyle/>
          <a:p>
            <a:r>
              <a:rPr lang="en-GB" sz="1400" b="1" i="1" dirty="0"/>
              <a:t>Now thinking about the wider policy context, to what extent do you agree or disagree with the following statements?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82661" y="6652481"/>
            <a:ext cx="9387457" cy="21644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900" dirty="0"/>
              <a:t>Base: All respondents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579897775"/>
              </p:ext>
            </p:extLst>
          </p:nvPr>
        </p:nvGraphicFramePr>
        <p:xfrm>
          <a:off x="320077" y="1658442"/>
          <a:ext cx="9450041" cy="496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081502"/>
              </p:ext>
            </p:extLst>
          </p:nvPr>
        </p:nvGraphicFramePr>
        <p:xfrm>
          <a:off x="9734865" y="1788570"/>
          <a:ext cx="731730" cy="4711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7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4990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Net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012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+70%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4859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+70%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889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+63%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9435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+62%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9435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+25%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9435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+9%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74144952"/>
                  </a:ext>
                </a:extLst>
              </a:tr>
              <a:tr h="599435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322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52293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97143" y="452944"/>
            <a:ext cx="2828129" cy="642023"/>
          </a:xfrm>
          <a:solidFill>
            <a:srgbClr val="173861"/>
          </a:solidFill>
        </p:spPr>
        <p:txBody>
          <a:bodyPr/>
          <a:lstStyle/>
          <a:p>
            <a:r>
              <a:rPr lang="en-GB" dirty="0"/>
              <a:t>Background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497147" y="1404367"/>
            <a:ext cx="9605963" cy="5136426"/>
          </a:xfrm>
        </p:spPr>
        <p:txBody>
          <a:bodyPr numCol="1" spcCol="359682"/>
          <a:lstStyle/>
          <a:p>
            <a:pPr>
              <a:lnSpc>
                <a:spcPct val="100000"/>
              </a:lnSpc>
            </a:pPr>
            <a:r>
              <a:rPr lang="en-GB" sz="1800" dirty="0">
                <a:solidFill>
                  <a:schemeClr val="bg2"/>
                </a:solidFill>
              </a:rPr>
              <a:t>The aim of the research was to explore members’ perceptions of the Society, the service it provides and its priorities for the future.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chemeClr val="bg2"/>
                </a:solidFill>
              </a:rPr>
              <a:t>Where relevant, comparisons were made with perceptions and attitudes from previous waves of the survey (conducted annually from 2011 to 2016).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chemeClr val="bg2"/>
                </a:solidFill>
              </a:rPr>
              <a:t>Members were selected from a database provided by the Society using stratified random sampling.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chemeClr val="bg2"/>
                </a:solidFill>
              </a:rPr>
              <a:t>Interviews were conducted by telephone between 4</a:t>
            </a:r>
            <a:r>
              <a:rPr lang="en-GB" sz="1800" baseline="30000" dirty="0">
                <a:solidFill>
                  <a:schemeClr val="bg2"/>
                </a:solidFill>
              </a:rPr>
              <a:t>th</a:t>
            </a:r>
            <a:r>
              <a:rPr lang="en-GB" sz="1800" dirty="0">
                <a:solidFill>
                  <a:schemeClr val="bg2"/>
                </a:solidFill>
              </a:rPr>
              <a:t> December and 19</a:t>
            </a:r>
            <a:r>
              <a:rPr lang="en-GB" sz="1800" baseline="30000" dirty="0">
                <a:solidFill>
                  <a:schemeClr val="bg2"/>
                </a:solidFill>
              </a:rPr>
              <a:t>th</a:t>
            </a:r>
            <a:r>
              <a:rPr lang="en-GB" sz="1800" dirty="0">
                <a:solidFill>
                  <a:schemeClr val="bg2"/>
                </a:solidFill>
              </a:rPr>
              <a:t> December 2017.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solidFill>
                <a:schemeClr val="bg2"/>
              </a:solidFill>
            </a:endParaRPr>
          </a:p>
          <a:p>
            <a:pPr lvl="0">
              <a:lnSpc>
                <a:spcPct val="100000"/>
              </a:lnSpc>
            </a:pPr>
            <a:r>
              <a:rPr lang="en-GB" sz="1800" dirty="0">
                <a:solidFill>
                  <a:schemeClr val="bg2"/>
                </a:solidFill>
              </a:rPr>
              <a:t>In total, 643 interviews were achieved. Weighting was applied to the data to ensure it was representative of the membership population as a whole. </a:t>
            </a:r>
          </a:p>
          <a:p>
            <a:endParaRPr lang="en-GB" sz="21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1549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18366" y="7177663"/>
            <a:ext cx="2940050" cy="180000"/>
          </a:xfrm>
        </p:spPr>
        <p:txBody>
          <a:bodyPr/>
          <a:lstStyle/>
          <a:p>
            <a:r>
              <a:rPr lang="en-GB" dirty="0"/>
              <a:t>Source:  Ipsos MORI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 bwMode="gray">
          <a:xfrm>
            <a:off x="407879" y="263534"/>
            <a:ext cx="9750535" cy="718967"/>
          </a:xfrm>
          <a:prstGeom prst="rect">
            <a:avLst/>
          </a:prstGeom>
          <a:solidFill>
            <a:srgbClr val="173861"/>
          </a:solidFill>
        </p:spPr>
        <p:txBody>
          <a:bodyPr wrap="square" lIns="71937" tIns="35967" rIns="71937" bIns="35967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6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 sz="2100" dirty="0"/>
              <a:t>Two thirds are optimistic about the future of the legal profession, in line with recent years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8151" y="1135221"/>
            <a:ext cx="9780266" cy="5231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360" tIns="45680" rIns="91360" bIns="45680">
            <a:spAutoFit/>
          </a:bodyPr>
          <a:lstStyle/>
          <a:p>
            <a:r>
              <a:rPr lang="en-GB" sz="1400" b="1" i="1" dirty="0"/>
              <a:t>To what extent do you agree or disagree with the following statements? I am optimistic about the future of the legal profession in Scotland?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574558" y="6694283"/>
            <a:ext cx="9387457" cy="21644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900" dirty="0"/>
              <a:t>Base: All respondents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414586270"/>
              </p:ext>
            </p:extLst>
          </p:nvPr>
        </p:nvGraphicFramePr>
        <p:xfrm>
          <a:off x="377524" y="2052445"/>
          <a:ext cx="5832647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027558"/>
              </p:ext>
            </p:extLst>
          </p:nvPr>
        </p:nvGraphicFramePr>
        <p:xfrm>
          <a:off x="6124179" y="2364546"/>
          <a:ext cx="3960441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243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700" dirty="0"/>
                        <a:t>Agree – highest</a:t>
                      </a:r>
                      <a:r>
                        <a:rPr lang="en-GB" sz="1700" baseline="0" dirty="0"/>
                        <a:t> responses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In-house</a:t>
                      </a:r>
                      <a:r>
                        <a:rPr lang="en-GB" sz="1400" baseline="0" dirty="0"/>
                        <a:t> private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75%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735675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In-house</a:t>
                      </a:r>
                      <a:r>
                        <a:rPr lang="en-GB" sz="1400" baseline="0" dirty="0"/>
                        <a:t> public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74%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065695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Trainee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74%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37338704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534946"/>
              </p:ext>
            </p:extLst>
          </p:nvPr>
        </p:nvGraphicFramePr>
        <p:xfrm>
          <a:off x="6124180" y="4431339"/>
          <a:ext cx="3960439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96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Disagree – highest</a:t>
                      </a:r>
                      <a:r>
                        <a:rPr lang="en-GB" sz="1400" baseline="0" dirty="0"/>
                        <a:t> responses</a:t>
                      </a:r>
                      <a:endParaRPr lang="en-GB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%</a:t>
                      </a:r>
                      <a:endParaRPr lang="en-GB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Legal aid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High street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46389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7341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34333" y="3701869"/>
            <a:ext cx="6768751" cy="792882"/>
          </a:xfrm>
        </p:spPr>
        <p:txBody>
          <a:bodyPr/>
          <a:lstStyle/>
          <a:p>
            <a:r>
              <a:rPr lang="en-GB" sz="3200" dirty="0" smtClean="0"/>
              <a:t>Communication</a:t>
            </a:r>
            <a:endParaRPr lang="en-GB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61" y="6690455"/>
            <a:ext cx="3011488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 descr="Image result for Ipsos MORI logo"/>
          <p:cNvSpPr>
            <a:spLocks noChangeAspect="1" noChangeArrowheads="1"/>
          </p:cNvSpPr>
          <p:nvPr/>
        </p:nvSpPr>
        <p:spPr bwMode="auto">
          <a:xfrm>
            <a:off x="3" y="-1444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age result for Ipsos MORI logo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Image result for Ipsos MORI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6" b="98333" l="10000" r="90000">
                        <a14:foregroundMark x1="33889" y1="15556" x2="33889" y2="15556"/>
                        <a14:foregroundMark x1="34167" y1="25556" x2="34167" y2="25556"/>
                        <a14:foregroundMark x1="36111" y1="39444" x2="36111" y2="39444"/>
                        <a14:foregroundMark x1="40000" y1="47222" x2="40000" y2="47222"/>
                        <a14:foregroundMark x1="42222" y1="50556" x2="42222" y2="50556"/>
                        <a14:foregroundMark x1="43333" y1="55556" x2="43333" y2="56667"/>
                        <a14:foregroundMark x1="41667" y1="65000" x2="41667" y2="65000"/>
                        <a14:foregroundMark x1="41944" y1="71111" x2="41944" y2="71111"/>
                        <a14:foregroundMark x1="40833" y1="73889" x2="40833" y2="73889"/>
                        <a14:foregroundMark x1="39167" y1="76667" x2="39167" y2="76667"/>
                        <a14:foregroundMark x1="39167" y1="78333" x2="38611" y2="80556"/>
                        <a14:foregroundMark x1="33889" y1="65556" x2="33889" y2="65556"/>
                        <a14:foregroundMark x1="48056" y1="67778" x2="48056" y2="67778"/>
                        <a14:foregroundMark x1="53889" y1="66667" x2="53889" y2="66667"/>
                        <a14:foregroundMark x1="63889" y1="66667" x2="63889" y2="66667"/>
                        <a14:foregroundMark x1="40556" y1="18889" x2="40556" y2="18889"/>
                        <a14:foregroundMark x1="55833" y1="23889" x2="55833" y2="2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910" y="6383182"/>
            <a:ext cx="1978149" cy="98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976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18366" y="7177663"/>
            <a:ext cx="2940050" cy="180000"/>
          </a:xfrm>
        </p:spPr>
        <p:txBody>
          <a:bodyPr/>
          <a:lstStyle/>
          <a:p>
            <a:r>
              <a:rPr lang="en-GB" dirty="0"/>
              <a:t>Source:  Ipsos MORI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 bwMode="gray">
          <a:xfrm>
            <a:off x="378154" y="472975"/>
            <a:ext cx="8895167" cy="395802"/>
          </a:xfrm>
          <a:prstGeom prst="rect">
            <a:avLst/>
          </a:prstGeom>
          <a:solidFill>
            <a:srgbClr val="173861"/>
          </a:solidFill>
        </p:spPr>
        <p:txBody>
          <a:bodyPr wrap="square" lIns="71937" tIns="35967" rIns="71937" bIns="35967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6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 sz="2100" dirty="0"/>
              <a:t>Satisfaction with communications remains high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8151" y="1135221"/>
            <a:ext cx="9780266" cy="5231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360" tIns="45680" rIns="91360" bIns="45680">
            <a:spAutoFit/>
          </a:bodyPr>
          <a:lstStyle/>
          <a:p>
            <a:r>
              <a:rPr lang="en-GB" sz="1400" b="1" i="1" dirty="0"/>
              <a:t>I’m going to read out a list of statements and I’d like you to tell me how much you agree or disagree with each of these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82661" y="6652481"/>
            <a:ext cx="9387457" cy="21644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900" dirty="0"/>
              <a:t>Base: All respondents</a:t>
            </a:r>
          </a:p>
        </p:txBody>
      </p:sp>
      <p:graphicFrame>
        <p:nvGraphicFramePr>
          <p:cNvPr id="11" name="Content Placeholder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96232516"/>
              </p:ext>
            </p:extLst>
          </p:nvPr>
        </p:nvGraphicFramePr>
        <p:xfrm>
          <a:off x="417498" y="1921259"/>
          <a:ext cx="9417050" cy="4578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1291209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34333" y="3701869"/>
            <a:ext cx="6768751" cy="792882"/>
          </a:xfrm>
        </p:spPr>
        <p:txBody>
          <a:bodyPr/>
          <a:lstStyle/>
          <a:p>
            <a:r>
              <a:rPr lang="en-GB" sz="3200" dirty="0" smtClean="0"/>
              <a:t>Professional Practice Team</a:t>
            </a:r>
            <a:endParaRPr lang="en-GB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61" y="6690455"/>
            <a:ext cx="3011488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 descr="Image result for Ipsos MORI logo"/>
          <p:cNvSpPr>
            <a:spLocks noChangeAspect="1" noChangeArrowheads="1"/>
          </p:cNvSpPr>
          <p:nvPr/>
        </p:nvSpPr>
        <p:spPr bwMode="auto">
          <a:xfrm>
            <a:off x="3" y="-1444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age result for Ipsos MORI logo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Image result for Ipsos MORI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6" b="98333" l="10000" r="90000">
                        <a14:foregroundMark x1="33889" y1="15556" x2="33889" y2="15556"/>
                        <a14:foregroundMark x1="34167" y1="25556" x2="34167" y2="25556"/>
                        <a14:foregroundMark x1="36111" y1="39444" x2="36111" y2="39444"/>
                        <a14:foregroundMark x1="40000" y1="47222" x2="40000" y2="47222"/>
                        <a14:foregroundMark x1="42222" y1="50556" x2="42222" y2="50556"/>
                        <a14:foregroundMark x1="43333" y1="55556" x2="43333" y2="56667"/>
                        <a14:foregroundMark x1="41667" y1="65000" x2="41667" y2="65000"/>
                        <a14:foregroundMark x1="41944" y1="71111" x2="41944" y2="71111"/>
                        <a14:foregroundMark x1="40833" y1="73889" x2="40833" y2="73889"/>
                        <a14:foregroundMark x1="39167" y1="76667" x2="39167" y2="76667"/>
                        <a14:foregroundMark x1="39167" y1="78333" x2="38611" y2="80556"/>
                        <a14:foregroundMark x1="33889" y1="65556" x2="33889" y2="65556"/>
                        <a14:foregroundMark x1="48056" y1="67778" x2="48056" y2="67778"/>
                        <a14:foregroundMark x1="53889" y1="66667" x2="53889" y2="66667"/>
                        <a14:foregroundMark x1="63889" y1="66667" x2="63889" y2="66667"/>
                        <a14:foregroundMark x1="40556" y1="18889" x2="40556" y2="18889"/>
                        <a14:foregroundMark x1="55833" y1="23889" x2="55833" y2="2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910" y="6383182"/>
            <a:ext cx="1978149" cy="98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923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18366" y="7177663"/>
            <a:ext cx="2940050" cy="180000"/>
          </a:xfrm>
        </p:spPr>
        <p:txBody>
          <a:bodyPr/>
          <a:lstStyle/>
          <a:p>
            <a:r>
              <a:rPr lang="en-GB" dirty="0"/>
              <a:t>Source:  Ipsos MORI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 bwMode="gray">
          <a:xfrm>
            <a:off x="407879" y="585050"/>
            <a:ext cx="9750535" cy="395802"/>
          </a:xfrm>
          <a:prstGeom prst="rect">
            <a:avLst/>
          </a:prstGeom>
          <a:solidFill>
            <a:srgbClr val="173861"/>
          </a:solidFill>
        </p:spPr>
        <p:txBody>
          <a:bodyPr wrap="square" lIns="71937" tIns="35967" rIns="71937" bIns="35967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6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 sz="2100" dirty="0"/>
              <a:t>Half are familiar with the Professional Practice Team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8151" y="1135221"/>
            <a:ext cx="9780266" cy="5231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360" tIns="45680" rIns="91360" bIns="45680">
            <a:spAutoFit/>
          </a:bodyPr>
          <a:lstStyle/>
          <a:p>
            <a:r>
              <a:rPr lang="en-GB" sz="1400" b="1" i="1" dirty="0"/>
              <a:t>How much would you say you know about the Professional Practice Team and the types of enquiries it is able to help with?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82661" y="6652481"/>
            <a:ext cx="9387457" cy="21644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900" dirty="0"/>
              <a:t>Base: All respondents</a:t>
            </a:r>
          </a:p>
        </p:txBody>
      </p:sp>
      <p:graphicFrame>
        <p:nvGraphicFramePr>
          <p:cNvPr id="7" name="Content Placeholder 19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754375209"/>
              </p:ext>
            </p:extLst>
          </p:nvPr>
        </p:nvGraphicFramePr>
        <p:xfrm>
          <a:off x="594172" y="1812807"/>
          <a:ext cx="5184576" cy="410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359142"/>
              </p:ext>
            </p:extLst>
          </p:nvPr>
        </p:nvGraphicFramePr>
        <p:xfrm>
          <a:off x="6066779" y="2022256"/>
          <a:ext cx="3960440" cy="1640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8314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en-GB" sz="1400" baseline="0" dirty="0">
                          <a:solidFill>
                            <a:schemeClr val="bg1"/>
                          </a:solidFill>
                        </a:rPr>
                        <a:t> great deal/a fair amount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 – </a:t>
                      </a:r>
                    </a:p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highest</a:t>
                      </a:r>
                      <a:r>
                        <a:rPr lang="en-GB" sz="1400" baseline="0" dirty="0">
                          <a:solidFill>
                            <a:schemeClr val="bg1"/>
                          </a:solidFill>
                        </a:rPr>
                        <a:t> responses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%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Legal aid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69%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400522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Partner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</a:rPr>
                        <a:t> / director 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67%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High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</a:rPr>
                        <a:t> street firm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65%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000377"/>
              </p:ext>
            </p:extLst>
          </p:nvPr>
        </p:nvGraphicFramePr>
        <p:xfrm>
          <a:off x="6066779" y="4085720"/>
          <a:ext cx="3960440" cy="1640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8314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Not very much / nothing at all – highest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</a:rPr>
                        <a:t> responses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In-house private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83%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In-house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</a:rPr>
                        <a:t> public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68%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Solicitor or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</a:rPr>
                        <a:t> equivalent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65%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8649036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18366" y="7177663"/>
            <a:ext cx="2940050" cy="180000"/>
          </a:xfrm>
        </p:spPr>
        <p:txBody>
          <a:bodyPr/>
          <a:lstStyle/>
          <a:p>
            <a:r>
              <a:rPr lang="en-GB" dirty="0"/>
              <a:t>Source:  Ipsos MORI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 bwMode="gray">
          <a:xfrm>
            <a:off x="378151" y="261884"/>
            <a:ext cx="9780266" cy="718967"/>
          </a:xfrm>
          <a:prstGeom prst="rect">
            <a:avLst/>
          </a:prstGeom>
          <a:solidFill>
            <a:srgbClr val="173861"/>
          </a:solidFill>
        </p:spPr>
        <p:txBody>
          <a:bodyPr wrap="square" lIns="71937" tIns="35967" rIns="71937" bIns="35967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6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 sz="2100" dirty="0"/>
              <a:t>Awareness of the Professional Practice team is higher among High Street solicitors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8151" y="1135221"/>
            <a:ext cx="9780266" cy="5231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360" tIns="45680" rIns="91360" bIns="45680">
            <a:spAutoFit/>
          </a:bodyPr>
          <a:lstStyle/>
          <a:p>
            <a:r>
              <a:rPr lang="en-GB" sz="1400" b="1" i="1" dirty="0"/>
              <a:t>How much would you say you know about the Professional Practice Team and the types of enquiries it is able to help with?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82661" y="6652481"/>
            <a:ext cx="9387457" cy="21644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900" dirty="0"/>
              <a:t>Base: All respondents</a:t>
            </a:r>
          </a:p>
        </p:txBody>
      </p:sp>
      <p:graphicFrame>
        <p:nvGraphicFramePr>
          <p:cNvPr id="10" name="Content Placeholder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903176923"/>
              </p:ext>
            </p:extLst>
          </p:nvPr>
        </p:nvGraphicFramePr>
        <p:xfrm>
          <a:off x="1078608" y="1851810"/>
          <a:ext cx="8379345" cy="436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6240443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18366" y="7177663"/>
            <a:ext cx="2940050" cy="180000"/>
          </a:xfrm>
        </p:spPr>
        <p:txBody>
          <a:bodyPr/>
          <a:lstStyle/>
          <a:p>
            <a:r>
              <a:rPr lang="en-GB" dirty="0"/>
              <a:t>Source:  Ipsos MORI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 bwMode="gray">
          <a:xfrm>
            <a:off x="378153" y="234347"/>
            <a:ext cx="9907373" cy="718967"/>
          </a:xfrm>
          <a:prstGeom prst="rect">
            <a:avLst/>
          </a:prstGeom>
          <a:solidFill>
            <a:srgbClr val="173861"/>
          </a:solidFill>
        </p:spPr>
        <p:txBody>
          <a:bodyPr wrap="square" lIns="71937" tIns="35967" rIns="71937" bIns="35967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6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 sz="2100" dirty="0"/>
              <a:t>A third have used the Professional Practice Team for advice in the past 12 months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8152" y="1135220"/>
            <a:ext cx="9907373" cy="3076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360" tIns="45680" rIns="91360" bIns="45680">
            <a:spAutoFit/>
          </a:bodyPr>
          <a:lstStyle/>
          <a:p>
            <a:r>
              <a:rPr lang="en-GB" sz="1400" b="1" i="1" dirty="0"/>
              <a:t>Have you used the Professional Practice Team for phone or email advice in the past 12 months?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82661" y="6652481"/>
            <a:ext cx="9387457" cy="21644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900" dirty="0"/>
              <a:t>Base: All respondents</a:t>
            </a:r>
          </a:p>
        </p:txBody>
      </p:sp>
      <p:graphicFrame>
        <p:nvGraphicFramePr>
          <p:cNvPr id="13" name="Content Placeholder 19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980992542"/>
              </p:ext>
            </p:extLst>
          </p:nvPr>
        </p:nvGraphicFramePr>
        <p:xfrm>
          <a:off x="1170241" y="2196460"/>
          <a:ext cx="4896545" cy="3959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204266"/>
              </p:ext>
            </p:extLst>
          </p:nvPr>
        </p:nvGraphicFramePr>
        <p:xfrm>
          <a:off x="6089725" y="3028055"/>
          <a:ext cx="3960440" cy="1640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8314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Used</a:t>
                      </a:r>
                      <a:r>
                        <a:rPr lang="en-GB" sz="1400" baseline="0" dirty="0">
                          <a:solidFill>
                            <a:schemeClr val="bg1"/>
                          </a:solidFill>
                        </a:rPr>
                        <a:t> the Professional Practice Team -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highest</a:t>
                      </a:r>
                      <a:r>
                        <a:rPr lang="en-GB" sz="1400" baseline="0" dirty="0">
                          <a:solidFill>
                            <a:schemeClr val="bg1"/>
                          </a:solidFill>
                        </a:rPr>
                        <a:t> responses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%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Rural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63%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8474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Practice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</a:rPr>
                        <a:t> legal aid (Yes)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51%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High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</a:rPr>
                        <a:t> street firm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51%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721701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18366" y="7177663"/>
            <a:ext cx="2940050" cy="180000"/>
          </a:xfrm>
        </p:spPr>
        <p:txBody>
          <a:bodyPr/>
          <a:lstStyle/>
          <a:p>
            <a:r>
              <a:rPr lang="en-GB" dirty="0"/>
              <a:t>Source:  Ipsos MORI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 bwMode="gray">
          <a:xfrm>
            <a:off x="407879" y="585050"/>
            <a:ext cx="9750535" cy="395802"/>
          </a:xfrm>
          <a:prstGeom prst="rect">
            <a:avLst/>
          </a:prstGeom>
          <a:solidFill>
            <a:srgbClr val="173861"/>
          </a:solidFill>
        </p:spPr>
        <p:txBody>
          <a:bodyPr wrap="square" lIns="71937" tIns="35967" rIns="71937" bIns="35967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6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 sz="2100" dirty="0"/>
              <a:t>Most of those that used the Professional Practice Team would recommend it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8151" y="1135220"/>
            <a:ext cx="9780266" cy="3076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360" tIns="45680" rIns="91360" bIns="45680">
            <a:spAutoFit/>
          </a:bodyPr>
          <a:lstStyle/>
          <a:p>
            <a:r>
              <a:rPr lang="en-GB" sz="1400" b="1" i="1" dirty="0"/>
              <a:t>How likely would you be to recommend the service of the Professional Practice Team to your colleagues or peers?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82661" y="6652481"/>
            <a:ext cx="9387457" cy="21644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900" dirty="0"/>
              <a:t>Base: All respondents who have used the Professional Practice Team (215)</a:t>
            </a:r>
          </a:p>
        </p:txBody>
      </p:sp>
      <p:graphicFrame>
        <p:nvGraphicFramePr>
          <p:cNvPr id="7" name="Content Placeholder 19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793074247"/>
              </p:ext>
            </p:extLst>
          </p:nvPr>
        </p:nvGraphicFramePr>
        <p:xfrm>
          <a:off x="2898429" y="1726556"/>
          <a:ext cx="6120680" cy="4530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6431165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34333" y="3701869"/>
            <a:ext cx="6768751" cy="792882"/>
          </a:xfrm>
        </p:spPr>
        <p:txBody>
          <a:bodyPr/>
          <a:lstStyle/>
          <a:p>
            <a:r>
              <a:rPr lang="en-GB" sz="3200" dirty="0" smtClean="0"/>
              <a:t>Training</a:t>
            </a:r>
            <a:endParaRPr lang="en-GB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61" y="6690455"/>
            <a:ext cx="3011488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 descr="Image result for Ipsos MORI logo"/>
          <p:cNvSpPr>
            <a:spLocks noChangeAspect="1" noChangeArrowheads="1"/>
          </p:cNvSpPr>
          <p:nvPr/>
        </p:nvSpPr>
        <p:spPr bwMode="auto">
          <a:xfrm>
            <a:off x="3" y="-1444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age result for Ipsos MORI logo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Image result for Ipsos MORI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6" b="98333" l="10000" r="90000">
                        <a14:foregroundMark x1="33889" y1="15556" x2="33889" y2="15556"/>
                        <a14:foregroundMark x1="34167" y1="25556" x2="34167" y2="25556"/>
                        <a14:foregroundMark x1="36111" y1="39444" x2="36111" y2="39444"/>
                        <a14:foregroundMark x1="40000" y1="47222" x2="40000" y2="47222"/>
                        <a14:foregroundMark x1="42222" y1="50556" x2="42222" y2="50556"/>
                        <a14:foregroundMark x1="43333" y1="55556" x2="43333" y2="56667"/>
                        <a14:foregroundMark x1="41667" y1="65000" x2="41667" y2="65000"/>
                        <a14:foregroundMark x1="41944" y1="71111" x2="41944" y2="71111"/>
                        <a14:foregroundMark x1="40833" y1="73889" x2="40833" y2="73889"/>
                        <a14:foregroundMark x1="39167" y1="76667" x2="39167" y2="76667"/>
                        <a14:foregroundMark x1="39167" y1="78333" x2="38611" y2="80556"/>
                        <a14:foregroundMark x1="33889" y1="65556" x2="33889" y2="65556"/>
                        <a14:foregroundMark x1="48056" y1="67778" x2="48056" y2="67778"/>
                        <a14:foregroundMark x1="53889" y1="66667" x2="53889" y2="66667"/>
                        <a14:foregroundMark x1="63889" y1="66667" x2="63889" y2="66667"/>
                        <a14:foregroundMark x1="40556" y1="18889" x2="40556" y2="18889"/>
                        <a14:foregroundMark x1="55833" y1="23889" x2="55833" y2="2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910" y="6383182"/>
            <a:ext cx="1978149" cy="98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923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18366" y="7177663"/>
            <a:ext cx="2940050" cy="180000"/>
          </a:xfrm>
        </p:spPr>
        <p:txBody>
          <a:bodyPr/>
          <a:lstStyle/>
          <a:p>
            <a:r>
              <a:rPr lang="en-GB" dirty="0"/>
              <a:t>Source:  Ipsos MORI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 bwMode="gray">
          <a:xfrm>
            <a:off x="378148" y="302087"/>
            <a:ext cx="9979382" cy="718967"/>
          </a:xfrm>
          <a:prstGeom prst="rect">
            <a:avLst/>
          </a:prstGeom>
          <a:solidFill>
            <a:srgbClr val="173861"/>
          </a:solidFill>
        </p:spPr>
        <p:txBody>
          <a:bodyPr wrap="square" lIns="71937" tIns="35967" rIns="71937" bIns="35967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6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 sz="2100" dirty="0"/>
              <a:t>Half feel they would benefit from further training in accredited specialism paths and business development skills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8151" y="1135220"/>
            <a:ext cx="9780266" cy="3076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360" tIns="45680" rIns="91360" bIns="45680">
            <a:spAutoFit/>
          </a:bodyPr>
          <a:lstStyle/>
          <a:p>
            <a:r>
              <a:rPr lang="en-GB" sz="1400" b="1" i="1" dirty="0"/>
              <a:t>In what areas, if any, could the society provide you with further training to help develop your career?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82661" y="6652481"/>
            <a:ext cx="9387457" cy="21644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900" dirty="0"/>
              <a:t>Base: All respondents</a:t>
            </a:r>
          </a:p>
        </p:txBody>
      </p:sp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5994534"/>
              </p:ext>
            </p:extLst>
          </p:nvPr>
        </p:nvGraphicFramePr>
        <p:xfrm>
          <a:off x="738188" y="1851499"/>
          <a:ext cx="9276406" cy="4392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948136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34333" y="3701869"/>
            <a:ext cx="6768751" cy="792882"/>
          </a:xfrm>
        </p:spPr>
        <p:txBody>
          <a:bodyPr/>
          <a:lstStyle/>
          <a:p>
            <a:r>
              <a:rPr lang="en-GB" sz="3000" b="1" dirty="0"/>
              <a:t>Member priorities for the Society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61" y="6690455"/>
            <a:ext cx="3011488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 descr="Image result for Ipsos MORI logo"/>
          <p:cNvSpPr>
            <a:spLocks noChangeAspect="1" noChangeArrowheads="1"/>
          </p:cNvSpPr>
          <p:nvPr/>
        </p:nvSpPr>
        <p:spPr bwMode="auto">
          <a:xfrm>
            <a:off x="3" y="-1444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age result for Ipsos MORI logo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Image result for Ipsos MORI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6" b="98333" l="10000" r="90000">
                        <a14:foregroundMark x1="33889" y1="15556" x2="33889" y2="15556"/>
                        <a14:foregroundMark x1="34167" y1="25556" x2="34167" y2="25556"/>
                        <a14:foregroundMark x1="36111" y1="39444" x2="36111" y2="39444"/>
                        <a14:foregroundMark x1="40000" y1="47222" x2="40000" y2="47222"/>
                        <a14:foregroundMark x1="42222" y1="50556" x2="42222" y2="50556"/>
                        <a14:foregroundMark x1="43333" y1="55556" x2="43333" y2="56667"/>
                        <a14:foregroundMark x1="41667" y1="65000" x2="41667" y2="65000"/>
                        <a14:foregroundMark x1="41944" y1="71111" x2="41944" y2="71111"/>
                        <a14:foregroundMark x1="40833" y1="73889" x2="40833" y2="73889"/>
                        <a14:foregroundMark x1="39167" y1="76667" x2="39167" y2="76667"/>
                        <a14:foregroundMark x1="39167" y1="78333" x2="38611" y2="80556"/>
                        <a14:foregroundMark x1="33889" y1="65556" x2="33889" y2="65556"/>
                        <a14:foregroundMark x1="48056" y1="67778" x2="48056" y2="67778"/>
                        <a14:foregroundMark x1="53889" y1="66667" x2="53889" y2="66667"/>
                        <a14:foregroundMark x1="63889" y1="66667" x2="63889" y2="66667"/>
                        <a14:foregroundMark x1="40556" y1="18889" x2="40556" y2="18889"/>
                        <a14:foregroundMark x1="55833" y1="23889" x2="55833" y2="2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910" y="6383182"/>
            <a:ext cx="1978149" cy="98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758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34333" y="3701869"/>
            <a:ext cx="6768751" cy="792882"/>
          </a:xfrm>
        </p:spPr>
        <p:txBody>
          <a:bodyPr/>
          <a:lstStyle/>
          <a:p>
            <a:r>
              <a:rPr lang="en-GB" sz="3200" dirty="0" smtClean="0"/>
              <a:t>Trainees</a:t>
            </a:r>
            <a:endParaRPr lang="en-GB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61" y="6690455"/>
            <a:ext cx="3011488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 descr="Image result for Ipsos MORI logo"/>
          <p:cNvSpPr>
            <a:spLocks noChangeAspect="1" noChangeArrowheads="1"/>
          </p:cNvSpPr>
          <p:nvPr/>
        </p:nvSpPr>
        <p:spPr bwMode="auto">
          <a:xfrm>
            <a:off x="3" y="-1444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age result for Ipsos MORI logo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Image result for Ipsos MORI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6" b="98333" l="10000" r="90000">
                        <a14:foregroundMark x1="33889" y1="15556" x2="33889" y2="15556"/>
                        <a14:foregroundMark x1="34167" y1="25556" x2="34167" y2="25556"/>
                        <a14:foregroundMark x1="36111" y1="39444" x2="36111" y2="39444"/>
                        <a14:foregroundMark x1="40000" y1="47222" x2="40000" y2="47222"/>
                        <a14:foregroundMark x1="42222" y1="50556" x2="42222" y2="50556"/>
                        <a14:foregroundMark x1="43333" y1="55556" x2="43333" y2="56667"/>
                        <a14:foregroundMark x1="41667" y1="65000" x2="41667" y2="65000"/>
                        <a14:foregroundMark x1="41944" y1="71111" x2="41944" y2="71111"/>
                        <a14:foregroundMark x1="40833" y1="73889" x2="40833" y2="73889"/>
                        <a14:foregroundMark x1="39167" y1="76667" x2="39167" y2="76667"/>
                        <a14:foregroundMark x1="39167" y1="78333" x2="38611" y2="80556"/>
                        <a14:foregroundMark x1="33889" y1="65556" x2="33889" y2="65556"/>
                        <a14:foregroundMark x1="48056" y1="67778" x2="48056" y2="67778"/>
                        <a14:foregroundMark x1="53889" y1="66667" x2="53889" y2="66667"/>
                        <a14:foregroundMark x1="63889" y1="66667" x2="63889" y2="66667"/>
                        <a14:foregroundMark x1="40556" y1="18889" x2="40556" y2="18889"/>
                        <a14:foregroundMark x1="55833" y1="23889" x2="55833" y2="2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910" y="6383182"/>
            <a:ext cx="1978149" cy="98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9234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18366" y="7177663"/>
            <a:ext cx="2940050" cy="180000"/>
          </a:xfrm>
        </p:spPr>
        <p:txBody>
          <a:bodyPr/>
          <a:lstStyle/>
          <a:p>
            <a:r>
              <a:rPr lang="en-GB" dirty="0"/>
              <a:t>Source:  Ipsos MORI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 bwMode="gray">
          <a:xfrm>
            <a:off x="407879" y="261884"/>
            <a:ext cx="9750535" cy="718967"/>
          </a:xfrm>
          <a:prstGeom prst="rect">
            <a:avLst/>
          </a:prstGeom>
          <a:solidFill>
            <a:srgbClr val="173861"/>
          </a:solidFill>
        </p:spPr>
        <p:txBody>
          <a:bodyPr wrap="square" lIns="71937" tIns="35967" rIns="71937" bIns="35967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6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 sz="2100" dirty="0"/>
              <a:t>The highest priority among almost all trainees was providing assistance to those beginning and during their traineeships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8151" y="1135221"/>
            <a:ext cx="9780266" cy="5231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360" tIns="45680" rIns="91360" bIns="45680">
            <a:spAutoFit/>
          </a:bodyPr>
          <a:lstStyle/>
          <a:p>
            <a:pPr lvl="0"/>
            <a:r>
              <a:rPr lang="en-GB" sz="1400" b="1" i="1" dirty="0"/>
              <a:t>I’m going to read out some ways in which the Society provides support for trainee solicitors. Can you please tell me how much of a priority for the Society you think these should be?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82661" y="6652481"/>
            <a:ext cx="9387457" cy="21644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900" dirty="0"/>
              <a:t>Base: All respondents who are trainee solicitors (95)</a:t>
            </a:r>
          </a:p>
        </p:txBody>
      </p:sp>
      <p:graphicFrame>
        <p:nvGraphicFramePr>
          <p:cNvPr id="6" name="Content Placeholder 10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072727859"/>
              </p:ext>
            </p:extLst>
          </p:nvPr>
        </p:nvGraphicFramePr>
        <p:xfrm>
          <a:off x="432633" y="1905199"/>
          <a:ext cx="9417050" cy="4146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67800" y="2580271"/>
            <a:ext cx="3922848" cy="4739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r>
              <a:rPr lang="en-GB" sz="1400" dirty="0"/>
              <a:t>Providing assistance to those beginning and during their traineeships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5705" y="5161289"/>
            <a:ext cx="4104456" cy="4739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r>
              <a:rPr lang="en-GB" sz="1400" dirty="0"/>
              <a:t>Providing networking opportunities through Society events/projects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03157" y="3887633"/>
            <a:ext cx="3994856" cy="4739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r>
              <a:rPr lang="en-GB" sz="1400" dirty="0"/>
              <a:t>The trainee helpline which provides general support and advice for trainees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22765" y="1988981"/>
            <a:ext cx="1944215" cy="2708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r>
              <a:rPr lang="en-GB" sz="1600" i="1" dirty="0"/>
              <a:t>% ‘high priority’</a:t>
            </a:r>
          </a:p>
        </p:txBody>
      </p:sp>
    </p:spTree>
    <p:extLst>
      <p:ext uri="{BB962C8B-B14F-4D97-AF65-F5344CB8AC3E}">
        <p14:creationId xmlns:p14="http://schemas.microsoft.com/office/powerpoint/2010/main" val="44871987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Base: All respondents who are trainee solicitors (95)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Source: Ipsos MORI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 bwMode="gray">
          <a:xfrm>
            <a:off x="407879" y="585050"/>
            <a:ext cx="9750535" cy="395802"/>
          </a:xfrm>
          <a:prstGeom prst="rect">
            <a:avLst/>
          </a:prstGeom>
          <a:solidFill>
            <a:srgbClr val="173861"/>
          </a:solidFill>
        </p:spPr>
        <p:txBody>
          <a:bodyPr wrap="square" lIns="71937" tIns="35967" rIns="71937" bIns="35967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6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 sz="2100" dirty="0"/>
              <a:t>A majority were satisfied with the assistance they received as trainees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8151" y="1135221"/>
            <a:ext cx="9780266" cy="5231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360" tIns="45680" rIns="91360" bIns="45680">
            <a:spAutoFit/>
          </a:bodyPr>
          <a:lstStyle/>
          <a:p>
            <a:pPr lvl="0"/>
            <a:r>
              <a:rPr lang="en-GB" sz="1400" b="1" i="1" dirty="0"/>
              <a:t>Based on your experience, how satisfied or dissatisfied are you with each of the following services and areas of support?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789059717"/>
              </p:ext>
            </p:extLst>
          </p:nvPr>
        </p:nvGraphicFramePr>
        <p:xfrm>
          <a:off x="1314252" y="1685651"/>
          <a:ext cx="8352928" cy="5139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54211" y="2571576"/>
            <a:ext cx="3922848" cy="4739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r>
              <a:rPr lang="en-GB" sz="1400" dirty="0"/>
              <a:t>Providing assistance to those beginning and during their traineeships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2231" y="5469411"/>
            <a:ext cx="3994856" cy="4739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r>
              <a:rPr lang="en-GB" sz="1400" dirty="0"/>
              <a:t>The trainee helpline which provides general support and advice for trainees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7431" y="3876867"/>
            <a:ext cx="4104456" cy="7109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r>
              <a:rPr lang="en-GB" sz="1400" dirty="0"/>
              <a:t>Helping new solicitors develop contacts and build up a professional network through mentoring and trainee roadshows</a:t>
            </a:r>
          </a:p>
        </p:txBody>
      </p:sp>
    </p:spTree>
    <p:extLst>
      <p:ext uri="{BB962C8B-B14F-4D97-AF65-F5344CB8AC3E}">
        <p14:creationId xmlns:p14="http://schemas.microsoft.com/office/powerpoint/2010/main" val="3398495444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34333" y="3701869"/>
            <a:ext cx="6768751" cy="792882"/>
          </a:xfrm>
        </p:spPr>
        <p:txBody>
          <a:bodyPr/>
          <a:lstStyle/>
          <a:p>
            <a:r>
              <a:rPr lang="en-GB" sz="3200" dirty="0" smtClean="0"/>
              <a:t>Paralegal Accreditation</a:t>
            </a:r>
            <a:endParaRPr lang="en-GB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61" y="6690455"/>
            <a:ext cx="3011488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 descr="Image result for Ipsos MORI logo"/>
          <p:cNvSpPr>
            <a:spLocks noChangeAspect="1" noChangeArrowheads="1"/>
          </p:cNvSpPr>
          <p:nvPr/>
        </p:nvSpPr>
        <p:spPr bwMode="auto">
          <a:xfrm>
            <a:off x="3" y="-1444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age result for Ipsos MORI logo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Image result for Ipsos MORI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6" b="98333" l="10000" r="90000">
                        <a14:foregroundMark x1="33889" y1="15556" x2="33889" y2="15556"/>
                        <a14:foregroundMark x1="34167" y1="25556" x2="34167" y2="25556"/>
                        <a14:foregroundMark x1="36111" y1="39444" x2="36111" y2="39444"/>
                        <a14:foregroundMark x1="40000" y1="47222" x2="40000" y2="47222"/>
                        <a14:foregroundMark x1="42222" y1="50556" x2="42222" y2="50556"/>
                        <a14:foregroundMark x1="43333" y1="55556" x2="43333" y2="56667"/>
                        <a14:foregroundMark x1="41667" y1="65000" x2="41667" y2="65000"/>
                        <a14:foregroundMark x1="41944" y1="71111" x2="41944" y2="71111"/>
                        <a14:foregroundMark x1="40833" y1="73889" x2="40833" y2="73889"/>
                        <a14:foregroundMark x1="39167" y1="76667" x2="39167" y2="76667"/>
                        <a14:foregroundMark x1="39167" y1="78333" x2="38611" y2="80556"/>
                        <a14:foregroundMark x1="33889" y1="65556" x2="33889" y2="65556"/>
                        <a14:foregroundMark x1="48056" y1="67778" x2="48056" y2="67778"/>
                        <a14:foregroundMark x1="53889" y1="66667" x2="53889" y2="66667"/>
                        <a14:foregroundMark x1="63889" y1="66667" x2="63889" y2="66667"/>
                        <a14:foregroundMark x1="40556" y1="18889" x2="40556" y2="18889"/>
                        <a14:foregroundMark x1="55833" y1="23889" x2="55833" y2="2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910" y="6383182"/>
            <a:ext cx="1978149" cy="98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9234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18366" y="7177663"/>
            <a:ext cx="2940050" cy="180000"/>
          </a:xfrm>
        </p:spPr>
        <p:txBody>
          <a:bodyPr/>
          <a:lstStyle/>
          <a:p>
            <a:r>
              <a:rPr lang="en-GB" dirty="0"/>
              <a:t>Source:  Ipsos MORI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 bwMode="gray">
          <a:xfrm>
            <a:off x="311506" y="556902"/>
            <a:ext cx="9979382" cy="395802"/>
          </a:xfrm>
          <a:prstGeom prst="rect">
            <a:avLst/>
          </a:prstGeom>
          <a:solidFill>
            <a:srgbClr val="173861"/>
          </a:solidFill>
        </p:spPr>
        <p:txBody>
          <a:bodyPr wrap="square" lIns="71937" tIns="35967" rIns="71937" bIns="35967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6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 sz="2100" dirty="0"/>
              <a:t>Most think a recognised professional qualification for paralegals is important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1509" y="1129875"/>
            <a:ext cx="9780266" cy="5231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360" tIns="45680" rIns="91360" bIns="45680">
            <a:spAutoFit/>
          </a:bodyPr>
          <a:lstStyle/>
          <a:p>
            <a:r>
              <a:rPr lang="en-GB" sz="1400" b="1" i="1" dirty="0"/>
              <a:t>To what extent do you agree or disagree with the following statement: “It is important for the legal sector that paralegals have a recognised professional qualification.”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82661" y="6652481"/>
            <a:ext cx="9387457" cy="21644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900" dirty="0"/>
              <a:t>Base: All respondents </a:t>
            </a:r>
          </a:p>
        </p:txBody>
      </p:sp>
      <p:graphicFrame>
        <p:nvGraphicFramePr>
          <p:cNvPr id="7" name="Content Placeholder 19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710588450"/>
              </p:ext>
            </p:extLst>
          </p:nvPr>
        </p:nvGraphicFramePr>
        <p:xfrm>
          <a:off x="1890319" y="1756514"/>
          <a:ext cx="7303733" cy="4530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6233713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34333" y="3701869"/>
            <a:ext cx="6768751" cy="792882"/>
          </a:xfrm>
        </p:spPr>
        <p:txBody>
          <a:bodyPr/>
          <a:lstStyle/>
          <a:p>
            <a:r>
              <a:rPr lang="en-GB" sz="3200" dirty="0" smtClean="0"/>
              <a:t>Issues facing members</a:t>
            </a:r>
            <a:endParaRPr lang="en-GB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61" y="6690455"/>
            <a:ext cx="3011488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 descr="Image result for Ipsos MORI logo"/>
          <p:cNvSpPr>
            <a:spLocks noChangeAspect="1" noChangeArrowheads="1"/>
          </p:cNvSpPr>
          <p:nvPr/>
        </p:nvSpPr>
        <p:spPr bwMode="auto">
          <a:xfrm>
            <a:off x="3" y="-1444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age result for Ipsos MORI logo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Image result for Ipsos MORI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6" b="98333" l="10000" r="90000">
                        <a14:foregroundMark x1="33889" y1="15556" x2="33889" y2="15556"/>
                        <a14:foregroundMark x1="34167" y1="25556" x2="34167" y2="25556"/>
                        <a14:foregroundMark x1="36111" y1="39444" x2="36111" y2="39444"/>
                        <a14:foregroundMark x1="40000" y1="47222" x2="40000" y2="47222"/>
                        <a14:foregroundMark x1="42222" y1="50556" x2="42222" y2="50556"/>
                        <a14:foregroundMark x1="43333" y1="55556" x2="43333" y2="56667"/>
                        <a14:foregroundMark x1="41667" y1="65000" x2="41667" y2="65000"/>
                        <a14:foregroundMark x1="41944" y1="71111" x2="41944" y2="71111"/>
                        <a14:foregroundMark x1="40833" y1="73889" x2="40833" y2="73889"/>
                        <a14:foregroundMark x1="39167" y1="76667" x2="39167" y2="76667"/>
                        <a14:foregroundMark x1="39167" y1="78333" x2="38611" y2="80556"/>
                        <a14:foregroundMark x1="33889" y1="65556" x2="33889" y2="65556"/>
                        <a14:foregroundMark x1="48056" y1="67778" x2="48056" y2="67778"/>
                        <a14:foregroundMark x1="53889" y1="66667" x2="53889" y2="66667"/>
                        <a14:foregroundMark x1="63889" y1="66667" x2="63889" y2="66667"/>
                        <a14:foregroundMark x1="40556" y1="18889" x2="40556" y2="18889"/>
                        <a14:foregroundMark x1="55833" y1="23889" x2="55833" y2="2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910" y="6383182"/>
            <a:ext cx="1978149" cy="98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9234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18366" y="7177663"/>
            <a:ext cx="2940050" cy="180000"/>
          </a:xfrm>
        </p:spPr>
        <p:txBody>
          <a:bodyPr/>
          <a:lstStyle/>
          <a:p>
            <a:r>
              <a:rPr lang="en-GB" dirty="0"/>
              <a:t>Source:  Ipsos MORI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 bwMode="gray">
          <a:xfrm>
            <a:off x="407879" y="261884"/>
            <a:ext cx="9750535" cy="718967"/>
          </a:xfrm>
          <a:prstGeom prst="rect">
            <a:avLst/>
          </a:prstGeom>
          <a:solidFill>
            <a:srgbClr val="173861"/>
          </a:solidFill>
        </p:spPr>
        <p:txBody>
          <a:bodyPr wrap="square" lIns="71937" tIns="35967" rIns="71937" bIns="35967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6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 sz="2100" dirty="0"/>
              <a:t>The biggest issues facing Scottish solicitors relate to legal aid reform and Brexit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8151" y="1135220"/>
            <a:ext cx="9780266" cy="3076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360" tIns="45680" rIns="91360" bIns="45680">
            <a:spAutoFit/>
          </a:bodyPr>
          <a:lstStyle/>
          <a:p>
            <a:r>
              <a:rPr lang="en-GB" sz="1400" b="1" i="1" dirty="0"/>
              <a:t>Thinking about your current role, what is the single biggest issues facing you as a Scottish solicitor?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82661" y="6652481"/>
            <a:ext cx="9387457" cy="21644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900" dirty="0"/>
              <a:t>Base: All respondents</a:t>
            </a:r>
          </a:p>
        </p:txBody>
      </p:sp>
      <p:graphicFrame>
        <p:nvGraphicFramePr>
          <p:cNvPr id="6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4900503"/>
              </p:ext>
            </p:extLst>
          </p:nvPr>
        </p:nvGraphicFramePr>
        <p:xfrm>
          <a:off x="435322" y="1908721"/>
          <a:ext cx="9547333" cy="4743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432360" y="1754464"/>
            <a:ext cx="1080120" cy="1862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r>
              <a:rPr lang="en-GB" b="1" dirty="0"/>
              <a:t>Top mentions</a:t>
            </a:r>
          </a:p>
        </p:txBody>
      </p:sp>
    </p:spTree>
    <p:extLst>
      <p:ext uri="{BB962C8B-B14F-4D97-AF65-F5344CB8AC3E}">
        <p14:creationId xmlns:p14="http://schemas.microsoft.com/office/powerpoint/2010/main" val="3276318236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18366" y="7177663"/>
            <a:ext cx="2940050" cy="180000"/>
          </a:xfrm>
        </p:spPr>
        <p:txBody>
          <a:bodyPr/>
          <a:lstStyle/>
          <a:p>
            <a:r>
              <a:rPr lang="en-GB" dirty="0"/>
              <a:t>Source:  Ipsos MORI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 bwMode="gray">
          <a:xfrm>
            <a:off x="418528" y="230846"/>
            <a:ext cx="9750535" cy="718967"/>
          </a:xfrm>
          <a:prstGeom prst="rect">
            <a:avLst/>
          </a:prstGeom>
          <a:solidFill>
            <a:srgbClr val="173861"/>
          </a:solidFill>
        </p:spPr>
        <p:txBody>
          <a:bodyPr wrap="square" lIns="71937" tIns="35967" rIns="71937" bIns="35967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6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 sz="2100" dirty="0"/>
              <a:t>One in five cannot think of any additional service that the Society could offer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8151" y="1135220"/>
            <a:ext cx="9780266" cy="3076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360" tIns="45680" rIns="91360" bIns="45680">
            <a:spAutoFit/>
          </a:bodyPr>
          <a:lstStyle/>
          <a:p>
            <a:r>
              <a:rPr lang="en-GB" sz="1400" b="1" i="1" dirty="0"/>
              <a:t>What one new service could the Society offer which would help you in your professional life?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82661" y="6652481"/>
            <a:ext cx="9387457" cy="21644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900" dirty="0"/>
              <a:t>Base: All respondents</a:t>
            </a:r>
          </a:p>
        </p:txBody>
      </p:sp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6883442"/>
              </p:ext>
            </p:extLst>
          </p:nvPr>
        </p:nvGraphicFramePr>
        <p:xfrm>
          <a:off x="407884" y="1751733"/>
          <a:ext cx="9907511" cy="5055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418524" y="1784595"/>
            <a:ext cx="1080120" cy="1862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r>
              <a:rPr lang="en-GB" b="1" dirty="0"/>
              <a:t>Top mentions</a:t>
            </a:r>
          </a:p>
        </p:txBody>
      </p:sp>
    </p:spTree>
    <p:extLst>
      <p:ext uri="{BB962C8B-B14F-4D97-AF65-F5344CB8AC3E}">
        <p14:creationId xmlns:p14="http://schemas.microsoft.com/office/powerpoint/2010/main" val="2621795129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34333" y="3701869"/>
            <a:ext cx="6768751" cy="792882"/>
          </a:xfrm>
        </p:spPr>
        <p:txBody>
          <a:bodyPr/>
          <a:lstStyle/>
          <a:p>
            <a:r>
              <a:rPr lang="en-GB" sz="3200" dirty="0" smtClean="0"/>
              <a:t>Brexit</a:t>
            </a:r>
            <a:endParaRPr lang="en-GB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61" y="6690455"/>
            <a:ext cx="3011488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 descr="Image result for Ipsos MORI logo"/>
          <p:cNvSpPr>
            <a:spLocks noChangeAspect="1" noChangeArrowheads="1"/>
          </p:cNvSpPr>
          <p:nvPr/>
        </p:nvSpPr>
        <p:spPr bwMode="auto">
          <a:xfrm>
            <a:off x="3" y="-1444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age result for Ipsos MORI logo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Image result for Ipsos MORI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6" b="98333" l="10000" r="90000">
                        <a14:foregroundMark x1="33889" y1="15556" x2="33889" y2="15556"/>
                        <a14:foregroundMark x1="34167" y1="25556" x2="34167" y2="25556"/>
                        <a14:foregroundMark x1="36111" y1="39444" x2="36111" y2="39444"/>
                        <a14:foregroundMark x1="40000" y1="47222" x2="40000" y2="47222"/>
                        <a14:foregroundMark x1="42222" y1="50556" x2="42222" y2="50556"/>
                        <a14:foregroundMark x1="43333" y1="55556" x2="43333" y2="56667"/>
                        <a14:foregroundMark x1="41667" y1="65000" x2="41667" y2="65000"/>
                        <a14:foregroundMark x1="41944" y1="71111" x2="41944" y2="71111"/>
                        <a14:foregroundMark x1="40833" y1="73889" x2="40833" y2="73889"/>
                        <a14:foregroundMark x1="39167" y1="76667" x2="39167" y2="76667"/>
                        <a14:foregroundMark x1="39167" y1="78333" x2="38611" y2="80556"/>
                        <a14:foregroundMark x1="33889" y1="65556" x2="33889" y2="65556"/>
                        <a14:foregroundMark x1="48056" y1="67778" x2="48056" y2="67778"/>
                        <a14:foregroundMark x1="53889" y1="66667" x2="53889" y2="66667"/>
                        <a14:foregroundMark x1="63889" y1="66667" x2="63889" y2="66667"/>
                        <a14:foregroundMark x1="40556" y1="18889" x2="40556" y2="18889"/>
                        <a14:foregroundMark x1="55833" y1="23889" x2="55833" y2="2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910" y="6383182"/>
            <a:ext cx="1978149" cy="98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9234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18366" y="7177663"/>
            <a:ext cx="2940050" cy="180000"/>
          </a:xfrm>
        </p:spPr>
        <p:txBody>
          <a:bodyPr/>
          <a:lstStyle/>
          <a:p>
            <a:r>
              <a:rPr lang="en-GB" dirty="0"/>
              <a:t>Source:  Ipsos MORI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 bwMode="gray">
          <a:xfrm>
            <a:off x="311508" y="341261"/>
            <a:ext cx="10075754" cy="718967"/>
          </a:xfrm>
          <a:prstGeom prst="rect">
            <a:avLst/>
          </a:prstGeom>
          <a:solidFill>
            <a:srgbClr val="173861"/>
          </a:solidFill>
        </p:spPr>
        <p:txBody>
          <a:bodyPr wrap="square" lIns="71937" tIns="35967" rIns="71937" bIns="35967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6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 sz="2100" dirty="0"/>
              <a:t>Members are more likely to think Brexit will have a negative impact on their business than a positive one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1508" y="1261821"/>
            <a:ext cx="10075754" cy="3076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360" tIns="45680" rIns="91360" bIns="45680">
            <a:spAutoFit/>
          </a:bodyPr>
          <a:lstStyle/>
          <a:p>
            <a:r>
              <a:rPr lang="en-GB" sz="1400" b="1" i="1" dirty="0"/>
              <a:t>What impact do you think Brexit will have on your business or organisation over the next two years / next five years?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82661" y="6652481"/>
            <a:ext cx="9387457" cy="21644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900" dirty="0"/>
              <a:t>Base: All respondents 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52311365"/>
              </p:ext>
            </p:extLst>
          </p:nvPr>
        </p:nvGraphicFramePr>
        <p:xfrm>
          <a:off x="1098228" y="1702186"/>
          <a:ext cx="8568952" cy="434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15268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303195" y="7177663"/>
            <a:ext cx="2940050" cy="180000"/>
          </a:xfrm>
        </p:spPr>
        <p:txBody>
          <a:bodyPr/>
          <a:lstStyle/>
          <a:p>
            <a:r>
              <a:rPr lang="en-GB" dirty="0"/>
              <a:t>Source:  Ipsos MORI</a:t>
            </a:r>
          </a:p>
        </p:txBody>
      </p:sp>
      <p:graphicFrame>
        <p:nvGraphicFramePr>
          <p:cNvPr id="11" name="Content Placeholder 8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896350773"/>
              </p:ext>
            </p:extLst>
          </p:nvPr>
        </p:nvGraphicFramePr>
        <p:xfrm>
          <a:off x="348730" y="1431108"/>
          <a:ext cx="9839113" cy="5299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2"/>
          <p:cNvSpPr txBox="1">
            <a:spLocks/>
          </p:cNvSpPr>
          <p:nvPr/>
        </p:nvSpPr>
        <p:spPr bwMode="gray">
          <a:xfrm>
            <a:off x="265620" y="316414"/>
            <a:ext cx="10068302" cy="395802"/>
          </a:xfrm>
          <a:prstGeom prst="rect">
            <a:avLst/>
          </a:prstGeom>
          <a:solidFill>
            <a:srgbClr val="173861"/>
          </a:solidFill>
        </p:spPr>
        <p:txBody>
          <a:bodyPr wrap="square" lIns="71937" tIns="35967" rIns="71937" bIns="35967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6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 sz="2100" dirty="0"/>
              <a:t>Regulatory functions are again considered to be the highest priorities overall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9638" y="828303"/>
            <a:ext cx="978026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360" tIns="45680" rIns="91360" bIns="45680">
            <a:spAutoFit/>
          </a:bodyPr>
          <a:lstStyle/>
          <a:p>
            <a:pPr lvl="0"/>
            <a:r>
              <a:rPr lang="en-GB" sz="1400" b="1" i="1" dirty="0"/>
              <a:t>I’m going to read out some areas in which the Society represents the legal profession. For each of these can you please tell me how much of a priority for the Society you think these should be</a:t>
            </a:r>
            <a:r>
              <a:rPr lang="en-GB" dirty="0"/>
              <a:t>?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50796" y="6760707"/>
            <a:ext cx="9387457" cy="21644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900" dirty="0"/>
              <a:t>Base: All respondents</a:t>
            </a:r>
          </a:p>
        </p:txBody>
      </p:sp>
    </p:spTree>
    <p:extLst>
      <p:ext uri="{BB962C8B-B14F-4D97-AF65-F5344CB8AC3E}">
        <p14:creationId xmlns:p14="http://schemas.microsoft.com/office/powerpoint/2010/main" val="749794729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18366" y="7177663"/>
            <a:ext cx="2940050" cy="180000"/>
          </a:xfrm>
        </p:spPr>
        <p:txBody>
          <a:bodyPr/>
          <a:lstStyle/>
          <a:p>
            <a:r>
              <a:rPr lang="en-GB" dirty="0"/>
              <a:t>Source:  Ipsos MORI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 bwMode="gray">
          <a:xfrm>
            <a:off x="300492" y="329099"/>
            <a:ext cx="9979382" cy="718967"/>
          </a:xfrm>
          <a:prstGeom prst="rect">
            <a:avLst/>
          </a:prstGeom>
          <a:solidFill>
            <a:srgbClr val="173861"/>
          </a:solidFill>
        </p:spPr>
        <p:txBody>
          <a:bodyPr wrap="square" lIns="71937" tIns="35967" rIns="71937" bIns="35967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6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 sz="2100" dirty="0"/>
              <a:t>Over half think the UK will leave the EU in 2019 with an agreement in place; a quarter disagree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3822" y="1237825"/>
            <a:ext cx="9780266" cy="5231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360" tIns="45680" rIns="91360" bIns="45680">
            <a:spAutoFit/>
          </a:bodyPr>
          <a:lstStyle/>
          <a:p>
            <a:r>
              <a:rPr lang="en-GB" sz="1400" b="1" i="1" dirty="0"/>
              <a:t>Britain is due to leave the European Union on 29</a:t>
            </a:r>
            <a:r>
              <a:rPr lang="en-GB" sz="1400" b="1" i="1" baseline="30000" dirty="0"/>
              <a:t>th</a:t>
            </a:r>
            <a:r>
              <a:rPr lang="en-GB" sz="1400" b="1" i="1" dirty="0"/>
              <a:t> March 2019. Which one of these outcomes do you think is the most likely that day?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82661" y="6652481"/>
            <a:ext cx="9387457" cy="21644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900" dirty="0"/>
              <a:t>Base: All respondents </a:t>
            </a:r>
          </a:p>
        </p:txBody>
      </p:sp>
      <p:graphicFrame>
        <p:nvGraphicFramePr>
          <p:cNvPr id="7" name="Content Placeholder 19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922865820"/>
              </p:ext>
            </p:extLst>
          </p:nvPr>
        </p:nvGraphicFramePr>
        <p:xfrm>
          <a:off x="791908" y="1546563"/>
          <a:ext cx="8568952" cy="4698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7537938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61" y="6690455"/>
            <a:ext cx="3011488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 descr="Image result for Ipsos MORI logo"/>
          <p:cNvSpPr>
            <a:spLocks noChangeAspect="1" noChangeArrowheads="1"/>
          </p:cNvSpPr>
          <p:nvPr/>
        </p:nvSpPr>
        <p:spPr bwMode="auto">
          <a:xfrm>
            <a:off x="3" y="-1444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age result for Ipsos MORI logo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Image result for Ipsos MORI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6" b="98333" l="10000" r="90000">
                        <a14:foregroundMark x1="33889" y1="15556" x2="33889" y2="15556"/>
                        <a14:foregroundMark x1="34167" y1="25556" x2="34167" y2="25556"/>
                        <a14:foregroundMark x1="36111" y1="39444" x2="36111" y2="39444"/>
                        <a14:foregroundMark x1="40000" y1="47222" x2="40000" y2="47222"/>
                        <a14:foregroundMark x1="42222" y1="50556" x2="42222" y2="50556"/>
                        <a14:foregroundMark x1="43333" y1="55556" x2="43333" y2="56667"/>
                        <a14:foregroundMark x1="41667" y1="65000" x2="41667" y2="65000"/>
                        <a14:foregroundMark x1="41944" y1="71111" x2="41944" y2="71111"/>
                        <a14:foregroundMark x1="40833" y1="73889" x2="40833" y2="73889"/>
                        <a14:foregroundMark x1="39167" y1="76667" x2="39167" y2="76667"/>
                        <a14:foregroundMark x1="39167" y1="78333" x2="38611" y2="80556"/>
                        <a14:foregroundMark x1="33889" y1="65556" x2="33889" y2="65556"/>
                        <a14:foregroundMark x1="48056" y1="67778" x2="48056" y2="67778"/>
                        <a14:foregroundMark x1="53889" y1="66667" x2="53889" y2="66667"/>
                        <a14:foregroundMark x1="63889" y1="66667" x2="63889" y2="66667"/>
                        <a14:foregroundMark x1="40556" y1="18889" x2="40556" y2="18889"/>
                        <a14:foregroundMark x1="55833" y1="23889" x2="55833" y2="2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910" y="6383182"/>
            <a:ext cx="1978149" cy="98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3" y="4716735"/>
            <a:ext cx="4518102" cy="792882"/>
          </a:xfrm>
        </p:spPr>
        <p:txBody>
          <a:bodyPr/>
          <a:lstStyle/>
          <a:p>
            <a:pPr lvl="0" algn="l"/>
            <a:r>
              <a:rPr lang="en-US" sz="1800" dirty="0"/>
              <a:t>Ciaran </a:t>
            </a:r>
            <a:r>
              <a:rPr lang="en-US" sz="1800" dirty="0" smtClean="0"/>
              <a:t>Mulholland</a:t>
            </a:r>
            <a:br>
              <a:rPr lang="en-US" sz="1800" dirty="0" smtClean="0"/>
            </a:br>
            <a:r>
              <a:rPr lang="en-US" sz="1800" dirty="0" err="1" smtClean="0"/>
              <a:t>Ipsos</a:t>
            </a:r>
            <a:r>
              <a:rPr lang="en-US" sz="1800" dirty="0" smtClean="0"/>
              <a:t> MORI Associate Director</a:t>
            </a:r>
            <a:br>
              <a:rPr lang="en-US" sz="1800" dirty="0" smtClean="0"/>
            </a:br>
            <a:r>
              <a:rPr lang="en-US" sz="1800" dirty="0" smtClean="0"/>
              <a:t>0131 </a:t>
            </a:r>
            <a:r>
              <a:rPr lang="en-US" sz="1800" dirty="0"/>
              <a:t>240 3265</a:t>
            </a:r>
            <a:br>
              <a:rPr lang="en-US" sz="1800" dirty="0"/>
            </a:br>
            <a:r>
              <a:rPr lang="en-US" sz="1800" dirty="0" smtClean="0"/>
              <a:t>ciaran.mulholland@ipsos.com</a:t>
            </a:r>
            <a:endParaRPr lang="en-GB" sz="1800" dirty="0"/>
          </a:p>
        </p:txBody>
      </p:sp>
      <p:sp>
        <p:nvSpPr>
          <p:cNvPr id="9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274692" y="4718035"/>
            <a:ext cx="5166174" cy="792882"/>
          </a:xfrm>
        </p:spPr>
        <p:txBody>
          <a:bodyPr/>
          <a:lstStyle/>
          <a:p>
            <a:pPr lvl="0" algn="r"/>
            <a:r>
              <a:rPr lang="en-US" sz="1800" dirty="0"/>
              <a:t>Alan McCreadie / Nicola Whiteford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Research at the Law Society of Scotland</a:t>
            </a:r>
            <a:br>
              <a:rPr lang="en-US" sz="1800" dirty="0" smtClean="0"/>
            </a:br>
            <a:r>
              <a:rPr lang="en-US" sz="1800" dirty="0" smtClean="0"/>
              <a:t>0131 226 7411</a:t>
            </a:r>
            <a:br>
              <a:rPr lang="en-US" sz="1800" dirty="0" smtClean="0"/>
            </a:br>
            <a:r>
              <a:rPr lang="en-US" sz="1800" dirty="0" smtClean="0"/>
              <a:t>research@lawscot.org.uk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901923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18366" y="7177663"/>
            <a:ext cx="2940050" cy="180000"/>
          </a:xfrm>
        </p:spPr>
        <p:txBody>
          <a:bodyPr/>
          <a:lstStyle/>
          <a:p>
            <a:r>
              <a:rPr lang="en-GB" dirty="0"/>
              <a:t>Source:  Ipsos MORI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 bwMode="gray">
          <a:xfrm>
            <a:off x="378151" y="297134"/>
            <a:ext cx="9780266" cy="718967"/>
          </a:xfrm>
          <a:prstGeom prst="rect">
            <a:avLst/>
          </a:prstGeom>
          <a:solidFill>
            <a:srgbClr val="173861"/>
          </a:solidFill>
        </p:spPr>
        <p:txBody>
          <a:bodyPr wrap="square" lIns="71937" tIns="35967" rIns="71937" bIns="35967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6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 sz="2100" dirty="0"/>
              <a:t>Two thirds of members think that investigating conduct complaints should be a high priority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8151" y="1135221"/>
            <a:ext cx="9780266" cy="5231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360" tIns="45680" rIns="91360" bIns="45680">
            <a:spAutoFit/>
          </a:bodyPr>
          <a:lstStyle/>
          <a:p>
            <a:r>
              <a:rPr lang="en-GB" sz="1400" b="1" i="1" dirty="0"/>
              <a:t>For each of these can you please tell me how much of a priority for the Society you think these should be? -  Investigating conduct complaints against solicitors and prosecuting cases to the discipline tribunal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574558" y="6652481"/>
            <a:ext cx="9387457" cy="21644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900" dirty="0"/>
              <a:t>Base: All respondents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305836334"/>
              </p:ext>
            </p:extLst>
          </p:nvPr>
        </p:nvGraphicFramePr>
        <p:xfrm>
          <a:off x="378154" y="2058798"/>
          <a:ext cx="5832647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267811"/>
              </p:ext>
            </p:extLst>
          </p:nvPr>
        </p:nvGraphicFramePr>
        <p:xfrm>
          <a:off x="6642845" y="3158215"/>
          <a:ext cx="3312368" cy="164083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94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29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8314">
                <a:tc>
                  <a:txBody>
                    <a:bodyPr/>
                    <a:lstStyle/>
                    <a:p>
                      <a:r>
                        <a:rPr lang="en-GB" sz="1400" dirty="0"/>
                        <a:t>High</a:t>
                      </a:r>
                      <a:r>
                        <a:rPr lang="en-GB" sz="1400" baseline="0" dirty="0"/>
                        <a:t> priority</a:t>
                      </a:r>
                      <a:r>
                        <a:rPr lang="en-GB" sz="1400" dirty="0"/>
                        <a:t> – </a:t>
                      </a:r>
                    </a:p>
                    <a:p>
                      <a:r>
                        <a:rPr lang="en-GB" sz="1400" dirty="0"/>
                        <a:t>highest</a:t>
                      </a:r>
                      <a:r>
                        <a:rPr lang="en-GB" sz="1400" baseline="0" dirty="0"/>
                        <a:t> responses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Big firm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75%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43904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In-house private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73%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In-house public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70%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361456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18366" y="7177663"/>
            <a:ext cx="2940050" cy="180000"/>
          </a:xfrm>
        </p:spPr>
        <p:txBody>
          <a:bodyPr/>
          <a:lstStyle/>
          <a:p>
            <a:r>
              <a:rPr lang="en-GB" dirty="0"/>
              <a:t>Source:  Ipsos MORI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 bwMode="gray">
          <a:xfrm>
            <a:off x="378151" y="297134"/>
            <a:ext cx="9780266" cy="718967"/>
          </a:xfrm>
          <a:prstGeom prst="rect">
            <a:avLst/>
          </a:prstGeom>
          <a:solidFill>
            <a:srgbClr val="173861"/>
          </a:solidFill>
        </p:spPr>
        <p:txBody>
          <a:bodyPr wrap="square" lIns="71937" tIns="35967" rIns="71937" bIns="35967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6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 sz="2100" dirty="0"/>
              <a:t>Just over half of members think that protecting the legal aid budget should be a high priority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8151" y="1135221"/>
            <a:ext cx="9780266" cy="5231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360" tIns="45680" rIns="91360" bIns="45680">
            <a:spAutoFit/>
          </a:bodyPr>
          <a:lstStyle/>
          <a:p>
            <a:r>
              <a:rPr lang="en-GB" sz="1400" b="1" i="1" dirty="0"/>
              <a:t>For each of these can you please tell me how much of a priority for the Society you think these should be?  -Protecting the legal aid budget and representing those solicitors working in legal aid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82661" y="6652481"/>
            <a:ext cx="9387457" cy="21644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900" dirty="0"/>
              <a:t>Base: All respondents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979406981"/>
              </p:ext>
            </p:extLst>
          </p:nvPr>
        </p:nvGraphicFramePr>
        <p:xfrm>
          <a:off x="444027" y="2023453"/>
          <a:ext cx="5832647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645425"/>
              </p:ext>
            </p:extLst>
          </p:nvPr>
        </p:nvGraphicFramePr>
        <p:xfrm>
          <a:off x="6641858" y="3047451"/>
          <a:ext cx="3312368" cy="164083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94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29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8314">
                <a:tc>
                  <a:txBody>
                    <a:bodyPr/>
                    <a:lstStyle/>
                    <a:p>
                      <a:r>
                        <a:rPr lang="en-GB" sz="1400" dirty="0"/>
                        <a:t>High</a:t>
                      </a:r>
                      <a:r>
                        <a:rPr lang="en-GB" sz="1400" baseline="0" dirty="0"/>
                        <a:t> priority</a:t>
                      </a:r>
                      <a:r>
                        <a:rPr lang="en-GB" sz="1400" dirty="0"/>
                        <a:t> – </a:t>
                      </a:r>
                    </a:p>
                    <a:p>
                      <a:r>
                        <a:rPr lang="en-GB" sz="1400" dirty="0"/>
                        <a:t>highest</a:t>
                      </a:r>
                      <a:r>
                        <a:rPr lang="en-GB" sz="1400" baseline="0" dirty="0"/>
                        <a:t> responses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Legal aid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87%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Trainee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72%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7739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High</a:t>
                      </a:r>
                      <a:r>
                        <a:rPr lang="en-GB" sz="1400" baseline="0" dirty="0"/>
                        <a:t> street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71%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1785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18366" y="7177663"/>
            <a:ext cx="2940050" cy="180000"/>
          </a:xfrm>
        </p:spPr>
        <p:txBody>
          <a:bodyPr/>
          <a:lstStyle/>
          <a:p>
            <a:r>
              <a:rPr lang="en-GB" dirty="0"/>
              <a:t>Source:  Ipsos MORI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 bwMode="gray">
          <a:xfrm>
            <a:off x="164153" y="324454"/>
            <a:ext cx="10369152" cy="395802"/>
          </a:xfrm>
          <a:prstGeom prst="rect">
            <a:avLst/>
          </a:prstGeom>
          <a:solidFill>
            <a:srgbClr val="173861"/>
          </a:solidFill>
        </p:spPr>
        <p:txBody>
          <a:bodyPr wrap="square" lIns="71937" tIns="35967" rIns="71937" bIns="35967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6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 sz="2100" dirty="0"/>
              <a:t>A quarter think that think that tackling </a:t>
            </a:r>
            <a:r>
              <a:rPr lang="en-GB" sz="2100" dirty="0" smtClean="0"/>
              <a:t>conveyancing </a:t>
            </a:r>
            <a:r>
              <a:rPr lang="en-GB" sz="2100" dirty="0"/>
              <a:t>issues should be a priority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8151" y="1135221"/>
            <a:ext cx="9780266" cy="5231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360" tIns="45680" rIns="91360" bIns="45680">
            <a:spAutoFit/>
          </a:bodyPr>
          <a:lstStyle/>
          <a:p>
            <a:r>
              <a:rPr lang="en-GB" sz="1400" b="1" i="1" dirty="0"/>
              <a:t>For each of these can you please tell me how much of a priority for the Society you think these should be?  - Tackling conveyancing issues with banks and other lending institutions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82661" y="6652481"/>
            <a:ext cx="9387457" cy="21644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900" dirty="0"/>
              <a:t>Base: All respondents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414394154"/>
              </p:ext>
            </p:extLst>
          </p:nvPr>
        </p:nvGraphicFramePr>
        <p:xfrm>
          <a:off x="495949" y="1997210"/>
          <a:ext cx="5832647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439203"/>
              </p:ext>
            </p:extLst>
          </p:nvPr>
        </p:nvGraphicFramePr>
        <p:xfrm>
          <a:off x="6642845" y="4525840"/>
          <a:ext cx="3312368" cy="1269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94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29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8314">
                <a:tc>
                  <a:txBody>
                    <a:bodyPr/>
                    <a:lstStyle/>
                    <a:p>
                      <a:r>
                        <a:rPr lang="en-GB" sz="1400" dirty="0"/>
                        <a:t>Low </a:t>
                      </a:r>
                      <a:r>
                        <a:rPr lang="en-GB" sz="1400" baseline="0" dirty="0"/>
                        <a:t>priority</a:t>
                      </a:r>
                      <a:r>
                        <a:rPr lang="en-GB" sz="1400" dirty="0"/>
                        <a:t> – </a:t>
                      </a:r>
                    </a:p>
                    <a:p>
                      <a:r>
                        <a:rPr lang="en-GB" sz="1400" dirty="0"/>
                        <a:t>highest</a:t>
                      </a:r>
                      <a:r>
                        <a:rPr lang="en-GB" sz="1400" baseline="0" dirty="0"/>
                        <a:t> responses</a:t>
                      </a:r>
                      <a:endParaRPr lang="en-GB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%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In-house private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90181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In-house public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521677"/>
              </p:ext>
            </p:extLst>
          </p:nvPr>
        </p:nvGraphicFramePr>
        <p:xfrm>
          <a:off x="6636323" y="2647639"/>
          <a:ext cx="3312368" cy="12699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94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29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8314">
                <a:tc>
                  <a:txBody>
                    <a:bodyPr/>
                    <a:lstStyle/>
                    <a:p>
                      <a:r>
                        <a:rPr lang="en-GB" sz="1400" baseline="0" dirty="0"/>
                        <a:t>High priority</a:t>
                      </a:r>
                      <a:r>
                        <a:rPr lang="en-GB" sz="1400" dirty="0"/>
                        <a:t> – </a:t>
                      </a:r>
                    </a:p>
                    <a:p>
                      <a:r>
                        <a:rPr lang="en-GB" sz="1400" dirty="0"/>
                        <a:t>highest</a:t>
                      </a:r>
                      <a:r>
                        <a:rPr lang="en-GB" sz="1400" baseline="0" dirty="0"/>
                        <a:t> responses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High</a:t>
                      </a:r>
                      <a:r>
                        <a:rPr lang="en-GB" sz="1400" baseline="0" dirty="0"/>
                        <a:t> street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Partner/director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522350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00753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18366" y="7177663"/>
            <a:ext cx="2940050" cy="180000"/>
          </a:xfrm>
        </p:spPr>
        <p:txBody>
          <a:bodyPr/>
          <a:lstStyle/>
          <a:p>
            <a:r>
              <a:rPr lang="en-GB" dirty="0"/>
              <a:t>Source:  Ipsos MORI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 bwMode="gray">
          <a:xfrm>
            <a:off x="378151" y="297134"/>
            <a:ext cx="9780266" cy="718967"/>
          </a:xfrm>
          <a:prstGeom prst="rect">
            <a:avLst/>
          </a:prstGeom>
          <a:solidFill>
            <a:srgbClr val="173861"/>
          </a:solidFill>
        </p:spPr>
        <p:txBody>
          <a:bodyPr wrap="square" lIns="71937" tIns="35967" rIns="71937" bIns="35967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6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 sz="2100" dirty="0"/>
              <a:t>And half think that providing support for trainees and newly qualified solicitors should be a priority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8151" y="1135221"/>
            <a:ext cx="9780266" cy="5231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360" tIns="45680" rIns="91360" bIns="45680">
            <a:spAutoFit/>
          </a:bodyPr>
          <a:lstStyle/>
          <a:p>
            <a:r>
              <a:rPr lang="en-GB" sz="1400" b="1" i="1" dirty="0"/>
              <a:t>For each of these can you please tell me how much of a priority for the Society you think these should be? Providing support for trainees, newly qualified solicitors and those interested in a career in the law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82661" y="6652481"/>
            <a:ext cx="9387457" cy="21644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900" dirty="0"/>
              <a:t>Base: All respondents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098333144"/>
              </p:ext>
            </p:extLst>
          </p:nvPr>
        </p:nvGraphicFramePr>
        <p:xfrm>
          <a:off x="410523" y="1954132"/>
          <a:ext cx="5832647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271226"/>
              </p:ext>
            </p:extLst>
          </p:nvPr>
        </p:nvGraphicFramePr>
        <p:xfrm>
          <a:off x="6642845" y="3107445"/>
          <a:ext cx="3312368" cy="164083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94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29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8314">
                <a:tc>
                  <a:txBody>
                    <a:bodyPr/>
                    <a:lstStyle/>
                    <a:p>
                      <a:r>
                        <a:rPr lang="en-GB" sz="1400" dirty="0"/>
                        <a:t>High</a:t>
                      </a:r>
                      <a:r>
                        <a:rPr lang="en-GB" sz="1400" baseline="0" dirty="0"/>
                        <a:t> priority</a:t>
                      </a:r>
                      <a:r>
                        <a:rPr lang="en-GB" sz="1400" dirty="0"/>
                        <a:t> – </a:t>
                      </a:r>
                    </a:p>
                    <a:p>
                      <a:r>
                        <a:rPr lang="en-GB" sz="1400" dirty="0"/>
                        <a:t>highest</a:t>
                      </a:r>
                      <a:r>
                        <a:rPr lang="en-GB" sz="1400" baseline="0" dirty="0"/>
                        <a:t> responses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Trainee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76%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High street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In-house private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69579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18366" y="7177663"/>
            <a:ext cx="2940050" cy="180000"/>
          </a:xfrm>
        </p:spPr>
        <p:txBody>
          <a:bodyPr/>
          <a:lstStyle/>
          <a:p>
            <a:r>
              <a:rPr lang="en-GB" dirty="0"/>
              <a:t>Source:  Ipsos MORI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 bwMode="gray">
          <a:xfrm>
            <a:off x="378151" y="452943"/>
            <a:ext cx="9780266" cy="395802"/>
          </a:xfrm>
          <a:prstGeom prst="rect">
            <a:avLst/>
          </a:prstGeom>
          <a:solidFill>
            <a:srgbClr val="173861"/>
          </a:solidFill>
        </p:spPr>
        <p:txBody>
          <a:bodyPr wrap="square" lIns="71937" tIns="35967" rIns="71937" bIns="35967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6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 sz="2100" dirty="0"/>
              <a:t>Certain priorities are more important for solicitors in high street firms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8151" y="1135221"/>
            <a:ext cx="9780266" cy="5231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360" tIns="45680" rIns="91360" bIns="45680">
            <a:spAutoFit/>
          </a:bodyPr>
          <a:lstStyle/>
          <a:p>
            <a:pPr lvl="0"/>
            <a:r>
              <a:rPr lang="en-GB" sz="1400" b="1" i="1" dirty="0"/>
              <a:t>I’m going to read out some areas in which the Society represents the legal profession. For each of these can you please tell me how much of a priority for the Society you think these should be?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55052" y="6652481"/>
            <a:ext cx="9387457" cy="21644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900" dirty="0"/>
              <a:t>Base: All respondents; High street firms (305)</a:t>
            </a:r>
          </a:p>
        </p:txBody>
      </p:sp>
      <p:graphicFrame>
        <p:nvGraphicFramePr>
          <p:cNvPr id="7" name="Content Placeholder 8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71186746"/>
              </p:ext>
            </p:extLst>
          </p:nvPr>
        </p:nvGraphicFramePr>
        <p:xfrm>
          <a:off x="993904" y="2239293"/>
          <a:ext cx="8712968" cy="406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70836" y="1825756"/>
            <a:ext cx="18002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400" b="1" dirty="0"/>
              <a:t>% High </a:t>
            </a:r>
            <a:r>
              <a:rPr lang="en-GB" sz="1600" b="1" dirty="0"/>
              <a:t>priority</a:t>
            </a:r>
          </a:p>
        </p:txBody>
      </p:sp>
    </p:spTree>
    <p:extLst>
      <p:ext uri="{BB962C8B-B14F-4D97-AF65-F5344CB8AC3E}">
        <p14:creationId xmlns:p14="http://schemas.microsoft.com/office/powerpoint/2010/main" val="115317317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_Public_Affairs_A4_(report and presentation)_Ipsos Template (2016)_v2">
  <a:themeElements>
    <a:clrScheme name="_Ipsos_Black_(Modern)">
      <a:dk1>
        <a:srgbClr val="222223"/>
      </a:dk1>
      <a:lt1>
        <a:sysClr val="window" lastClr="FFFFFF"/>
      </a:lt1>
      <a:dk2>
        <a:srgbClr val="888B8D"/>
      </a:dk2>
      <a:lt2>
        <a:srgbClr val="222223"/>
      </a:lt2>
      <a:accent1>
        <a:srgbClr val="F1BE48"/>
      </a:accent1>
      <a:accent2>
        <a:srgbClr val="888B8D"/>
      </a:accent2>
      <a:accent3>
        <a:srgbClr val="FF585D"/>
      </a:accent3>
      <a:accent4>
        <a:srgbClr val="71B2C9"/>
      </a:accent4>
      <a:accent5>
        <a:srgbClr val="C8C9C7"/>
      </a:accent5>
      <a:accent6>
        <a:srgbClr val="74AA50"/>
      </a:accent6>
      <a:hlink>
        <a:srgbClr val="485CC7"/>
      </a:hlink>
      <a:folHlink>
        <a:srgbClr val="00B2A9"/>
      </a:folHlink>
    </a:clrScheme>
    <a:fontScheme name="_Ipsos_Presentation Font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lnSpc>
            <a:spcPct val="110000"/>
          </a:lnSpc>
          <a:spcBef>
            <a:spcPts val="2400"/>
          </a:spcBef>
          <a:buClr>
            <a:schemeClr val="bg2"/>
          </a:buClr>
          <a:defRPr sz="20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>
              <a:lumMod val="25000"/>
              <a:lumOff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spcBef>
            <a:spcPts val="2400"/>
          </a:spcBef>
          <a:buClr>
            <a:schemeClr val="bg2"/>
          </a:buClr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_Public_Affairs_A4_(report and presentation)_Ipsos Template (2016)_v1.potx" id="{D862EA5E-728C-47A3-9BCE-156E35A0B657}" vid="{8D93C3C7-A036-48E5-898B-9F7AC086B369}"/>
    </a:ext>
  </a:extLst>
</a:theme>
</file>

<file path=ppt/theme/theme2.xml><?xml version="1.0" encoding="utf-8"?>
<a:theme xmlns:a="http://schemas.openxmlformats.org/drawingml/2006/main" name="Report - Cerise">
  <a:themeElements>
    <a:clrScheme name="_Ipsos_Black_(Modern)">
      <a:dk1>
        <a:srgbClr val="222223"/>
      </a:dk1>
      <a:lt1>
        <a:sysClr val="window" lastClr="FFFFFF"/>
      </a:lt1>
      <a:dk2>
        <a:srgbClr val="888B8D"/>
      </a:dk2>
      <a:lt2>
        <a:srgbClr val="222223"/>
      </a:lt2>
      <a:accent1>
        <a:srgbClr val="F1BE48"/>
      </a:accent1>
      <a:accent2>
        <a:srgbClr val="888B8D"/>
      </a:accent2>
      <a:accent3>
        <a:srgbClr val="FF585D"/>
      </a:accent3>
      <a:accent4>
        <a:srgbClr val="71B2C9"/>
      </a:accent4>
      <a:accent5>
        <a:srgbClr val="C8C9C7"/>
      </a:accent5>
      <a:accent6>
        <a:srgbClr val="74AA50"/>
      </a:accent6>
      <a:hlink>
        <a:srgbClr val="485CC7"/>
      </a:hlink>
      <a:folHlink>
        <a:srgbClr val="00B2A9"/>
      </a:folHlink>
    </a:clrScheme>
    <a:fontScheme name="_Ipsos Report Fonts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110000"/>
          </a:lnSpc>
          <a:spcBef>
            <a:spcPts val="2400"/>
          </a:spcBef>
          <a:buClr>
            <a:schemeClr val="bg2"/>
          </a:buClr>
          <a:defRPr sz="2800" dirty="0" err="1" smtClean="0">
            <a:solidFill>
              <a:schemeClr val="bg1"/>
            </a:solidFill>
            <a:latin typeface="Segoe UI Light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72000" tIns="36000" rIns="72000" bIns="36000" rtlCol="0">
        <a:spAutoFit/>
      </a:bodyPr>
      <a:lstStyle>
        <a:defPPr>
          <a:lnSpc>
            <a:spcPct val="110000"/>
          </a:lnSpc>
          <a:spcBef>
            <a:spcPts val="2400"/>
          </a:spcBef>
          <a:buClr>
            <a:schemeClr val="bg2"/>
          </a:buClr>
          <a:defRPr sz="2800" dirty="0" smtClean="0">
            <a:latin typeface="Segoe UI Light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_Public_Affairs_A4_(report and presentation)_Ipsos Template (2016)_v1.potx" id="{D862EA5E-728C-47A3-9BCE-156E35A0B657}" vid="{CE6CB982-4F32-448C-B3C1-7BC77B1C4F1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_Ipsos_Black_(Modern)">
      <a:dk1>
        <a:srgbClr val="222223"/>
      </a:dk1>
      <a:lt1>
        <a:sysClr val="window" lastClr="FFFFFF"/>
      </a:lt1>
      <a:dk2>
        <a:srgbClr val="888B8D"/>
      </a:dk2>
      <a:lt2>
        <a:srgbClr val="222223"/>
      </a:lt2>
      <a:accent1>
        <a:srgbClr val="F1BE48"/>
      </a:accent1>
      <a:accent2>
        <a:srgbClr val="888B8D"/>
      </a:accent2>
      <a:accent3>
        <a:srgbClr val="FF585D"/>
      </a:accent3>
      <a:accent4>
        <a:srgbClr val="71B2C9"/>
      </a:accent4>
      <a:accent5>
        <a:srgbClr val="C8C9C7"/>
      </a:accent5>
      <a:accent6>
        <a:srgbClr val="74AA50"/>
      </a:accent6>
      <a:hlink>
        <a:srgbClr val="485CC7"/>
      </a:hlink>
      <a:folHlink>
        <a:srgbClr val="00B2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73f487bf6df40bd884c3d6035f2f3bf xmlns="c580686b-3c78-40fc-8280-257271cf61a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d724d848-e29c-4c05-bcd5-76910a7a6929</TermId>
        </TermInfo>
      </Terms>
    </m73f487bf6df40bd884c3d6035f2f3bf>
    <_dlc_DocId xmlns="3595a3b4-95e1-40b3-9976-0da52ff3c1d6">73WM5REP3J34-2096806009-1105</_dlc_DocId>
    <TaxCatchAll xmlns="3595a3b4-95e1-40b3-9976-0da52ff3c1d6">
      <Value>70</Value>
    </TaxCatchAll>
    <_dlc_DocIdUrl xmlns="3595a3b4-95e1-40b3-9976-0da52ff3c1d6">
      <Url>http://thehub/teams/externalrelations/Communications/_layouts/15/DocIdRedir.aspx?ID=73WM5REP3J34-2096806009-1105</Url>
      <Description>73WM5REP3J34-2096806009-1105</Description>
    </_dlc_DocIdUrl>
    <j51334b8464a403e8708c44b550590d2 xmlns="c580686b-3c78-40fc-8280-257271cf61a5">
      <Terms xmlns="http://schemas.microsoft.com/office/infopath/2007/PartnerControls"/>
    </j51334b8464a403e8708c44b550590d2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Presentation" ma:contentTypeID="0x010100F6C9EF00BFCE744FB82DB39B849666BF050040185E4BABE7C74DBD88375DA7CC3673" ma:contentTypeVersion="7" ma:contentTypeDescription="Create a new document." ma:contentTypeScope="" ma:versionID="707a3802667823744acba70738f711f9">
  <xsd:schema xmlns:xsd="http://www.w3.org/2001/XMLSchema" xmlns:xs="http://www.w3.org/2001/XMLSchema" xmlns:p="http://schemas.microsoft.com/office/2006/metadata/properties" xmlns:ns2="c580686b-3c78-40fc-8280-257271cf61a5" xmlns:ns3="3595a3b4-95e1-40b3-9976-0da52ff3c1d6" targetNamespace="http://schemas.microsoft.com/office/2006/metadata/properties" ma:root="true" ma:fieldsID="db91b3760cb02a88a7b2e3bd1fed9928" ns2:_="" ns3:_="">
    <xsd:import namespace="c580686b-3c78-40fc-8280-257271cf61a5"/>
    <xsd:import namespace="3595a3b4-95e1-40b3-9976-0da52ff3c1d6"/>
    <xsd:element name="properties">
      <xsd:complexType>
        <xsd:sequence>
          <xsd:element name="documentManagement">
            <xsd:complexType>
              <xsd:all>
                <xsd:element ref="ns2:m73f487bf6df40bd884c3d6035f2f3bf" minOccurs="0"/>
                <xsd:element ref="ns3:TaxCatchAll" minOccurs="0"/>
                <xsd:element ref="ns3:TaxCatchAllLabel" minOccurs="0"/>
                <xsd:element ref="ns2:j51334b8464a403e8708c44b550590d2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0686b-3c78-40fc-8280-257271cf61a5" elementFormDefault="qualified">
    <xsd:import namespace="http://schemas.microsoft.com/office/2006/documentManagement/types"/>
    <xsd:import namespace="http://schemas.microsoft.com/office/infopath/2007/PartnerControls"/>
    <xsd:element name="m73f487bf6df40bd884c3d6035f2f3bf" ma:index="8" nillable="true" ma:taxonomy="true" ma:internalName="m73f487bf6df40bd884c3d6035f2f3bf" ma:taxonomyFieldName="Directorate" ma:displayName="Directorate" ma:readOnly="false" ma:default="" ma:fieldId="{673f487b-f6df-40bd-884c-3d6035f2f3bf}" ma:taxonomyMulti="true" ma:sspId="87924c18-ef0d-45fa-92dd-8778deef43bf" ma:termSetId="a601863f-1317-44d8-8661-4b0d80eb83c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51334b8464a403e8708c44b550590d2" ma:index="12" nillable="true" ma:taxonomy="true" ma:internalName="j51334b8464a403e8708c44b550590d2" ma:taxonomyFieldName="Committee" ma:displayName="Committee" ma:default="" ma:fieldId="{351334b8-464a-403e-8708-c44b550590d2}" ma:taxonomyMulti="true" ma:sspId="87924c18-ef0d-45fa-92dd-8778deef43bf" ma:termSetId="ade3e510-b0c6-4201-b84b-391c47e7439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95a3b4-95e1-40b3-9976-0da52ff3c1d6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04158ff0-55b0-4b44-b20b-4d4e03b46bf1}" ma:internalName="TaxCatchAll" ma:showField="CatchAllData" ma:web="3595a3b4-95e1-40b3-9976-0da52ff3c1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04158ff0-55b0-4b44-b20b-4d4e03b46bf1}" ma:internalName="TaxCatchAllLabel" ma:readOnly="true" ma:showField="CatchAllDataLabel" ma:web="3595a3b4-95e1-40b3-9976-0da52ff3c1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6C0D95-ABCA-4D2D-A782-0E379F4EE4B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103406B-C628-4D12-886C-8A260B622619}">
  <ds:schemaRefs>
    <ds:schemaRef ds:uri="http://schemas.openxmlformats.org/package/2006/metadata/core-properties"/>
    <ds:schemaRef ds:uri="http://purl.org/dc/terms/"/>
    <ds:schemaRef ds:uri="http://purl.org/dc/dcmitype/"/>
    <ds:schemaRef ds:uri="c580686b-3c78-40fc-8280-257271cf61a5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3595a3b4-95e1-40b3-9976-0da52ff3c1d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75629D4-949C-4A26-A55E-E555A659B80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99A0109-B5DA-4264-90E1-C2A8B7A557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80686b-3c78-40fc-8280-257271cf61a5"/>
    <ds:schemaRef ds:uri="3595a3b4-95e1-40b3-9976-0da52ff3c1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_Public_Affairs_A4_(report and presentation)_Ipsos Template (2016)_v2</Template>
  <TotalTime>0</TotalTime>
  <Words>2045</Words>
  <Application>Microsoft Office PowerPoint</Application>
  <PresentationFormat>Custom</PresentationFormat>
  <Paragraphs>365</Paragraphs>
  <Slides>41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_Public_Affairs_A4_(report and presentation)_Ipsos Template (2016)_v2</vt:lpstr>
      <vt:lpstr>Report - Cerise</vt:lpstr>
      <vt:lpstr>PowerPoint Presentation</vt:lpstr>
      <vt:lpstr>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2016-02-24T10:09:21Z</dcterms:created>
  <dcterms:modified xsi:type="dcterms:W3CDTF">2018-03-29T13:31:12Z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0x010100F6C9EF00BFCE744FB82DB39B849666BF050040185E4BABE7C74DBD88375DA7CC3673</vt:lpwstr>
  </property>
  <property fmtid="{D5CDD505-2E9C-101B-9397-08002B2CF9AE}" pid="3" name="Directorate">
    <vt:lpwstr>70;#Communications|d724d848-e29c-4c05-bcd5-76910a7a6929</vt:lpwstr>
  </property>
  <property fmtid="{D5CDD505-2E9C-101B-9397-08002B2CF9AE}" pid="4" name="_dlc_DocIdItemGuid">
    <vt:lpwstr>b00b6184-d5a3-4496-b3db-1c23fc284c61</vt:lpwstr>
  </property>
  <property fmtid="{D5CDD505-2E9C-101B-9397-08002B2CF9AE}" pid="5" name="Committee">
    <vt:lpwstr/>
  </property>
</Properties>
</file>