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6.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7.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8.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9.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10.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11.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12.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drawings/drawing1.xml" ContentType="application/vnd.openxmlformats-officedocument.drawingml.chartshapes+xml"/>
  <Override PartName="/ppt/notesSlides/notesSlide13.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60" r:id="rId5"/>
  </p:sldMasterIdLst>
  <p:notesMasterIdLst>
    <p:notesMasterId r:id="rId45"/>
  </p:notesMasterIdLst>
  <p:sldIdLst>
    <p:sldId id="262" r:id="rId6"/>
    <p:sldId id="258" r:id="rId7"/>
    <p:sldId id="259" r:id="rId8"/>
    <p:sldId id="318" r:id="rId9"/>
    <p:sldId id="261" r:id="rId10"/>
    <p:sldId id="264" r:id="rId11"/>
    <p:sldId id="312" r:id="rId12"/>
    <p:sldId id="269" r:id="rId13"/>
    <p:sldId id="267" r:id="rId14"/>
    <p:sldId id="268" r:id="rId15"/>
    <p:sldId id="270" r:id="rId16"/>
    <p:sldId id="271" r:id="rId17"/>
    <p:sldId id="324" r:id="rId18"/>
    <p:sldId id="320" r:id="rId19"/>
    <p:sldId id="274" r:id="rId20"/>
    <p:sldId id="321" r:id="rId21"/>
    <p:sldId id="331" r:id="rId22"/>
    <p:sldId id="333" r:id="rId23"/>
    <p:sldId id="334" r:id="rId24"/>
    <p:sldId id="287" r:id="rId25"/>
    <p:sldId id="335" r:id="rId26"/>
    <p:sldId id="290" r:id="rId27"/>
    <p:sldId id="291" r:id="rId28"/>
    <p:sldId id="292" r:id="rId29"/>
    <p:sldId id="337" r:id="rId30"/>
    <p:sldId id="298" r:id="rId31"/>
    <p:sldId id="340" r:id="rId32"/>
    <p:sldId id="301" r:id="rId33"/>
    <p:sldId id="302" r:id="rId34"/>
    <p:sldId id="303" r:id="rId35"/>
    <p:sldId id="304" r:id="rId36"/>
    <p:sldId id="305" r:id="rId37"/>
    <p:sldId id="306" r:id="rId38"/>
    <p:sldId id="325" r:id="rId39"/>
    <p:sldId id="326" r:id="rId40"/>
    <p:sldId id="327" r:id="rId41"/>
    <p:sldId id="328" r:id="rId42"/>
    <p:sldId id="329" r:id="rId43"/>
    <p:sldId id="310" r:id="rId44"/>
  </p:sldIdLst>
  <p:sldSz cx="12192000" cy="6858000"/>
  <p:notesSz cx="6808788" cy="9940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7" autoAdjust="0"/>
    <p:restoredTop sz="94624" autoAdjust="0"/>
  </p:normalViewPr>
  <p:slideViewPr>
    <p:cSldViewPr snapToGrid="0">
      <p:cViewPr varScale="1">
        <p:scale>
          <a:sx n="62" d="100"/>
          <a:sy n="62" d="100"/>
        </p:scale>
        <p:origin x="804" y="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https://markdiffleycr.sharepoint.com/sites/MDCR/Shared%20Documents/General/Job%2086%20-%20LSS%20member%20survey%202019/Tables%20and%20weighting/LSS%20Survey%202019%20Data%20Tables%20with%20Additionals.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https://markdiffleycr.sharepoint.com/sites/MDCR/Shared%20Documents/General/Job%2086%20-%20LSS%20member%20survey%202019/Deliverables/Charts%20for%20PPTs.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chartUserShapes" Target="../drawings/drawing1.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060506593302346"/>
          <c:y val="2.5375897511163942E-2"/>
          <c:w val="0.48618208266135399"/>
          <c:h val="0.89926386283282944"/>
        </c:manualLayout>
      </c:layout>
      <c:barChart>
        <c:barDir val="bar"/>
        <c:grouping val="stacked"/>
        <c:varyColors val="0"/>
        <c:ser>
          <c:idx val="0"/>
          <c:order val="0"/>
          <c:tx>
            <c:strRef>
              <c:f>Sheet1!$B$8</c:f>
              <c:strCache>
                <c:ptCount val="1"/>
                <c:pt idx="0">
                  <c:v>High priority</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Sheet1!$A$9:$A$23</c:f>
              <c:strCache>
                <c:ptCount val="15"/>
                <c:pt idx="0">
                  <c:v>Creating business development opportunities for the profession, at home and abroad, through cross-sector collaboration</c:v>
                </c:pt>
                <c:pt idx="1">
                  <c:v>Leading the profession on legal technology</c:v>
                </c:pt>
                <c:pt idx="2">
                  <c:v>Providing careers advice and support</c:v>
                </c:pt>
                <c:pt idx="3">
                  <c:v>Providing quality training, networking and professional development events for members</c:v>
                </c:pt>
                <c:pt idx="4">
                  <c:v>Improving the perception of the profession among the general public</c:v>
                </c:pt>
                <c:pt idx="5">
                  <c:v>Supporting the profession through external influences, such as Brexit and GDPR</c:v>
                </c:pt>
                <c:pt idx="6">
                  <c:v>Responding to Scottish, UK and European law reform proposals</c:v>
                </c:pt>
                <c:pt idx="7">
                  <c:v>Providing practice advice to members</c:v>
                </c:pt>
                <c:pt idx="8">
                  <c:v>Providing support for trainees, newly qualified solicitors and those interested in a career in the law</c:v>
                </c:pt>
                <c:pt idx="9">
                  <c:v>Protecting the legal aid budget and representing those solicitors working in legal aid</c:v>
                </c:pt>
                <c:pt idx="10">
                  <c:v>Inspecting firms to ensure compliance with accounting rules</c:v>
                </c:pt>
                <c:pt idx="11">
                  <c:v>Representing the profession on regulatory changes</c:v>
                </c:pt>
                <c:pt idx="12">
                  <c:v>Investigating conduct complaints against solicitors and prosecuting cases to the discipline tribunal</c:v>
                </c:pt>
                <c:pt idx="13">
                  <c:v>Intervening in firms where a critical failure has been identified</c:v>
                </c:pt>
                <c:pt idx="14">
                  <c:v>Setting standards for solicitors and updating practice rules</c:v>
                </c:pt>
              </c:strCache>
            </c:strRef>
          </c:cat>
          <c:val>
            <c:numRef>
              <c:f>Sheet1!$B$9:$B$23</c:f>
              <c:numCache>
                <c:formatCode>0%</c:formatCode>
                <c:ptCount val="15"/>
                <c:pt idx="0">
                  <c:v>0.18959999999999999</c:v>
                </c:pt>
                <c:pt idx="1">
                  <c:v>0.21859999999999999</c:v>
                </c:pt>
                <c:pt idx="2">
                  <c:v>0.31869999999999998</c:v>
                </c:pt>
                <c:pt idx="3">
                  <c:v>0.41589999999999999</c:v>
                </c:pt>
                <c:pt idx="4">
                  <c:v>0.51</c:v>
                </c:pt>
                <c:pt idx="5">
                  <c:v>0.52429999999999999</c:v>
                </c:pt>
                <c:pt idx="6">
                  <c:v>0.58099999999999996</c:v>
                </c:pt>
                <c:pt idx="7">
                  <c:v>0.64570000000000005</c:v>
                </c:pt>
                <c:pt idx="8">
                  <c:v>0.66339999999999999</c:v>
                </c:pt>
                <c:pt idx="9">
                  <c:v>0.68089999999999995</c:v>
                </c:pt>
                <c:pt idx="10">
                  <c:v>0.68930000000000002</c:v>
                </c:pt>
                <c:pt idx="11">
                  <c:v>0.72570000000000001</c:v>
                </c:pt>
                <c:pt idx="12">
                  <c:v>0.7641</c:v>
                </c:pt>
                <c:pt idx="13">
                  <c:v>0.79559999999999997</c:v>
                </c:pt>
                <c:pt idx="14">
                  <c:v>0.80940000000000001</c:v>
                </c:pt>
              </c:numCache>
            </c:numRef>
          </c:val>
          <c:extLst>
            <c:ext xmlns:c16="http://schemas.microsoft.com/office/drawing/2014/chart" uri="{C3380CC4-5D6E-409C-BE32-E72D297353CC}">
              <c16:uniqueId val="{00000000-1094-4B59-9401-BABB13B986B7}"/>
            </c:ext>
          </c:extLst>
        </c:ser>
        <c:ser>
          <c:idx val="1"/>
          <c:order val="1"/>
          <c:tx>
            <c:strRef>
              <c:f>Sheet1!$C$8</c:f>
              <c:strCache>
                <c:ptCount val="1"/>
                <c:pt idx="0">
                  <c:v>Medium priority</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Sheet1!$A$9:$A$23</c:f>
              <c:strCache>
                <c:ptCount val="15"/>
                <c:pt idx="0">
                  <c:v>Creating business development opportunities for the profession, at home and abroad, through cross-sector collaboration</c:v>
                </c:pt>
                <c:pt idx="1">
                  <c:v>Leading the profession on legal technology</c:v>
                </c:pt>
                <c:pt idx="2">
                  <c:v>Providing careers advice and support</c:v>
                </c:pt>
                <c:pt idx="3">
                  <c:v>Providing quality training, networking and professional development events for members</c:v>
                </c:pt>
                <c:pt idx="4">
                  <c:v>Improving the perception of the profession among the general public</c:v>
                </c:pt>
                <c:pt idx="5">
                  <c:v>Supporting the profession through external influences, such as Brexit and GDPR</c:v>
                </c:pt>
                <c:pt idx="6">
                  <c:v>Responding to Scottish, UK and European law reform proposals</c:v>
                </c:pt>
                <c:pt idx="7">
                  <c:v>Providing practice advice to members</c:v>
                </c:pt>
                <c:pt idx="8">
                  <c:v>Providing support for trainees, newly qualified solicitors and those interested in a career in the law</c:v>
                </c:pt>
                <c:pt idx="9">
                  <c:v>Protecting the legal aid budget and representing those solicitors working in legal aid</c:v>
                </c:pt>
                <c:pt idx="10">
                  <c:v>Inspecting firms to ensure compliance with accounting rules</c:v>
                </c:pt>
                <c:pt idx="11">
                  <c:v>Representing the profession on regulatory changes</c:v>
                </c:pt>
                <c:pt idx="12">
                  <c:v>Investigating conduct complaints against solicitors and prosecuting cases to the discipline tribunal</c:v>
                </c:pt>
                <c:pt idx="13">
                  <c:v>Intervening in firms where a critical failure has been identified</c:v>
                </c:pt>
                <c:pt idx="14">
                  <c:v>Setting standards for solicitors and updating practice rules</c:v>
                </c:pt>
              </c:strCache>
            </c:strRef>
          </c:cat>
          <c:val>
            <c:numRef>
              <c:f>Sheet1!$C$9:$C$23</c:f>
              <c:numCache>
                <c:formatCode>0%</c:formatCode>
                <c:ptCount val="15"/>
                <c:pt idx="0">
                  <c:v>0.53839999999999999</c:v>
                </c:pt>
                <c:pt idx="1">
                  <c:v>0.57650000000000001</c:v>
                </c:pt>
                <c:pt idx="2">
                  <c:v>0.49809999999999999</c:v>
                </c:pt>
                <c:pt idx="3">
                  <c:v>0.47489999999999999</c:v>
                </c:pt>
                <c:pt idx="4">
                  <c:v>0.38640000000000002</c:v>
                </c:pt>
                <c:pt idx="5">
                  <c:v>0.36770000000000003</c:v>
                </c:pt>
                <c:pt idx="6">
                  <c:v>0.37940000000000002</c:v>
                </c:pt>
                <c:pt idx="7">
                  <c:v>0.31659999999999999</c:v>
                </c:pt>
                <c:pt idx="8">
                  <c:v>0.30830000000000002</c:v>
                </c:pt>
                <c:pt idx="9">
                  <c:v>0.25609999999999999</c:v>
                </c:pt>
                <c:pt idx="10">
                  <c:v>0.27360000000000001</c:v>
                </c:pt>
                <c:pt idx="11">
                  <c:v>0.26079999999999998</c:v>
                </c:pt>
                <c:pt idx="12">
                  <c:v>0.1905</c:v>
                </c:pt>
                <c:pt idx="13">
                  <c:v>0.1696</c:v>
                </c:pt>
                <c:pt idx="14">
                  <c:v>0.17169999999999999</c:v>
                </c:pt>
              </c:numCache>
            </c:numRef>
          </c:val>
          <c:extLst>
            <c:ext xmlns:c16="http://schemas.microsoft.com/office/drawing/2014/chart" uri="{C3380CC4-5D6E-409C-BE32-E72D297353CC}">
              <c16:uniqueId val="{00000001-1094-4B59-9401-BABB13B986B7}"/>
            </c:ext>
          </c:extLst>
        </c:ser>
        <c:ser>
          <c:idx val="2"/>
          <c:order val="2"/>
          <c:tx>
            <c:strRef>
              <c:f>Sheet1!$D$8</c:f>
              <c:strCache>
                <c:ptCount val="1"/>
                <c:pt idx="0">
                  <c:v>Low priority</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Sheet1!$A$9:$A$23</c:f>
              <c:strCache>
                <c:ptCount val="15"/>
                <c:pt idx="0">
                  <c:v>Creating business development opportunities for the profession, at home and abroad, through cross-sector collaboration</c:v>
                </c:pt>
                <c:pt idx="1">
                  <c:v>Leading the profession on legal technology</c:v>
                </c:pt>
                <c:pt idx="2">
                  <c:v>Providing careers advice and support</c:v>
                </c:pt>
                <c:pt idx="3">
                  <c:v>Providing quality training, networking and professional development events for members</c:v>
                </c:pt>
                <c:pt idx="4">
                  <c:v>Improving the perception of the profession among the general public</c:v>
                </c:pt>
                <c:pt idx="5">
                  <c:v>Supporting the profession through external influences, such as Brexit and GDPR</c:v>
                </c:pt>
                <c:pt idx="6">
                  <c:v>Responding to Scottish, UK and European law reform proposals</c:v>
                </c:pt>
                <c:pt idx="7">
                  <c:v>Providing practice advice to members</c:v>
                </c:pt>
                <c:pt idx="8">
                  <c:v>Providing support for trainees, newly qualified solicitors and those interested in a career in the law</c:v>
                </c:pt>
                <c:pt idx="9">
                  <c:v>Protecting the legal aid budget and representing those solicitors working in legal aid</c:v>
                </c:pt>
                <c:pt idx="10">
                  <c:v>Inspecting firms to ensure compliance with accounting rules</c:v>
                </c:pt>
                <c:pt idx="11">
                  <c:v>Representing the profession on regulatory changes</c:v>
                </c:pt>
                <c:pt idx="12">
                  <c:v>Investigating conduct complaints against solicitors and prosecuting cases to the discipline tribunal</c:v>
                </c:pt>
                <c:pt idx="13">
                  <c:v>Intervening in firms where a critical failure has been identified</c:v>
                </c:pt>
                <c:pt idx="14">
                  <c:v>Setting standards for solicitors and updating practice rules</c:v>
                </c:pt>
              </c:strCache>
            </c:strRef>
          </c:cat>
          <c:val>
            <c:numRef>
              <c:f>Sheet1!$D$9:$D$23</c:f>
              <c:numCache>
                <c:formatCode>0%</c:formatCode>
                <c:ptCount val="15"/>
                <c:pt idx="0">
                  <c:v>0.27060000000000001</c:v>
                </c:pt>
                <c:pt idx="1">
                  <c:v>0.2049</c:v>
                </c:pt>
                <c:pt idx="2">
                  <c:v>0.1832</c:v>
                </c:pt>
                <c:pt idx="3">
                  <c:v>0.10920000000000001</c:v>
                </c:pt>
                <c:pt idx="4">
                  <c:v>0.1036</c:v>
                </c:pt>
                <c:pt idx="5">
                  <c:v>0.10489999999999999</c:v>
                </c:pt>
                <c:pt idx="6">
                  <c:v>3.27E-2</c:v>
                </c:pt>
                <c:pt idx="7">
                  <c:v>3.3300000000000003E-2</c:v>
                </c:pt>
                <c:pt idx="8">
                  <c:v>2.5999999999999999E-2</c:v>
                </c:pt>
                <c:pt idx="9">
                  <c:v>4.3700000000000003E-2</c:v>
                </c:pt>
                <c:pt idx="10">
                  <c:v>3.4799999999999998E-2</c:v>
                </c:pt>
                <c:pt idx="11">
                  <c:v>1.35E-2</c:v>
                </c:pt>
                <c:pt idx="12">
                  <c:v>4.1700000000000001E-2</c:v>
                </c:pt>
                <c:pt idx="13">
                  <c:v>1.7899999999999999E-2</c:v>
                </c:pt>
                <c:pt idx="14">
                  <c:v>1.89E-2</c:v>
                </c:pt>
              </c:numCache>
            </c:numRef>
          </c:val>
          <c:extLst>
            <c:ext xmlns:c16="http://schemas.microsoft.com/office/drawing/2014/chart" uri="{C3380CC4-5D6E-409C-BE32-E72D297353CC}">
              <c16:uniqueId val="{00000002-1094-4B59-9401-BABB13B986B7}"/>
            </c:ext>
          </c:extLst>
        </c:ser>
        <c:dLbls>
          <c:dLblPos val="ctr"/>
          <c:showLegendKey val="0"/>
          <c:showVal val="1"/>
          <c:showCatName val="0"/>
          <c:showSerName val="0"/>
          <c:showPercent val="0"/>
          <c:showBubbleSize val="0"/>
        </c:dLbls>
        <c:gapWidth val="79"/>
        <c:overlap val="100"/>
        <c:axId val="42620032"/>
        <c:axId val="42621568"/>
      </c:barChart>
      <c:catAx>
        <c:axId val="426200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cap="all" spc="120" normalizeH="0" baseline="0">
                <a:solidFill>
                  <a:schemeClr val="tx1">
                    <a:lumMod val="65000"/>
                    <a:lumOff val="35000"/>
                  </a:schemeClr>
                </a:solidFill>
                <a:latin typeface="+mn-lt"/>
                <a:ea typeface="+mn-ea"/>
                <a:cs typeface="+mn-cs"/>
              </a:defRPr>
            </a:pPr>
            <a:endParaRPr lang="en-US"/>
          </a:p>
        </c:txPr>
        <c:crossAx val="42621568"/>
        <c:crosses val="autoZero"/>
        <c:auto val="1"/>
        <c:lblAlgn val="ctr"/>
        <c:lblOffset val="100"/>
        <c:noMultiLvlLbl val="0"/>
      </c:catAx>
      <c:valAx>
        <c:axId val="42621568"/>
        <c:scaling>
          <c:orientation val="minMax"/>
        </c:scaling>
        <c:delete val="1"/>
        <c:axPos val="b"/>
        <c:numFmt formatCode="0%" sourceLinked="1"/>
        <c:majorTickMark val="none"/>
        <c:minorTickMark val="none"/>
        <c:tickLblPos val="nextTo"/>
        <c:crossAx val="426200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Sheet7!$B$1</c:f>
              <c:strCache>
                <c:ptCount val="1"/>
                <c:pt idx="0">
                  <c:v>2019</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Sheet7!$A$2:$A$12</c:f>
              <c:strCache>
                <c:ptCount val="11"/>
                <c:pt idx="0">
                  <c:v>None</c:v>
                </c:pt>
                <c:pt idx="1">
                  <c:v>New Fellow membership category</c:v>
                </c:pt>
                <c:pt idx="2">
                  <c:v>Lawscot Tech</c:v>
                </c:pt>
                <c:pt idx="3">
                  <c:v>Financial benchmarking survey for law firms</c:v>
                </c:pt>
                <c:pt idx="4">
                  <c:v>Lawscot foundation</c:v>
                </c:pt>
                <c:pt idx="5">
                  <c:v>Cybersecurity guide</c:v>
                </c:pt>
                <c:pt idx="6">
                  <c:v>Lawscot Wellbeing initiative</c:v>
                </c:pt>
                <c:pt idx="7">
                  <c:v>Mental health survey</c:v>
                </c:pt>
                <c:pt idx="8">
                  <c:v>Lawscotjobs adverts</c:v>
                </c:pt>
                <c:pt idx="9">
                  <c:v>Guide to GDPR</c:v>
                </c:pt>
                <c:pt idx="10">
                  <c:v>Training and events from CPD and Training team</c:v>
                </c:pt>
              </c:strCache>
            </c:strRef>
          </c:cat>
          <c:val>
            <c:numRef>
              <c:f>Sheet7!$B$2:$B$12</c:f>
              <c:numCache>
                <c:formatCode>0%</c:formatCode>
                <c:ptCount val="11"/>
                <c:pt idx="0">
                  <c:v>0.04</c:v>
                </c:pt>
                <c:pt idx="1">
                  <c:v>0.13</c:v>
                </c:pt>
                <c:pt idx="2">
                  <c:v>0.21</c:v>
                </c:pt>
                <c:pt idx="3">
                  <c:v>0.26</c:v>
                </c:pt>
                <c:pt idx="4">
                  <c:v>0.47</c:v>
                </c:pt>
                <c:pt idx="5">
                  <c:v>0.47</c:v>
                </c:pt>
                <c:pt idx="6">
                  <c:v>0.47</c:v>
                </c:pt>
                <c:pt idx="7">
                  <c:v>0.6</c:v>
                </c:pt>
                <c:pt idx="8">
                  <c:v>0.64</c:v>
                </c:pt>
                <c:pt idx="9">
                  <c:v>0.67</c:v>
                </c:pt>
                <c:pt idx="10">
                  <c:v>0.89</c:v>
                </c:pt>
              </c:numCache>
            </c:numRef>
          </c:val>
          <c:extLst>
            <c:ext xmlns:c16="http://schemas.microsoft.com/office/drawing/2014/chart" uri="{C3380CC4-5D6E-409C-BE32-E72D297353CC}">
              <c16:uniqueId val="{00000000-F516-4A3A-A086-E44B8DAE20B8}"/>
            </c:ext>
          </c:extLst>
        </c:ser>
        <c:ser>
          <c:idx val="1"/>
          <c:order val="1"/>
          <c:tx>
            <c:strRef>
              <c:f>Sheet7!$C$1</c:f>
              <c:strCache>
                <c:ptCount val="1"/>
                <c:pt idx="0">
                  <c:v>2018</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Sheet7!$A$2:$A$12</c:f>
              <c:strCache>
                <c:ptCount val="11"/>
                <c:pt idx="0">
                  <c:v>None</c:v>
                </c:pt>
                <c:pt idx="1">
                  <c:v>New Fellow membership category</c:v>
                </c:pt>
                <c:pt idx="2">
                  <c:v>Lawscot Tech</c:v>
                </c:pt>
                <c:pt idx="3">
                  <c:v>Financial benchmarking survey for law firms</c:v>
                </c:pt>
                <c:pt idx="4">
                  <c:v>Lawscot foundation</c:v>
                </c:pt>
                <c:pt idx="5">
                  <c:v>Cybersecurity guide</c:v>
                </c:pt>
                <c:pt idx="6">
                  <c:v>Lawscot Wellbeing initiative</c:v>
                </c:pt>
                <c:pt idx="7">
                  <c:v>Mental health survey</c:v>
                </c:pt>
                <c:pt idx="8">
                  <c:v>Lawscotjobs adverts</c:v>
                </c:pt>
                <c:pt idx="9">
                  <c:v>Guide to GDPR</c:v>
                </c:pt>
                <c:pt idx="10">
                  <c:v>Training and events from CPD and Training team</c:v>
                </c:pt>
              </c:strCache>
            </c:strRef>
          </c:cat>
          <c:val>
            <c:numRef>
              <c:f>Sheet7!$C$2:$C$12</c:f>
              <c:numCache>
                <c:formatCode>General</c:formatCode>
                <c:ptCount val="11"/>
                <c:pt idx="0" formatCode="0%">
                  <c:v>0.02</c:v>
                </c:pt>
                <c:pt idx="3" formatCode="0%">
                  <c:v>0.35</c:v>
                </c:pt>
                <c:pt idx="4" formatCode="0%">
                  <c:v>0.46</c:v>
                </c:pt>
                <c:pt idx="6" formatCode="0%">
                  <c:v>0.43</c:v>
                </c:pt>
                <c:pt idx="8" formatCode="0%">
                  <c:v>0.64</c:v>
                </c:pt>
                <c:pt idx="9" formatCode="0%">
                  <c:v>0.8</c:v>
                </c:pt>
                <c:pt idx="10" formatCode="0%">
                  <c:v>0.9</c:v>
                </c:pt>
              </c:numCache>
            </c:numRef>
          </c:val>
          <c:extLst>
            <c:ext xmlns:c16="http://schemas.microsoft.com/office/drawing/2014/chart" uri="{C3380CC4-5D6E-409C-BE32-E72D297353CC}">
              <c16:uniqueId val="{00000001-F516-4A3A-A086-E44B8DAE20B8}"/>
            </c:ext>
          </c:extLst>
        </c:ser>
        <c:dLbls>
          <c:dLblPos val="ctr"/>
          <c:showLegendKey val="0"/>
          <c:showVal val="1"/>
          <c:showCatName val="0"/>
          <c:showSerName val="0"/>
          <c:showPercent val="0"/>
          <c:showBubbleSize val="0"/>
        </c:dLbls>
        <c:gapWidth val="182"/>
        <c:axId val="159734784"/>
        <c:axId val="159744768"/>
      </c:barChart>
      <c:catAx>
        <c:axId val="159734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9744768"/>
        <c:crosses val="autoZero"/>
        <c:auto val="1"/>
        <c:lblAlgn val="ctr"/>
        <c:lblOffset val="100"/>
        <c:noMultiLvlLbl val="0"/>
      </c:catAx>
      <c:valAx>
        <c:axId val="159744768"/>
        <c:scaling>
          <c:orientation val="minMax"/>
        </c:scaling>
        <c:delete val="1"/>
        <c:axPos val="b"/>
        <c:numFmt formatCode="0%" sourceLinked="1"/>
        <c:majorTickMark val="none"/>
        <c:minorTickMark val="none"/>
        <c:tickLblPos val="nextTo"/>
        <c:crossAx val="1597347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527361265351071"/>
          <c:y val="0.14741650083924343"/>
          <c:w val="0.53280987068645413"/>
          <c:h val="0.67546574602247422"/>
        </c:manualLayout>
      </c:layout>
      <c:pieChart>
        <c:varyColors val="1"/>
        <c:ser>
          <c:idx val="0"/>
          <c:order val="0"/>
          <c:dPt>
            <c:idx val="0"/>
            <c:bubble3D val="0"/>
            <c:spPr>
              <a:solidFill>
                <a:schemeClr val="accent2"/>
              </a:solidFill>
              <a:ln w="19050">
                <a:solidFill>
                  <a:schemeClr val="lt1"/>
                </a:solidFill>
              </a:ln>
              <a:effectLst/>
            </c:spPr>
            <c:extLst>
              <c:ext xmlns:c16="http://schemas.microsoft.com/office/drawing/2014/chart" uri="{C3380CC4-5D6E-409C-BE32-E72D297353CC}">
                <c16:uniqueId val="{00000001-3BE9-437A-84A6-FEBA4FCEF2AB}"/>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3BE9-437A-84A6-FEBA4FCEF2AB}"/>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3BE9-437A-84A6-FEBA4FCEF2AB}"/>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3BE9-437A-84A6-FEBA4FCEF2AB}"/>
              </c:ext>
            </c:extLst>
          </c:dPt>
          <c:dPt>
            <c:idx val="4"/>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9-3BE9-437A-84A6-FEBA4FCEF2AB}"/>
              </c:ext>
            </c:extLst>
          </c:dPt>
          <c:dLbls>
            <c:dLbl>
              <c:idx val="0"/>
              <c:layout>
                <c:manualLayout>
                  <c:x val="-3.8947461352241822E-2"/>
                  <c:y val="-1.539917822548124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BE9-437A-84A6-FEBA4FCEF2AB}"/>
                </c:ext>
              </c:extLst>
            </c:dLbl>
            <c:dLbl>
              <c:idx val="1"/>
              <c:layout>
                <c:manualLayout>
                  <c:x val="3.4226556945909405E-2"/>
                  <c:y val="-2.5665297042469061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BE9-437A-84A6-FEBA4FCEF2AB}"/>
                </c:ext>
              </c:extLst>
            </c:dLbl>
            <c:dLbl>
              <c:idx val="2"/>
              <c:layout>
                <c:manualLayout>
                  <c:x val="-8.261582711081579E-2"/>
                  <c:y val="6.159671290192461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BE9-437A-84A6-FEBA4FCEF2AB}"/>
                </c:ext>
              </c:extLst>
            </c:dLbl>
            <c:dLbl>
              <c:idx val="3"/>
              <c:layout>
                <c:manualLayout>
                  <c:x val="-2.1244069828495492E-2"/>
                  <c:y val="-4.876406438069032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3BE9-437A-84A6-FEBA4FCEF2AB}"/>
                </c:ext>
              </c:extLst>
            </c:dLbl>
            <c:dLbl>
              <c:idx val="4"/>
              <c:layout>
                <c:manualLayout>
                  <c:x val="9.7958766431395866E-2"/>
                  <c:y val="-4.106447526794974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3BE9-437A-84A6-FEBA4FCEF2AB}"/>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Sheet8!$A$1:$A$5</c:f>
              <c:strCache>
                <c:ptCount val="5"/>
                <c:pt idx="0">
                  <c:v>Very proud</c:v>
                </c:pt>
                <c:pt idx="1">
                  <c:v>Somewhat proud</c:v>
                </c:pt>
                <c:pt idx="2">
                  <c:v>Not very proud</c:v>
                </c:pt>
                <c:pt idx="3">
                  <c:v>Not at all proud</c:v>
                </c:pt>
                <c:pt idx="4">
                  <c:v>Don't know </c:v>
                </c:pt>
              </c:strCache>
            </c:strRef>
          </c:cat>
          <c:val>
            <c:numRef>
              <c:f>Sheet8!$B$1:$B$5</c:f>
              <c:numCache>
                <c:formatCode>0%</c:formatCode>
                <c:ptCount val="5"/>
                <c:pt idx="0">
                  <c:v>0.61</c:v>
                </c:pt>
                <c:pt idx="1">
                  <c:v>0.35</c:v>
                </c:pt>
                <c:pt idx="2">
                  <c:v>0.02</c:v>
                </c:pt>
                <c:pt idx="3">
                  <c:v>0.01</c:v>
                </c:pt>
                <c:pt idx="4">
                  <c:v>0.01</c:v>
                </c:pt>
              </c:numCache>
            </c:numRef>
          </c:val>
          <c:extLst>
            <c:ext xmlns:c16="http://schemas.microsoft.com/office/drawing/2014/chart" uri="{C3380CC4-5D6E-409C-BE32-E72D297353CC}">
              <c16:uniqueId val="{0000000A-3BE9-437A-84A6-FEBA4FCEF2AB}"/>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4038-4599-88BD-3EDB8048C0EA}"/>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4038-4599-88BD-3EDB8048C0EA}"/>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4038-4599-88BD-3EDB8048C0EA}"/>
              </c:ext>
            </c:extLst>
          </c:dPt>
          <c:dLbls>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Sheet1!$A$2:$A$4</c:f>
              <c:strCache>
                <c:ptCount val="3"/>
                <c:pt idx="0">
                  <c:v>Yes</c:v>
                </c:pt>
                <c:pt idx="1">
                  <c:v>No</c:v>
                </c:pt>
                <c:pt idx="2">
                  <c:v>Don't know </c:v>
                </c:pt>
              </c:strCache>
            </c:strRef>
          </c:cat>
          <c:val>
            <c:numRef>
              <c:f>Sheet1!$B$2:$B$4</c:f>
              <c:numCache>
                <c:formatCode>0%</c:formatCode>
                <c:ptCount val="3"/>
                <c:pt idx="0">
                  <c:v>0.37</c:v>
                </c:pt>
                <c:pt idx="1">
                  <c:v>0.62</c:v>
                </c:pt>
                <c:pt idx="2">
                  <c:v>0.01</c:v>
                </c:pt>
              </c:numCache>
            </c:numRef>
          </c:val>
          <c:extLst>
            <c:ext xmlns:c16="http://schemas.microsoft.com/office/drawing/2014/chart" uri="{C3380CC4-5D6E-409C-BE32-E72D297353CC}">
              <c16:uniqueId val="{00000004-4038-4599-88BD-3EDB8048C0EA}"/>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004515075321611"/>
          <c:y val="3.9860883472609451E-2"/>
          <c:w val="0.76018695289493388"/>
          <c:h val="0.8547982279274704"/>
        </c:manualLayout>
      </c:layout>
      <c:barChart>
        <c:barDir val="bar"/>
        <c:grouping val="stacked"/>
        <c:varyColors val="0"/>
        <c:ser>
          <c:idx val="0"/>
          <c:order val="0"/>
          <c:tx>
            <c:strRef>
              <c:f>Sheet9!$A$16</c:f>
              <c:strCache>
                <c:ptCount val="1"/>
                <c:pt idx="0">
                  <c:v>Very satisfied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Sheet9!$B$15:$D$15</c:f>
              <c:strCache>
                <c:ptCount val="3"/>
                <c:pt idx="0">
                  <c:v>The overall quality of service provided by the team</c:v>
                </c:pt>
                <c:pt idx="1">
                  <c:v>The helpfulness of the people you had contact with</c:v>
                </c:pt>
                <c:pt idx="2">
                  <c:v>The ease with which you were able to get advice about your enquiry</c:v>
                </c:pt>
              </c:strCache>
            </c:strRef>
          </c:cat>
          <c:val>
            <c:numRef>
              <c:f>Sheet9!$B$16:$D$16</c:f>
              <c:numCache>
                <c:formatCode>0%</c:formatCode>
                <c:ptCount val="3"/>
                <c:pt idx="0">
                  <c:v>0.68</c:v>
                </c:pt>
                <c:pt idx="1">
                  <c:v>0.72</c:v>
                </c:pt>
                <c:pt idx="2">
                  <c:v>0.64</c:v>
                </c:pt>
              </c:numCache>
            </c:numRef>
          </c:val>
          <c:extLst>
            <c:ext xmlns:c16="http://schemas.microsoft.com/office/drawing/2014/chart" uri="{C3380CC4-5D6E-409C-BE32-E72D297353CC}">
              <c16:uniqueId val="{00000000-55A5-4601-BA53-9FB1069C9E22}"/>
            </c:ext>
          </c:extLst>
        </c:ser>
        <c:ser>
          <c:idx val="1"/>
          <c:order val="1"/>
          <c:tx>
            <c:strRef>
              <c:f>Sheet9!$A$17</c:f>
              <c:strCache>
                <c:ptCount val="1"/>
                <c:pt idx="0">
                  <c:v>Fairly satisfied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Sheet9!$B$15:$D$15</c:f>
              <c:strCache>
                <c:ptCount val="3"/>
                <c:pt idx="0">
                  <c:v>The overall quality of service provided by the team</c:v>
                </c:pt>
                <c:pt idx="1">
                  <c:v>The helpfulness of the people you had contact with</c:v>
                </c:pt>
                <c:pt idx="2">
                  <c:v>The ease with which you were able to get advice about your enquiry</c:v>
                </c:pt>
              </c:strCache>
            </c:strRef>
          </c:cat>
          <c:val>
            <c:numRef>
              <c:f>Sheet9!$B$17:$D$17</c:f>
              <c:numCache>
                <c:formatCode>0%</c:formatCode>
                <c:ptCount val="3"/>
                <c:pt idx="0">
                  <c:v>0.28999999999999998</c:v>
                </c:pt>
                <c:pt idx="1">
                  <c:v>0.24</c:v>
                </c:pt>
                <c:pt idx="2">
                  <c:v>0.32</c:v>
                </c:pt>
              </c:numCache>
            </c:numRef>
          </c:val>
          <c:extLst>
            <c:ext xmlns:c16="http://schemas.microsoft.com/office/drawing/2014/chart" uri="{C3380CC4-5D6E-409C-BE32-E72D297353CC}">
              <c16:uniqueId val="{00000001-55A5-4601-BA53-9FB1069C9E22}"/>
            </c:ext>
          </c:extLst>
        </c:ser>
        <c:ser>
          <c:idx val="2"/>
          <c:order val="2"/>
          <c:tx>
            <c:strRef>
              <c:f>Sheet9!$A$18</c:f>
              <c:strCache>
                <c:ptCount val="1"/>
                <c:pt idx="0">
                  <c:v>Fairly dissatisfied</c:v>
                </c:pt>
              </c:strCache>
            </c:strRef>
          </c:tx>
          <c:spPr>
            <a:solidFill>
              <a:schemeClr val="accent3"/>
            </a:solidFill>
            <a:ln>
              <a:noFill/>
            </a:ln>
            <a:effectLst/>
          </c:spPr>
          <c:invertIfNegative val="0"/>
          <c:dLbls>
            <c:dLbl>
              <c:idx val="0"/>
              <c:layout>
                <c:manualLayout>
                  <c:x val="1.1324123521756048E-3"/>
                  <c:y val="2.288935376505538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1ED-4F3F-B29C-251C5EC4698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Sheet9!$B$15:$D$15</c:f>
              <c:strCache>
                <c:ptCount val="3"/>
                <c:pt idx="0">
                  <c:v>The overall quality of service provided by the team</c:v>
                </c:pt>
                <c:pt idx="1">
                  <c:v>The helpfulness of the people you had contact with</c:v>
                </c:pt>
                <c:pt idx="2">
                  <c:v>The ease with which you were able to get advice about your enquiry</c:v>
                </c:pt>
              </c:strCache>
            </c:strRef>
          </c:cat>
          <c:val>
            <c:numRef>
              <c:f>Sheet9!$B$18:$D$18</c:f>
              <c:numCache>
                <c:formatCode>0%</c:formatCode>
                <c:ptCount val="3"/>
                <c:pt idx="0">
                  <c:v>0.02</c:v>
                </c:pt>
                <c:pt idx="1">
                  <c:v>0.01</c:v>
                </c:pt>
                <c:pt idx="2">
                  <c:v>0.03</c:v>
                </c:pt>
              </c:numCache>
            </c:numRef>
          </c:val>
          <c:extLst>
            <c:ext xmlns:c16="http://schemas.microsoft.com/office/drawing/2014/chart" uri="{C3380CC4-5D6E-409C-BE32-E72D297353CC}">
              <c16:uniqueId val="{00000002-55A5-4601-BA53-9FB1069C9E22}"/>
            </c:ext>
          </c:extLst>
        </c:ser>
        <c:ser>
          <c:idx val="3"/>
          <c:order val="3"/>
          <c:tx>
            <c:strRef>
              <c:f>Sheet9!$A$19</c:f>
              <c:strCache>
                <c:ptCount val="1"/>
                <c:pt idx="0">
                  <c:v>Very dissatisfied</c:v>
                </c:pt>
              </c:strCache>
            </c:strRef>
          </c:tx>
          <c:spPr>
            <a:solidFill>
              <a:schemeClr val="accent4"/>
            </a:solidFill>
            <a:ln>
              <a:noFill/>
            </a:ln>
            <a:effectLst/>
          </c:spPr>
          <c:invertIfNegative val="0"/>
          <c:dLbls>
            <c:delete val="1"/>
          </c:dLbls>
          <c:cat>
            <c:strRef>
              <c:f>Sheet9!$B$15:$D$15</c:f>
              <c:strCache>
                <c:ptCount val="3"/>
                <c:pt idx="0">
                  <c:v>The overall quality of service provided by the team</c:v>
                </c:pt>
                <c:pt idx="1">
                  <c:v>The helpfulness of the people you had contact with</c:v>
                </c:pt>
                <c:pt idx="2">
                  <c:v>The ease with which you were able to get advice about your enquiry</c:v>
                </c:pt>
              </c:strCache>
            </c:strRef>
          </c:cat>
          <c:val>
            <c:numRef>
              <c:f>Sheet9!$B$19:$D$19</c:f>
              <c:numCache>
                <c:formatCode>0%</c:formatCode>
                <c:ptCount val="3"/>
                <c:pt idx="0">
                  <c:v>0</c:v>
                </c:pt>
                <c:pt idx="1">
                  <c:v>0.01</c:v>
                </c:pt>
                <c:pt idx="2">
                  <c:v>0.01</c:v>
                </c:pt>
              </c:numCache>
            </c:numRef>
          </c:val>
          <c:extLst>
            <c:ext xmlns:c16="http://schemas.microsoft.com/office/drawing/2014/chart" uri="{C3380CC4-5D6E-409C-BE32-E72D297353CC}">
              <c16:uniqueId val="{00000003-55A5-4601-BA53-9FB1069C9E22}"/>
            </c:ext>
          </c:extLst>
        </c:ser>
        <c:ser>
          <c:idx val="4"/>
          <c:order val="4"/>
          <c:tx>
            <c:strRef>
              <c:f>Sheet9!$A$20</c:f>
              <c:strCache>
                <c:ptCount val="1"/>
                <c:pt idx="0">
                  <c:v>Don't know</c:v>
                </c:pt>
              </c:strCache>
            </c:strRef>
          </c:tx>
          <c:spPr>
            <a:solidFill>
              <a:schemeClr val="accent5"/>
            </a:solidFill>
            <a:ln>
              <a:noFill/>
            </a:ln>
            <a:effectLst/>
          </c:spPr>
          <c:invertIfNegative val="0"/>
          <c:dLbls>
            <c:delete val="1"/>
          </c:dLbls>
          <c:cat>
            <c:strRef>
              <c:f>Sheet9!$B$15:$D$15</c:f>
              <c:strCache>
                <c:ptCount val="3"/>
                <c:pt idx="0">
                  <c:v>The overall quality of service provided by the team</c:v>
                </c:pt>
                <c:pt idx="1">
                  <c:v>The helpfulness of the people you had contact with</c:v>
                </c:pt>
                <c:pt idx="2">
                  <c:v>The ease with which you were able to get advice about your enquiry</c:v>
                </c:pt>
              </c:strCache>
            </c:strRef>
          </c:cat>
          <c:val>
            <c:numRef>
              <c:f>Sheet9!$B$20:$D$20</c:f>
              <c:numCache>
                <c:formatCode>0%</c:formatCode>
                <c:ptCount val="3"/>
                <c:pt idx="0">
                  <c:v>0.02</c:v>
                </c:pt>
                <c:pt idx="1">
                  <c:v>0.02</c:v>
                </c:pt>
              </c:numCache>
            </c:numRef>
          </c:val>
          <c:extLst>
            <c:ext xmlns:c16="http://schemas.microsoft.com/office/drawing/2014/chart" uri="{C3380CC4-5D6E-409C-BE32-E72D297353CC}">
              <c16:uniqueId val="{00000004-55A5-4601-BA53-9FB1069C9E22}"/>
            </c:ext>
          </c:extLst>
        </c:ser>
        <c:dLbls>
          <c:dLblPos val="ctr"/>
          <c:showLegendKey val="0"/>
          <c:showVal val="1"/>
          <c:showCatName val="0"/>
          <c:showSerName val="0"/>
          <c:showPercent val="0"/>
          <c:showBubbleSize val="0"/>
        </c:dLbls>
        <c:gapWidth val="79"/>
        <c:overlap val="100"/>
        <c:axId val="95697920"/>
        <c:axId val="95720192"/>
      </c:barChart>
      <c:catAx>
        <c:axId val="956979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95720192"/>
        <c:crosses val="autoZero"/>
        <c:auto val="1"/>
        <c:lblAlgn val="ctr"/>
        <c:lblOffset val="100"/>
        <c:noMultiLvlLbl val="0"/>
      </c:catAx>
      <c:valAx>
        <c:axId val="95720192"/>
        <c:scaling>
          <c:orientation val="minMax"/>
        </c:scaling>
        <c:delete val="1"/>
        <c:axPos val="b"/>
        <c:numFmt formatCode="0%" sourceLinked="1"/>
        <c:majorTickMark val="none"/>
        <c:minorTickMark val="none"/>
        <c:tickLblPos val="nextTo"/>
        <c:crossAx val="95697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934054737234425"/>
          <c:y val="3.0792748950043736E-2"/>
          <c:w val="0.66096734881746488"/>
          <c:h val="0.89370528420408679"/>
        </c:manualLayout>
      </c:layout>
      <c:barChart>
        <c:barDir val="bar"/>
        <c:grouping val="clustered"/>
        <c:varyColors val="0"/>
        <c:ser>
          <c:idx val="0"/>
          <c:order val="0"/>
          <c:tx>
            <c:strRef>
              <c:f>Sheet4!$B$6</c:f>
              <c:strCache>
                <c:ptCount val="1"/>
                <c:pt idx="0">
                  <c:v>2019</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Sheet4!$A$7:$A$15</c:f>
              <c:strCache>
                <c:ptCount val="9"/>
                <c:pt idx="0">
                  <c:v>CCPD</c:v>
                </c:pt>
                <c:pt idx="1">
                  <c:v>The Solicitors Group</c:v>
                </c:pt>
                <c:pt idx="2">
                  <c:v>University Law School (Dundee, Edinburgh, Glasgow etc)</c:v>
                </c:pt>
                <c:pt idx="3">
                  <c:v>Legal Services Agency</c:v>
                </c:pt>
                <c:pt idx="4">
                  <c:v>Other</c:v>
                </c:pt>
                <c:pt idx="5">
                  <c:v>Events provided by your local Faculty</c:v>
                </c:pt>
                <c:pt idx="6">
                  <c:v>Law Society of Scotland CPD and Training</c:v>
                </c:pt>
                <c:pt idx="7">
                  <c:v>Central Law Training</c:v>
                </c:pt>
                <c:pt idx="8">
                  <c:v>In-house CPD provided by your firm</c:v>
                </c:pt>
              </c:strCache>
            </c:strRef>
          </c:cat>
          <c:val>
            <c:numRef>
              <c:f>Sheet4!$B$7:$B$15</c:f>
              <c:numCache>
                <c:formatCode>0%</c:formatCode>
                <c:ptCount val="9"/>
                <c:pt idx="0">
                  <c:v>1.0500000000000001E-2</c:v>
                </c:pt>
                <c:pt idx="1">
                  <c:v>1.09E-2</c:v>
                </c:pt>
                <c:pt idx="2">
                  <c:v>3.7199999999999997E-2</c:v>
                </c:pt>
                <c:pt idx="3">
                  <c:v>3.8100000000000002E-2</c:v>
                </c:pt>
                <c:pt idx="4">
                  <c:v>5.8400000000000001E-2</c:v>
                </c:pt>
                <c:pt idx="5">
                  <c:v>0.104</c:v>
                </c:pt>
                <c:pt idx="6">
                  <c:v>0.1128</c:v>
                </c:pt>
                <c:pt idx="7">
                  <c:v>0.1363</c:v>
                </c:pt>
                <c:pt idx="8">
                  <c:v>0.4768</c:v>
                </c:pt>
              </c:numCache>
            </c:numRef>
          </c:val>
          <c:extLst>
            <c:ext xmlns:c16="http://schemas.microsoft.com/office/drawing/2014/chart" uri="{C3380CC4-5D6E-409C-BE32-E72D297353CC}">
              <c16:uniqueId val="{00000000-C29B-4DBE-8400-174FBED01E9A}"/>
            </c:ext>
          </c:extLst>
        </c:ser>
        <c:ser>
          <c:idx val="1"/>
          <c:order val="1"/>
          <c:tx>
            <c:strRef>
              <c:f>Sheet4!$C$6</c:f>
              <c:strCache>
                <c:ptCount val="1"/>
                <c:pt idx="0">
                  <c:v>2018</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Sheet4!$A$7:$A$15</c:f>
              <c:strCache>
                <c:ptCount val="9"/>
                <c:pt idx="0">
                  <c:v>CCPD</c:v>
                </c:pt>
                <c:pt idx="1">
                  <c:v>The Solicitors Group</c:v>
                </c:pt>
                <c:pt idx="2">
                  <c:v>University Law School (Dundee, Edinburgh, Glasgow etc)</c:v>
                </c:pt>
                <c:pt idx="3">
                  <c:v>Legal Services Agency</c:v>
                </c:pt>
                <c:pt idx="4">
                  <c:v>Other</c:v>
                </c:pt>
                <c:pt idx="5">
                  <c:v>Events provided by your local Faculty</c:v>
                </c:pt>
                <c:pt idx="6">
                  <c:v>Law Society of Scotland CPD and Training</c:v>
                </c:pt>
                <c:pt idx="7">
                  <c:v>Central Law Training</c:v>
                </c:pt>
                <c:pt idx="8">
                  <c:v>In-house CPD provided by your firm</c:v>
                </c:pt>
              </c:strCache>
            </c:strRef>
          </c:cat>
          <c:val>
            <c:numRef>
              <c:f>Sheet4!$C$7:$C$15</c:f>
              <c:numCache>
                <c:formatCode>0%</c:formatCode>
                <c:ptCount val="9"/>
                <c:pt idx="0">
                  <c:v>0.01</c:v>
                </c:pt>
                <c:pt idx="1">
                  <c:v>0.01</c:v>
                </c:pt>
                <c:pt idx="2">
                  <c:v>0.04</c:v>
                </c:pt>
                <c:pt idx="3">
                  <c:v>0.03</c:v>
                </c:pt>
                <c:pt idx="4">
                  <c:v>0.08</c:v>
                </c:pt>
                <c:pt idx="5">
                  <c:v>0.1</c:v>
                </c:pt>
                <c:pt idx="6">
                  <c:v>0.1</c:v>
                </c:pt>
                <c:pt idx="7">
                  <c:v>0.13</c:v>
                </c:pt>
                <c:pt idx="8">
                  <c:v>0.51</c:v>
                </c:pt>
              </c:numCache>
            </c:numRef>
          </c:val>
          <c:extLst>
            <c:ext xmlns:c16="http://schemas.microsoft.com/office/drawing/2014/chart" uri="{C3380CC4-5D6E-409C-BE32-E72D297353CC}">
              <c16:uniqueId val="{00000001-C29B-4DBE-8400-174FBED01E9A}"/>
            </c:ext>
          </c:extLst>
        </c:ser>
        <c:dLbls>
          <c:dLblPos val="outEnd"/>
          <c:showLegendKey val="0"/>
          <c:showVal val="1"/>
          <c:showCatName val="0"/>
          <c:showSerName val="0"/>
          <c:showPercent val="0"/>
          <c:showBubbleSize val="0"/>
        </c:dLbls>
        <c:gapWidth val="182"/>
        <c:axId val="95463680"/>
        <c:axId val="95481856"/>
      </c:barChart>
      <c:catAx>
        <c:axId val="95463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5481856"/>
        <c:crosses val="autoZero"/>
        <c:auto val="1"/>
        <c:lblAlgn val="ctr"/>
        <c:lblOffset val="100"/>
        <c:noMultiLvlLbl val="0"/>
      </c:catAx>
      <c:valAx>
        <c:axId val="95481856"/>
        <c:scaling>
          <c:orientation val="minMax"/>
        </c:scaling>
        <c:delete val="1"/>
        <c:axPos val="b"/>
        <c:numFmt formatCode="0%" sourceLinked="1"/>
        <c:majorTickMark val="none"/>
        <c:minorTickMark val="none"/>
        <c:tickLblPos val="nextTo"/>
        <c:crossAx val="95463680"/>
        <c:crosses val="autoZero"/>
        <c:crossBetween val="between"/>
      </c:valAx>
      <c:spPr>
        <a:noFill/>
        <a:ln>
          <a:noFill/>
        </a:ln>
        <a:effectLst/>
      </c:spPr>
    </c:plotArea>
    <c:legend>
      <c:legendPos val="r"/>
      <c:layout>
        <c:manualLayout>
          <c:xMode val="edge"/>
          <c:yMode val="edge"/>
          <c:x val="0.88563967178219805"/>
          <c:y val="0.45902979437397368"/>
          <c:w val="6.1149828149983383E-2"/>
          <c:h val="0.10972746324087353"/>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Other</c:v>
                </c:pt>
                <c:pt idx="1">
                  <c:v>Rights of audience in the higher courts</c:v>
                </c:pt>
                <c:pt idx="2">
                  <c:v>Becoming a senior in-house solicitor</c:v>
                </c:pt>
                <c:pt idx="3">
                  <c:v>Training for a career in tribunals or judiciary</c:v>
                </c:pt>
                <c:pt idx="4">
                  <c:v>Practice management or partnership training</c:v>
                </c:pt>
                <c:pt idx="5">
                  <c:v>Technology skills training</c:v>
                </c:pt>
                <c:pt idx="6">
                  <c:v>Business development skills</c:v>
                </c:pt>
                <c:pt idx="7">
                  <c:v>Leadership training</c:v>
                </c:pt>
                <c:pt idx="8">
                  <c:v>Accredited specialism path</c:v>
                </c:pt>
              </c:strCache>
            </c:strRef>
          </c:cat>
          <c:val>
            <c:numRef>
              <c:f>Sheet1!$B$2:$B$10</c:f>
              <c:numCache>
                <c:formatCode>0%</c:formatCode>
                <c:ptCount val="9"/>
                <c:pt idx="0">
                  <c:v>0.05</c:v>
                </c:pt>
                <c:pt idx="1">
                  <c:v>0.27</c:v>
                </c:pt>
                <c:pt idx="2">
                  <c:v>0.41</c:v>
                </c:pt>
                <c:pt idx="3">
                  <c:v>0.33</c:v>
                </c:pt>
                <c:pt idx="4">
                  <c:v>0.41</c:v>
                </c:pt>
                <c:pt idx="5">
                  <c:v>0.47</c:v>
                </c:pt>
                <c:pt idx="6">
                  <c:v>0.48</c:v>
                </c:pt>
                <c:pt idx="7">
                  <c:v>0.57999999999999996</c:v>
                </c:pt>
                <c:pt idx="8">
                  <c:v>0.57999999999999996</c:v>
                </c:pt>
              </c:numCache>
            </c:numRef>
          </c:val>
          <c:extLst>
            <c:ext xmlns:c16="http://schemas.microsoft.com/office/drawing/2014/chart" uri="{C3380CC4-5D6E-409C-BE32-E72D297353CC}">
              <c16:uniqueId val="{00000000-69EF-4257-A052-4EFBC841F44C}"/>
            </c:ext>
          </c:extLst>
        </c:ser>
        <c:ser>
          <c:idx val="1"/>
          <c:order val="1"/>
          <c:tx>
            <c:strRef>
              <c:f>Sheet1!$C$1</c:f>
              <c:strCache>
                <c:ptCount val="1"/>
                <c:pt idx="0">
                  <c:v>2018</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Other</c:v>
                </c:pt>
                <c:pt idx="1">
                  <c:v>Rights of audience in the higher courts</c:v>
                </c:pt>
                <c:pt idx="2">
                  <c:v>Becoming a senior in-house solicitor</c:v>
                </c:pt>
                <c:pt idx="3">
                  <c:v>Training for a career in tribunals or judiciary</c:v>
                </c:pt>
                <c:pt idx="4">
                  <c:v>Practice management or partnership training</c:v>
                </c:pt>
                <c:pt idx="5">
                  <c:v>Technology skills training</c:v>
                </c:pt>
                <c:pt idx="6">
                  <c:v>Business development skills</c:v>
                </c:pt>
                <c:pt idx="7">
                  <c:v>Leadership training</c:v>
                </c:pt>
                <c:pt idx="8">
                  <c:v>Accredited specialism path</c:v>
                </c:pt>
              </c:strCache>
            </c:strRef>
          </c:cat>
          <c:val>
            <c:numRef>
              <c:f>Sheet1!$C$2:$C$10</c:f>
              <c:numCache>
                <c:formatCode>0%</c:formatCode>
                <c:ptCount val="9"/>
                <c:pt idx="0">
                  <c:v>0.1</c:v>
                </c:pt>
                <c:pt idx="1">
                  <c:v>0.16</c:v>
                </c:pt>
                <c:pt idx="2">
                  <c:v>0.25</c:v>
                </c:pt>
                <c:pt idx="3">
                  <c:v>0.27</c:v>
                </c:pt>
                <c:pt idx="4">
                  <c:v>0.28000000000000003</c:v>
                </c:pt>
                <c:pt idx="5">
                  <c:v>0.39</c:v>
                </c:pt>
                <c:pt idx="6">
                  <c:v>0.38</c:v>
                </c:pt>
                <c:pt idx="7">
                  <c:v>0.42</c:v>
                </c:pt>
                <c:pt idx="8">
                  <c:v>0.44</c:v>
                </c:pt>
              </c:numCache>
            </c:numRef>
          </c:val>
          <c:extLst>
            <c:ext xmlns:c16="http://schemas.microsoft.com/office/drawing/2014/chart" uri="{C3380CC4-5D6E-409C-BE32-E72D297353CC}">
              <c16:uniqueId val="{00000000-5FC1-4C8B-BBCC-B0AC53AEBEBE}"/>
            </c:ext>
          </c:extLst>
        </c:ser>
        <c:dLbls>
          <c:dLblPos val="outEnd"/>
          <c:showLegendKey val="0"/>
          <c:showVal val="1"/>
          <c:showCatName val="0"/>
          <c:showSerName val="0"/>
          <c:showPercent val="0"/>
          <c:showBubbleSize val="0"/>
        </c:dLbls>
        <c:gapWidth val="182"/>
        <c:axId val="95802880"/>
        <c:axId val="95804416"/>
      </c:barChart>
      <c:catAx>
        <c:axId val="95802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95804416"/>
        <c:crosses val="autoZero"/>
        <c:auto val="1"/>
        <c:lblAlgn val="ctr"/>
        <c:lblOffset val="100"/>
        <c:noMultiLvlLbl val="0"/>
      </c:catAx>
      <c:valAx>
        <c:axId val="95804416"/>
        <c:scaling>
          <c:orientation val="minMax"/>
        </c:scaling>
        <c:delete val="1"/>
        <c:axPos val="b"/>
        <c:numFmt formatCode="0%" sourceLinked="1"/>
        <c:majorTickMark val="none"/>
        <c:minorTickMark val="none"/>
        <c:tickLblPos val="nextTo"/>
        <c:crossAx val="9580288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425990823633567"/>
          <c:y val="5.9431520700313475E-2"/>
          <c:w val="0.66574009176366433"/>
          <c:h val="0.94056847929968657"/>
        </c:manualLayout>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Sheet1!$A$1:$A$7</c:f>
              <c:strCache>
                <c:ptCount val="7"/>
                <c:pt idx="0">
                  <c:v>Interested in Certified Courses, but not sure what subject</c:v>
                </c:pt>
                <c:pt idx="1">
                  <c:v>I'm not interested in certified courses</c:v>
                </c:pt>
                <c:pt idx="2">
                  <c:v>Other subject</c:v>
                </c:pt>
                <c:pt idx="3">
                  <c:v>None of the above options</c:v>
                </c:pt>
                <c:pt idx="4">
                  <c:v>Cyber resilience and incident response</c:v>
                </c:pt>
                <c:pt idx="5">
                  <c:v>Anti-money laundering regulations</c:v>
                </c:pt>
                <c:pt idx="6">
                  <c:v>Data Protection and GDPR</c:v>
                </c:pt>
              </c:strCache>
            </c:strRef>
          </c:cat>
          <c:val>
            <c:numRef>
              <c:f>Sheet1!$B$1:$B$7</c:f>
              <c:numCache>
                <c:formatCode>0%</c:formatCode>
                <c:ptCount val="7"/>
                <c:pt idx="0">
                  <c:v>0.01</c:v>
                </c:pt>
                <c:pt idx="1">
                  <c:v>0.01</c:v>
                </c:pt>
                <c:pt idx="2">
                  <c:v>0.09</c:v>
                </c:pt>
                <c:pt idx="3">
                  <c:v>0.1</c:v>
                </c:pt>
                <c:pt idx="4">
                  <c:v>0.65</c:v>
                </c:pt>
                <c:pt idx="5">
                  <c:v>0.73</c:v>
                </c:pt>
                <c:pt idx="6">
                  <c:v>0.77</c:v>
                </c:pt>
              </c:numCache>
            </c:numRef>
          </c:val>
          <c:extLst>
            <c:ext xmlns:c16="http://schemas.microsoft.com/office/drawing/2014/chart" uri="{C3380CC4-5D6E-409C-BE32-E72D297353CC}">
              <c16:uniqueId val="{00000000-1BBD-4408-A4FF-E4DA5C663781}"/>
            </c:ext>
          </c:extLst>
        </c:ser>
        <c:dLbls>
          <c:dLblPos val="outEnd"/>
          <c:showLegendKey val="0"/>
          <c:showVal val="1"/>
          <c:showCatName val="0"/>
          <c:showSerName val="0"/>
          <c:showPercent val="0"/>
          <c:showBubbleSize val="0"/>
        </c:dLbls>
        <c:gapWidth val="182"/>
        <c:axId val="61431808"/>
        <c:axId val="61434496"/>
      </c:barChart>
      <c:catAx>
        <c:axId val="614318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1434496"/>
        <c:crosses val="autoZero"/>
        <c:auto val="1"/>
        <c:lblAlgn val="ctr"/>
        <c:lblOffset val="100"/>
        <c:noMultiLvlLbl val="0"/>
      </c:catAx>
      <c:valAx>
        <c:axId val="61434496"/>
        <c:scaling>
          <c:orientation val="minMax"/>
        </c:scaling>
        <c:delete val="1"/>
        <c:axPos val="b"/>
        <c:numFmt formatCode="0%" sourceLinked="1"/>
        <c:majorTickMark val="none"/>
        <c:minorTickMark val="none"/>
        <c:tickLblPos val="nextTo"/>
        <c:crossAx val="61431808"/>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a:t>The trainee helpline – which provides general support and advice for trainees</a:t>
            </a:r>
          </a:p>
        </c:rich>
      </c:tx>
      <c:layout>
        <c:manualLayout>
          <c:xMode val="edge"/>
          <c:yMode val="edge"/>
          <c:x val="1.3007053805774278E-2"/>
          <c:y val="7.40740740740740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9235154199475067E-2"/>
          <c:y val="0.17634259259259263"/>
          <c:w val="0.9406701115485564"/>
          <c:h val="0.41533209390492853"/>
        </c:manualLayout>
      </c:layout>
      <c:barChart>
        <c:barDir val="bar"/>
        <c:grouping val="stacked"/>
        <c:varyColors val="0"/>
        <c:ser>
          <c:idx val="0"/>
          <c:order val="0"/>
          <c:tx>
            <c:strRef>
              <c:f>Sheet2!$B$2:$B$3</c:f>
              <c:strCache>
                <c:ptCount val="2"/>
                <c:pt idx="1">
                  <c:v>High priority</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Sheet2!$A$4:$A$5</c:f>
              <c:numCache>
                <c:formatCode>General</c:formatCode>
                <c:ptCount val="2"/>
                <c:pt idx="0">
                  <c:v>2019</c:v>
                </c:pt>
                <c:pt idx="1">
                  <c:v>2018</c:v>
                </c:pt>
              </c:numCache>
            </c:numRef>
          </c:cat>
          <c:val>
            <c:numRef>
              <c:f>Sheet2!$B$4:$B$5</c:f>
              <c:numCache>
                <c:formatCode>0%</c:formatCode>
                <c:ptCount val="2"/>
                <c:pt idx="0">
                  <c:v>0.78</c:v>
                </c:pt>
                <c:pt idx="1">
                  <c:v>0.66</c:v>
                </c:pt>
              </c:numCache>
            </c:numRef>
          </c:val>
          <c:extLst>
            <c:ext xmlns:c16="http://schemas.microsoft.com/office/drawing/2014/chart" uri="{C3380CC4-5D6E-409C-BE32-E72D297353CC}">
              <c16:uniqueId val="{00000000-8355-4294-AB09-9AE59F75450A}"/>
            </c:ext>
          </c:extLst>
        </c:ser>
        <c:ser>
          <c:idx val="1"/>
          <c:order val="1"/>
          <c:tx>
            <c:strRef>
              <c:f>Sheet2!$C$2:$C$3</c:f>
              <c:strCache>
                <c:ptCount val="2"/>
                <c:pt idx="1">
                  <c:v>Medium priority</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Sheet2!$A$4:$A$5</c:f>
              <c:numCache>
                <c:formatCode>General</c:formatCode>
                <c:ptCount val="2"/>
                <c:pt idx="0">
                  <c:v>2019</c:v>
                </c:pt>
                <c:pt idx="1">
                  <c:v>2018</c:v>
                </c:pt>
              </c:numCache>
            </c:numRef>
          </c:cat>
          <c:val>
            <c:numRef>
              <c:f>Sheet2!$C$4:$C$5</c:f>
              <c:numCache>
                <c:formatCode>0%</c:formatCode>
                <c:ptCount val="2"/>
                <c:pt idx="0">
                  <c:v>0.21</c:v>
                </c:pt>
                <c:pt idx="1">
                  <c:v>0.27</c:v>
                </c:pt>
              </c:numCache>
            </c:numRef>
          </c:val>
          <c:extLst>
            <c:ext xmlns:c16="http://schemas.microsoft.com/office/drawing/2014/chart" uri="{C3380CC4-5D6E-409C-BE32-E72D297353CC}">
              <c16:uniqueId val="{00000001-8355-4294-AB09-9AE59F75450A}"/>
            </c:ext>
          </c:extLst>
        </c:ser>
        <c:ser>
          <c:idx val="2"/>
          <c:order val="2"/>
          <c:tx>
            <c:strRef>
              <c:f>Sheet2!$D$2:$D$3</c:f>
              <c:strCache>
                <c:ptCount val="2"/>
                <c:pt idx="1">
                  <c:v>Low priority</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Sheet2!$A$4:$A$5</c:f>
              <c:numCache>
                <c:formatCode>General</c:formatCode>
                <c:ptCount val="2"/>
                <c:pt idx="0">
                  <c:v>2019</c:v>
                </c:pt>
                <c:pt idx="1">
                  <c:v>2018</c:v>
                </c:pt>
              </c:numCache>
            </c:numRef>
          </c:cat>
          <c:val>
            <c:numRef>
              <c:f>Sheet2!$D$4:$D$5</c:f>
              <c:numCache>
                <c:formatCode>0%</c:formatCode>
                <c:ptCount val="2"/>
                <c:pt idx="0">
                  <c:v>0.01</c:v>
                </c:pt>
                <c:pt idx="1">
                  <c:v>0.05</c:v>
                </c:pt>
              </c:numCache>
            </c:numRef>
          </c:val>
          <c:extLst>
            <c:ext xmlns:c16="http://schemas.microsoft.com/office/drawing/2014/chart" uri="{C3380CC4-5D6E-409C-BE32-E72D297353CC}">
              <c16:uniqueId val="{00000002-8355-4294-AB09-9AE59F75450A}"/>
            </c:ext>
          </c:extLst>
        </c:ser>
        <c:dLbls>
          <c:dLblPos val="ctr"/>
          <c:showLegendKey val="0"/>
          <c:showVal val="1"/>
          <c:showCatName val="0"/>
          <c:showSerName val="0"/>
          <c:showPercent val="0"/>
          <c:showBubbleSize val="0"/>
        </c:dLbls>
        <c:gapWidth val="150"/>
        <c:overlap val="100"/>
        <c:axId val="97335936"/>
        <c:axId val="97358208"/>
      </c:barChart>
      <c:catAx>
        <c:axId val="973359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7358208"/>
        <c:crosses val="autoZero"/>
        <c:auto val="1"/>
        <c:lblAlgn val="ctr"/>
        <c:lblOffset val="100"/>
        <c:noMultiLvlLbl val="0"/>
      </c:catAx>
      <c:valAx>
        <c:axId val="97358208"/>
        <c:scaling>
          <c:orientation val="minMax"/>
        </c:scaling>
        <c:delete val="1"/>
        <c:axPos val="b"/>
        <c:numFmt formatCode="0%" sourceLinked="1"/>
        <c:majorTickMark val="none"/>
        <c:minorTickMark val="none"/>
        <c:tickLblPos val="nextTo"/>
        <c:crossAx val="97335936"/>
        <c:crosses val="autoZero"/>
        <c:crossBetween val="between"/>
      </c:valAx>
      <c:spPr>
        <a:noFill/>
        <a:ln>
          <a:noFill/>
        </a:ln>
        <a:effectLst/>
      </c:spPr>
    </c:plotArea>
    <c:legend>
      <c:legendPos val="r"/>
      <c:layout>
        <c:manualLayout>
          <c:xMode val="edge"/>
          <c:yMode val="edge"/>
          <c:x val="0.87130585629921264"/>
          <c:y val="0.18364136774569842"/>
          <c:w val="0.1193191437007874"/>
          <c:h val="0.3831339311752697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a:t>Providing assistance to those beginning and during their traineeships e.g. entrance certificates, training contracts and admission</a:t>
            </a:r>
          </a:p>
        </c:rich>
      </c:tx>
      <c:layout>
        <c:manualLayout>
          <c:xMode val="edge"/>
          <c:yMode val="edge"/>
          <c:x val="1.3555730396956381E-2"/>
          <c:y val="4.301204548947157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9504034489856236E-2"/>
          <c:y val="0.20984142555197735"/>
          <c:w val="0.90881692751717225"/>
          <c:h val="0.68709000189195757"/>
        </c:manualLayout>
      </c:layout>
      <c:barChart>
        <c:barDir val="bar"/>
        <c:grouping val="stack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Sheet2!$A$9:$A$10</c:f>
              <c:numCache>
                <c:formatCode>General</c:formatCode>
                <c:ptCount val="2"/>
                <c:pt idx="0">
                  <c:v>2019</c:v>
                </c:pt>
                <c:pt idx="1">
                  <c:v>2018</c:v>
                </c:pt>
              </c:numCache>
            </c:numRef>
          </c:cat>
          <c:val>
            <c:numRef>
              <c:f>Sheet2!$B$9:$B$10</c:f>
              <c:numCache>
                <c:formatCode>0%</c:formatCode>
                <c:ptCount val="2"/>
                <c:pt idx="0">
                  <c:v>0.82</c:v>
                </c:pt>
                <c:pt idx="1">
                  <c:v>0.85</c:v>
                </c:pt>
              </c:numCache>
            </c:numRef>
          </c:val>
          <c:extLst>
            <c:ext xmlns:c16="http://schemas.microsoft.com/office/drawing/2014/chart" uri="{C3380CC4-5D6E-409C-BE32-E72D297353CC}">
              <c16:uniqueId val="{00000000-2B29-428E-BD06-309F4FAABF8A}"/>
            </c:ext>
          </c:extLst>
        </c:ser>
        <c:ser>
          <c:idx val="1"/>
          <c:order val="1"/>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Sheet2!$A$9:$A$10</c:f>
              <c:numCache>
                <c:formatCode>General</c:formatCode>
                <c:ptCount val="2"/>
                <c:pt idx="0">
                  <c:v>2019</c:v>
                </c:pt>
                <c:pt idx="1">
                  <c:v>2018</c:v>
                </c:pt>
              </c:numCache>
            </c:numRef>
          </c:cat>
          <c:val>
            <c:numRef>
              <c:f>Sheet2!$C$9:$C$10</c:f>
              <c:numCache>
                <c:formatCode>0%</c:formatCode>
                <c:ptCount val="2"/>
                <c:pt idx="0">
                  <c:v>0.17</c:v>
                </c:pt>
                <c:pt idx="1">
                  <c:v>0.13</c:v>
                </c:pt>
              </c:numCache>
            </c:numRef>
          </c:val>
          <c:extLst>
            <c:ext xmlns:c16="http://schemas.microsoft.com/office/drawing/2014/chart" uri="{C3380CC4-5D6E-409C-BE32-E72D297353CC}">
              <c16:uniqueId val="{00000001-2B29-428E-BD06-309F4FAABF8A}"/>
            </c:ext>
          </c:extLst>
        </c:ser>
        <c:ser>
          <c:idx val="2"/>
          <c:order val="2"/>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Sheet2!$A$9:$A$10</c:f>
              <c:numCache>
                <c:formatCode>General</c:formatCode>
                <c:ptCount val="2"/>
                <c:pt idx="0">
                  <c:v>2019</c:v>
                </c:pt>
                <c:pt idx="1">
                  <c:v>2018</c:v>
                </c:pt>
              </c:numCache>
            </c:numRef>
          </c:cat>
          <c:val>
            <c:numRef>
              <c:f>Sheet2!$D$9:$D$10</c:f>
              <c:numCache>
                <c:formatCode>0%</c:formatCode>
                <c:ptCount val="2"/>
                <c:pt idx="0">
                  <c:v>0.01</c:v>
                </c:pt>
                <c:pt idx="1">
                  <c:v>0.02</c:v>
                </c:pt>
              </c:numCache>
            </c:numRef>
          </c:val>
          <c:extLst>
            <c:ext xmlns:c16="http://schemas.microsoft.com/office/drawing/2014/chart" uri="{C3380CC4-5D6E-409C-BE32-E72D297353CC}">
              <c16:uniqueId val="{00000002-2B29-428E-BD06-309F4FAABF8A}"/>
            </c:ext>
          </c:extLst>
        </c:ser>
        <c:dLbls>
          <c:dLblPos val="ctr"/>
          <c:showLegendKey val="0"/>
          <c:showVal val="1"/>
          <c:showCatName val="0"/>
          <c:showSerName val="0"/>
          <c:showPercent val="0"/>
          <c:showBubbleSize val="0"/>
        </c:dLbls>
        <c:gapWidth val="150"/>
        <c:overlap val="100"/>
        <c:axId val="97075584"/>
        <c:axId val="97077120"/>
      </c:barChart>
      <c:catAx>
        <c:axId val="9707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7077120"/>
        <c:crosses val="autoZero"/>
        <c:auto val="1"/>
        <c:lblAlgn val="ctr"/>
        <c:lblOffset val="100"/>
        <c:noMultiLvlLbl val="0"/>
      </c:catAx>
      <c:valAx>
        <c:axId val="97077120"/>
        <c:scaling>
          <c:orientation val="minMax"/>
        </c:scaling>
        <c:delete val="1"/>
        <c:axPos val="b"/>
        <c:numFmt formatCode="0%" sourceLinked="1"/>
        <c:majorTickMark val="none"/>
        <c:minorTickMark val="none"/>
        <c:tickLblPos val="nextTo"/>
        <c:crossAx val="97075584"/>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a:t>Providing networking opportunities through Society events/projects e.g. the mentoring scheme and trainee roadshow events</a:t>
            </a:r>
          </a:p>
        </c:rich>
      </c:tx>
      <c:layout>
        <c:manualLayout>
          <c:xMode val="edge"/>
          <c:yMode val="edge"/>
          <c:x val="1.3382135826771653E-2"/>
          <c:y val="0.11526909170891869"/>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132127624671916E-2"/>
          <c:y val="0.15526527470207979"/>
          <c:w val="0.93867872375328087"/>
          <c:h val="0.6853992140427656"/>
        </c:manualLayout>
      </c:layout>
      <c:barChart>
        <c:barDir val="bar"/>
        <c:grouping val="stack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Sheet2!$A$15:$A$16</c:f>
              <c:numCache>
                <c:formatCode>General</c:formatCode>
                <c:ptCount val="2"/>
                <c:pt idx="0">
                  <c:v>2019</c:v>
                </c:pt>
                <c:pt idx="1">
                  <c:v>2018</c:v>
                </c:pt>
              </c:numCache>
            </c:numRef>
          </c:cat>
          <c:val>
            <c:numRef>
              <c:f>Sheet2!$B$15:$B$16</c:f>
              <c:numCache>
                <c:formatCode>0%</c:formatCode>
                <c:ptCount val="2"/>
                <c:pt idx="0">
                  <c:v>0.49</c:v>
                </c:pt>
                <c:pt idx="1">
                  <c:v>0.47</c:v>
                </c:pt>
              </c:numCache>
            </c:numRef>
          </c:val>
          <c:extLst>
            <c:ext xmlns:c16="http://schemas.microsoft.com/office/drawing/2014/chart" uri="{C3380CC4-5D6E-409C-BE32-E72D297353CC}">
              <c16:uniqueId val="{00000000-995F-4F88-8E0A-A9FE11E14F58}"/>
            </c:ext>
          </c:extLst>
        </c:ser>
        <c:ser>
          <c:idx val="1"/>
          <c:order val="1"/>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Sheet2!$A$15:$A$16</c:f>
              <c:numCache>
                <c:formatCode>General</c:formatCode>
                <c:ptCount val="2"/>
                <c:pt idx="0">
                  <c:v>2019</c:v>
                </c:pt>
                <c:pt idx="1">
                  <c:v>2018</c:v>
                </c:pt>
              </c:numCache>
            </c:numRef>
          </c:cat>
          <c:val>
            <c:numRef>
              <c:f>Sheet2!$C$15:$C$16</c:f>
              <c:numCache>
                <c:formatCode>0%</c:formatCode>
                <c:ptCount val="2"/>
                <c:pt idx="0">
                  <c:v>0.38</c:v>
                </c:pt>
                <c:pt idx="1">
                  <c:v>0.43</c:v>
                </c:pt>
              </c:numCache>
            </c:numRef>
          </c:val>
          <c:extLst>
            <c:ext xmlns:c16="http://schemas.microsoft.com/office/drawing/2014/chart" uri="{C3380CC4-5D6E-409C-BE32-E72D297353CC}">
              <c16:uniqueId val="{00000001-995F-4F88-8E0A-A9FE11E14F58}"/>
            </c:ext>
          </c:extLst>
        </c:ser>
        <c:ser>
          <c:idx val="2"/>
          <c:order val="2"/>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Sheet2!$A$15:$A$16</c:f>
              <c:numCache>
                <c:formatCode>General</c:formatCode>
                <c:ptCount val="2"/>
                <c:pt idx="0">
                  <c:v>2019</c:v>
                </c:pt>
                <c:pt idx="1">
                  <c:v>2018</c:v>
                </c:pt>
              </c:numCache>
            </c:numRef>
          </c:cat>
          <c:val>
            <c:numRef>
              <c:f>Sheet2!$D$15:$D$16</c:f>
              <c:numCache>
                <c:formatCode>0%</c:formatCode>
                <c:ptCount val="2"/>
                <c:pt idx="0">
                  <c:v>0.12</c:v>
                </c:pt>
                <c:pt idx="1">
                  <c:v>0.1</c:v>
                </c:pt>
              </c:numCache>
            </c:numRef>
          </c:val>
          <c:extLst>
            <c:ext xmlns:c16="http://schemas.microsoft.com/office/drawing/2014/chart" uri="{C3380CC4-5D6E-409C-BE32-E72D297353CC}">
              <c16:uniqueId val="{00000002-995F-4F88-8E0A-A9FE11E14F58}"/>
            </c:ext>
          </c:extLst>
        </c:ser>
        <c:dLbls>
          <c:dLblPos val="ctr"/>
          <c:showLegendKey val="0"/>
          <c:showVal val="1"/>
          <c:showCatName val="0"/>
          <c:showSerName val="0"/>
          <c:showPercent val="0"/>
          <c:showBubbleSize val="0"/>
        </c:dLbls>
        <c:gapWidth val="150"/>
        <c:overlap val="100"/>
        <c:axId val="99931648"/>
        <c:axId val="99933184"/>
      </c:barChart>
      <c:catAx>
        <c:axId val="99931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9933184"/>
        <c:crosses val="autoZero"/>
        <c:auto val="1"/>
        <c:lblAlgn val="ctr"/>
        <c:lblOffset val="100"/>
        <c:noMultiLvlLbl val="0"/>
      </c:catAx>
      <c:valAx>
        <c:axId val="99933184"/>
        <c:scaling>
          <c:orientation val="minMax"/>
        </c:scaling>
        <c:delete val="1"/>
        <c:axPos val="b"/>
        <c:numFmt formatCode="0%" sourceLinked="1"/>
        <c:majorTickMark val="none"/>
        <c:minorTickMark val="none"/>
        <c:tickLblPos val="nextTo"/>
        <c:crossAx val="9993164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Sheet2!$B$1</c:f>
              <c:strCache>
                <c:ptCount val="1"/>
                <c:pt idx="0">
                  <c:v>Agree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Sheet2!$A$2:$A$9</c:f>
              <c:strCache>
                <c:ptCount val="8"/>
                <c:pt idx="0">
                  <c:v>The Society is focused on the issues that affect me as a solicitor</c:v>
                </c:pt>
                <c:pt idx="1">
                  <c:v>The Society's education and training standards are flexible and promote equal access</c:v>
                </c:pt>
                <c:pt idx="2">
                  <c:v>The Society is effective at supporting the legal profession</c:v>
                </c:pt>
                <c:pt idx="3">
                  <c:v>The Society is effective at representing the legal profession</c:v>
                </c:pt>
                <c:pt idx="4">
                  <c:v>Membership of the Society is recognised globally as a rigorous and valued professional accreditation</c:v>
                </c:pt>
                <c:pt idx="5">
                  <c:v>The Society is helpful and approachable</c:v>
                </c:pt>
                <c:pt idx="6">
                  <c:v>The Society is an effective regulator of the solicitor profession</c:v>
                </c:pt>
                <c:pt idx="7">
                  <c:v>The Society should continue to be responsible for representation, support and regulation of solicitors in Scotland</c:v>
                </c:pt>
              </c:strCache>
            </c:strRef>
          </c:cat>
          <c:val>
            <c:numRef>
              <c:f>Sheet2!$B$2:$B$9</c:f>
              <c:numCache>
                <c:formatCode>0%</c:formatCode>
                <c:ptCount val="8"/>
                <c:pt idx="0">
                  <c:v>0.66459999999999997</c:v>
                </c:pt>
                <c:pt idx="1">
                  <c:v>0.71030000000000004</c:v>
                </c:pt>
                <c:pt idx="2">
                  <c:v>0.74950000000000006</c:v>
                </c:pt>
                <c:pt idx="3">
                  <c:v>0.79200000000000004</c:v>
                </c:pt>
                <c:pt idx="4">
                  <c:v>0.81410000000000005</c:v>
                </c:pt>
                <c:pt idx="5">
                  <c:v>0.89300000000000002</c:v>
                </c:pt>
                <c:pt idx="6">
                  <c:v>0.90649999999999997</c:v>
                </c:pt>
                <c:pt idx="7">
                  <c:v>0.94</c:v>
                </c:pt>
              </c:numCache>
            </c:numRef>
          </c:val>
          <c:extLst>
            <c:ext xmlns:c16="http://schemas.microsoft.com/office/drawing/2014/chart" uri="{C3380CC4-5D6E-409C-BE32-E72D297353CC}">
              <c16:uniqueId val="{00000000-F06A-4C35-89BE-8695FB73ADAA}"/>
            </c:ext>
          </c:extLst>
        </c:ser>
        <c:ser>
          <c:idx val="1"/>
          <c:order val="1"/>
          <c:tx>
            <c:strRef>
              <c:f>Sheet2!$C$1</c:f>
              <c:strCache>
                <c:ptCount val="1"/>
                <c:pt idx="0">
                  <c:v>Disagree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Sheet2!$A$2:$A$9</c:f>
              <c:strCache>
                <c:ptCount val="8"/>
                <c:pt idx="0">
                  <c:v>The Society is focused on the issues that affect me as a solicitor</c:v>
                </c:pt>
                <c:pt idx="1">
                  <c:v>The Society's education and training standards are flexible and promote equal access</c:v>
                </c:pt>
                <c:pt idx="2">
                  <c:v>The Society is effective at supporting the legal profession</c:v>
                </c:pt>
                <c:pt idx="3">
                  <c:v>The Society is effective at representing the legal profession</c:v>
                </c:pt>
                <c:pt idx="4">
                  <c:v>Membership of the Society is recognised globally as a rigorous and valued professional accreditation</c:v>
                </c:pt>
                <c:pt idx="5">
                  <c:v>The Society is helpful and approachable</c:v>
                </c:pt>
                <c:pt idx="6">
                  <c:v>The Society is an effective regulator of the solicitor profession</c:v>
                </c:pt>
                <c:pt idx="7">
                  <c:v>The Society should continue to be responsible for representation, support and regulation of solicitors in Scotland</c:v>
                </c:pt>
              </c:strCache>
            </c:strRef>
          </c:cat>
          <c:val>
            <c:numRef>
              <c:f>Sheet2!$C$2:$C$9</c:f>
              <c:numCache>
                <c:formatCode>0%</c:formatCode>
                <c:ptCount val="8"/>
                <c:pt idx="0">
                  <c:v>0.30359999999999998</c:v>
                </c:pt>
                <c:pt idx="1">
                  <c:v>0.17380000000000001</c:v>
                </c:pt>
                <c:pt idx="2">
                  <c:v>0.20880000000000001</c:v>
                </c:pt>
                <c:pt idx="3">
                  <c:v>0.17699999999999999</c:v>
                </c:pt>
                <c:pt idx="4">
                  <c:v>8.4699999999999998E-2</c:v>
                </c:pt>
                <c:pt idx="5">
                  <c:v>7.8899999999999998E-2</c:v>
                </c:pt>
                <c:pt idx="6">
                  <c:v>7.6399999999999996E-2</c:v>
                </c:pt>
                <c:pt idx="7">
                  <c:v>5.9799999999999999E-2</c:v>
                </c:pt>
              </c:numCache>
            </c:numRef>
          </c:val>
          <c:extLst>
            <c:ext xmlns:c16="http://schemas.microsoft.com/office/drawing/2014/chart" uri="{C3380CC4-5D6E-409C-BE32-E72D297353CC}">
              <c16:uniqueId val="{00000001-F06A-4C35-89BE-8695FB73ADAA}"/>
            </c:ext>
          </c:extLst>
        </c:ser>
        <c:dLbls>
          <c:dLblPos val="ctr"/>
          <c:showLegendKey val="0"/>
          <c:showVal val="1"/>
          <c:showCatName val="0"/>
          <c:showSerName val="0"/>
          <c:showPercent val="0"/>
          <c:showBubbleSize val="0"/>
        </c:dLbls>
        <c:gapWidth val="79"/>
        <c:overlap val="100"/>
        <c:axId val="34343168"/>
        <c:axId val="34357248"/>
      </c:barChart>
      <c:catAx>
        <c:axId val="343431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34357248"/>
        <c:crosses val="autoZero"/>
        <c:auto val="1"/>
        <c:lblAlgn val="ctr"/>
        <c:lblOffset val="100"/>
        <c:noMultiLvlLbl val="0"/>
      </c:catAx>
      <c:valAx>
        <c:axId val="34357248"/>
        <c:scaling>
          <c:orientation val="minMax"/>
          <c:max val="1"/>
        </c:scaling>
        <c:delete val="1"/>
        <c:axPos val="b"/>
        <c:numFmt formatCode="0%" sourceLinked="1"/>
        <c:majorTickMark val="none"/>
        <c:minorTickMark val="none"/>
        <c:tickLblPos val="nextTo"/>
        <c:crossAx val="343431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Providing</a:t>
            </a:r>
            <a:r>
              <a:rPr lang="en-US" baseline="0"/>
              <a:t> assistance to those beginning and during their traineeships e.g. entrance certificates, training contracts and admission</a:t>
            </a:r>
          </a:p>
          <a:p>
            <a:pPr>
              <a:defRPr/>
            </a:pPr>
            <a:endParaRPr lang="en-US"/>
          </a:p>
        </c:rich>
      </c:tx>
      <c:layout>
        <c:manualLayout>
          <c:xMode val="edge"/>
          <c:yMode val="edge"/>
          <c:x val="9.6250000000000103E-3"/>
          <c:y val="3.240746288595873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4743110236220469E-2"/>
          <c:y val="0.36051129367549734"/>
          <c:w val="0.93025688976377952"/>
          <c:h val="0.54087287765203362"/>
        </c:manualLayout>
      </c:layout>
      <c:barChart>
        <c:barDir val="bar"/>
        <c:grouping val="stacked"/>
        <c:varyColors val="0"/>
        <c:ser>
          <c:idx val="0"/>
          <c:order val="0"/>
          <c:tx>
            <c:strRef>
              <c:f>Sheet3!$B$11</c:f>
              <c:strCache>
                <c:ptCount val="1"/>
                <c:pt idx="0">
                  <c:v>Satisfied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Sheet3!$A$12:$A$13</c:f>
              <c:numCache>
                <c:formatCode>General</c:formatCode>
                <c:ptCount val="2"/>
                <c:pt idx="0">
                  <c:v>2019</c:v>
                </c:pt>
                <c:pt idx="1">
                  <c:v>2018</c:v>
                </c:pt>
              </c:numCache>
            </c:numRef>
          </c:cat>
          <c:val>
            <c:numRef>
              <c:f>Sheet3!$B$12:$B$13</c:f>
              <c:numCache>
                <c:formatCode>0%</c:formatCode>
                <c:ptCount val="2"/>
                <c:pt idx="0">
                  <c:v>0.86</c:v>
                </c:pt>
                <c:pt idx="1">
                  <c:v>0.81</c:v>
                </c:pt>
              </c:numCache>
            </c:numRef>
          </c:val>
          <c:extLst>
            <c:ext xmlns:c16="http://schemas.microsoft.com/office/drawing/2014/chart" uri="{C3380CC4-5D6E-409C-BE32-E72D297353CC}">
              <c16:uniqueId val="{00000000-41E0-4B6B-AAD1-924F061DE394}"/>
            </c:ext>
          </c:extLst>
        </c:ser>
        <c:ser>
          <c:idx val="1"/>
          <c:order val="1"/>
          <c:tx>
            <c:strRef>
              <c:f>Sheet3!$C$11</c:f>
              <c:strCache>
                <c:ptCount val="1"/>
                <c:pt idx="0">
                  <c:v>Dissatisfied</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Sheet3!$A$12:$A$13</c:f>
              <c:numCache>
                <c:formatCode>General</c:formatCode>
                <c:ptCount val="2"/>
                <c:pt idx="0">
                  <c:v>2019</c:v>
                </c:pt>
                <c:pt idx="1">
                  <c:v>2018</c:v>
                </c:pt>
              </c:numCache>
            </c:numRef>
          </c:cat>
          <c:val>
            <c:numRef>
              <c:f>Sheet3!$C$12:$C$13</c:f>
              <c:numCache>
                <c:formatCode>0%</c:formatCode>
                <c:ptCount val="2"/>
                <c:pt idx="0">
                  <c:v>7.0000000000000007E-2</c:v>
                </c:pt>
                <c:pt idx="1">
                  <c:v>0.1</c:v>
                </c:pt>
              </c:numCache>
            </c:numRef>
          </c:val>
          <c:extLst>
            <c:ext xmlns:c16="http://schemas.microsoft.com/office/drawing/2014/chart" uri="{C3380CC4-5D6E-409C-BE32-E72D297353CC}">
              <c16:uniqueId val="{00000001-41E0-4B6B-AAD1-924F061DE394}"/>
            </c:ext>
          </c:extLst>
        </c:ser>
        <c:ser>
          <c:idx val="2"/>
          <c:order val="2"/>
          <c:tx>
            <c:strRef>
              <c:f>Sheet3!$D$11</c:f>
              <c:strCache>
                <c:ptCount val="1"/>
                <c:pt idx="0">
                  <c:v>Don't know</c:v>
                </c:pt>
              </c:strCache>
            </c:strRef>
          </c:tx>
          <c:spPr>
            <a:solidFill>
              <a:schemeClr val="accent6"/>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4-41E0-4B6B-AAD1-924F061DE394}"/>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Sheet3!$A$12:$A$13</c:f>
              <c:numCache>
                <c:formatCode>General</c:formatCode>
                <c:ptCount val="2"/>
                <c:pt idx="0">
                  <c:v>2019</c:v>
                </c:pt>
                <c:pt idx="1">
                  <c:v>2018</c:v>
                </c:pt>
              </c:numCache>
            </c:numRef>
          </c:cat>
          <c:val>
            <c:numRef>
              <c:f>Sheet3!$D$12:$D$13</c:f>
              <c:numCache>
                <c:formatCode>0%</c:formatCode>
                <c:ptCount val="2"/>
                <c:pt idx="0">
                  <c:v>0.01</c:v>
                </c:pt>
                <c:pt idx="1">
                  <c:v>0</c:v>
                </c:pt>
              </c:numCache>
            </c:numRef>
          </c:val>
          <c:extLst>
            <c:ext xmlns:c16="http://schemas.microsoft.com/office/drawing/2014/chart" uri="{C3380CC4-5D6E-409C-BE32-E72D297353CC}">
              <c16:uniqueId val="{00000002-41E0-4B6B-AAD1-924F061DE394}"/>
            </c:ext>
          </c:extLst>
        </c:ser>
        <c:ser>
          <c:idx val="3"/>
          <c:order val="3"/>
          <c:tx>
            <c:strRef>
              <c:f>Sheet3!$E$11</c:f>
              <c:strCache>
                <c:ptCount val="1"/>
                <c:pt idx="0">
                  <c:v>Have not used this service</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Sheet3!$A$12:$A$13</c:f>
              <c:numCache>
                <c:formatCode>General</c:formatCode>
                <c:ptCount val="2"/>
                <c:pt idx="0">
                  <c:v>2019</c:v>
                </c:pt>
                <c:pt idx="1">
                  <c:v>2018</c:v>
                </c:pt>
              </c:numCache>
            </c:numRef>
          </c:cat>
          <c:val>
            <c:numRef>
              <c:f>Sheet3!$E$12:$E$13</c:f>
              <c:numCache>
                <c:formatCode>0%</c:formatCode>
                <c:ptCount val="2"/>
                <c:pt idx="0">
                  <c:v>7.0000000000000007E-2</c:v>
                </c:pt>
                <c:pt idx="1">
                  <c:v>0.09</c:v>
                </c:pt>
              </c:numCache>
            </c:numRef>
          </c:val>
          <c:extLst>
            <c:ext xmlns:c16="http://schemas.microsoft.com/office/drawing/2014/chart" uri="{C3380CC4-5D6E-409C-BE32-E72D297353CC}">
              <c16:uniqueId val="{00000003-41E0-4B6B-AAD1-924F061DE394}"/>
            </c:ext>
          </c:extLst>
        </c:ser>
        <c:dLbls>
          <c:dLblPos val="ctr"/>
          <c:showLegendKey val="0"/>
          <c:showVal val="1"/>
          <c:showCatName val="0"/>
          <c:showSerName val="0"/>
          <c:showPercent val="0"/>
          <c:showBubbleSize val="0"/>
        </c:dLbls>
        <c:gapWidth val="150"/>
        <c:overlap val="100"/>
        <c:axId val="100862208"/>
        <c:axId val="100884480"/>
      </c:barChart>
      <c:catAx>
        <c:axId val="100862208"/>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0884480"/>
        <c:crosses val="autoZero"/>
        <c:auto val="1"/>
        <c:lblAlgn val="ctr"/>
        <c:lblOffset val="100"/>
        <c:noMultiLvlLbl val="0"/>
      </c:catAx>
      <c:valAx>
        <c:axId val="100884480"/>
        <c:scaling>
          <c:orientation val="minMax"/>
          <c:max val="1"/>
        </c:scaling>
        <c:delete val="1"/>
        <c:axPos val="b"/>
        <c:numFmt formatCode="0%" sourceLinked="1"/>
        <c:majorTickMark val="out"/>
        <c:minorTickMark val="none"/>
        <c:tickLblPos val="nextTo"/>
        <c:crossAx val="1008622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Helping</a:t>
            </a:r>
            <a:r>
              <a:rPr lang="en-GB" baseline="0"/>
              <a:t> new solicitors develop contacts and build up a professional network and through mentoring and trainee roadshows</a:t>
            </a:r>
            <a:endParaRPr lang="en-GB"/>
          </a:p>
        </c:rich>
      </c:tx>
      <c:layout>
        <c:manualLayout>
          <c:xMode val="edge"/>
          <c:yMode val="edge"/>
          <c:x val="1.2791666666666666E-2"/>
          <c:y val="5.092592592592592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4884514435695536E-2"/>
          <c:y val="0.17171309092927167"/>
          <c:w val="0.9332404855643045"/>
          <c:h val="0.26557529341801511"/>
        </c:manualLayout>
      </c:layout>
      <c:barChart>
        <c:barDir val="bar"/>
        <c:grouping val="stacked"/>
        <c:varyColors val="0"/>
        <c:ser>
          <c:idx val="0"/>
          <c:order val="0"/>
          <c:tx>
            <c:strRef>
              <c:f>Sheet3!$B$22</c:f>
              <c:strCache>
                <c:ptCount val="1"/>
                <c:pt idx="0">
                  <c:v>Satisfied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Sheet3!$A$23:$A$24</c:f>
              <c:numCache>
                <c:formatCode>General</c:formatCode>
                <c:ptCount val="2"/>
                <c:pt idx="0">
                  <c:v>2019</c:v>
                </c:pt>
                <c:pt idx="1">
                  <c:v>2018</c:v>
                </c:pt>
              </c:numCache>
            </c:numRef>
          </c:cat>
          <c:val>
            <c:numRef>
              <c:f>Sheet3!$B$23:$B$24</c:f>
              <c:numCache>
                <c:formatCode>0%</c:formatCode>
                <c:ptCount val="2"/>
                <c:pt idx="0">
                  <c:v>0.6</c:v>
                </c:pt>
                <c:pt idx="1">
                  <c:v>0.62</c:v>
                </c:pt>
              </c:numCache>
            </c:numRef>
          </c:val>
          <c:extLst>
            <c:ext xmlns:c16="http://schemas.microsoft.com/office/drawing/2014/chart" uri="{C3380CC4-5D6E-409C-BE32-E72D297353CC}">
              <c16:uniqueId val="{00000000-545D-4C77-858A-D06F7F0778E9}"/>
            </c:ext>
          </c:extLst>
        </c:ser>
        <c:ser>
          <c:idx val="1"/>
          <c:order val="1"/>
          <c:tx>
            <c:strRef>
              <c:f>Sheet3!$C$22</c:f>
              <c:strCache>
                <c:ptCount val="1"/>
                <c:pt idx="0">
                  <c:v>Dissatisfied</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Sheet3!$A$23:$A$24</c:f>
              <c:numCache>
                <c:formatCode>General</c:formatCode>
                <c:ptCount val="2"/>
                <c:pt idx="0">
                  <c:v>2019</c:v>
                </c:pt>
                <c:pt idx="1">
                  <c:v>2018</c:v>
                </c:pt>
              </c:numCache>
            </c:numRef>
          </c:cat>
          <c:val>
            <c:numRef>
              <c:f>Sheet3!$C$23:$C$24</c:f>
              <c:numCache>
                <c:formatCode>0%</c:formatCode>
                <c:ptCount val="2"/>
                <c:pt idx="0">
                  <c:v>0.19</c:v>
                </c:pt>
                <c:pt idx="1">
                  <c:v>0.19</c:v>
                </c:pt>
              </c:numCache>
            </c:numRef>
          </c:val>
          <c:extLst>
            <c:ext xmlns:c16="http://schemas.microsoft.com/office/drawing/2014/chart" uri="{C3380CC4-5D6E-409C-BE32-E72D297353CC}">
              <c16:uniqueId val="{00000001-545D-4C77-858A-D06F7F0778E9}"/>
            </c:ext>
          </c:extLst>
        </c:ser>
        <c:ser>
          <c:idx val="2"/>
          <c:order val="2"/>
          <c:tx>
            <c:strRef>
              <c:f>Sheet3!$D$22</c:f>
              <c:strCache>
                <c:ptCount val="1"/>
                <c:pt idx="0">
                  <c:v>Don't know</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Sheet3!$A$23:$A$24</c:f>
              <c:numCache>
                <c:formatCode>General</c:formatCode>
                <c:ptCount val="2"/>
                <c:pt idx="0">
                  <c:v>2019</c:v>
                </c:pt>
                <c:pt idx="1">
                  <c:v>2018</c:v>
                </c:pt>
              </c:numCache>
            </c:numRef>
          </c:cat>
          <c:val>
            <c:numRef>
              <c:f>Sheet3!$D$23:$D$24</c:f>
              <c:numCache>
                <c:formatCode>0%</c:formatCode>
                <c:ptCount val="2"/>
                <c:pt idx="0">
                  <c:v>0.01</c:v>
                </c:pt>
                <c:pt idx="1">
                  <c:v>0.01</c:v>
                </c:pt>
              </c:numCache>
            </c:numRef>
          </c:val>
          <c:extLst>
            <c:ext xmlns:c16="http://schemas.microsoft.com/office/drawing/2014/chart" uri="{C3380CC4-5D6E-409C-BE32-E72D297353CC}">
              <c16:uniqueId val="{00000002-545D-4C77-858A-D06F7F0778E9}"/>
            </c:ext>
          </c:extLst>
        </c:ser>
        <c:ser>
          <c:idx val="3"/>
          <c:order val="3"/>
          <c:tx>
            <c:strRef>
              <c:f>Sheet3!$E$22</c:f>
              <c:strCache>
                <c:ptCount val="1"/>
                <c:pt idx="0">
                  <c:v>Have not used this service</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Sheet3!$A$23:$A$24</c:f>
              <c:numCache>
                <c:formatCode>General</c:formatCode>
                <c:ptCount val="2"/>
                <c:pt idx="0">
                  <c:v>2019</c:v>
                </c:pt>
                <c:pt idx="1">
                  <c:v>2018</c:v>
                </c:pt>
              </c:numCache>
            </c:numRef>
          </c:cat>
          <c:val>
            <c:numRef>
              <c:f>Sheet3!$E$23:$E$24</c:f>
              <c:numCache>
                <c:formatCode>0%</c:formatCode>
                <c:ptCount val="2"/>
                <c:pt idx="0">
                  <c:v>0.2</c:v>
                </c:pt>
                <c:pt idx="1">
                  <c:v>0.18</c:v>
                </c:pt>
              </c:numCache>
            </c:numRef>
          </c:val>
          <c:extLst>
            <c:ext xmlns:c16="http://schemas.microsoft.com/office/drawing/2014/chart" uri="{C3380CC4-5D6E-409C-BE32-E72D297353CC}">
              <c16:uniqueId val="{00000003-545D-4C77-858A-D06F7F0778E9}"/>
            </c:ext>
          </c:extLst>
        </c:ser>
        <c:dLbls>
          <c:dLblPos val="ctr"/>
          <c:showLegendKey val="0"/>
          <c:showVal val="1"/>
          <c:showCatName val="0"/>
          <c:showSerName val="0"/>
          <c:showPercent val="0"/>
          <c:showBubbleSize val="0"/>
        </c:dLbls>
        <c:gapWidth val="150"/>
        <c:overlap val="100"/>
        <c:axId val="158413952"/>
        <c:axId val="158415488"/>
      </c:barChart>
      <c:catAx>
        <c:axId val="1584139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58415488"/>
        <c:crosses val="autoZero"/>
        <c:auto val="1"/>
        <c:lblAlgn val="ctr"/>
        <c:lblOffset val="100"/>
        <c:noMultiLvlLbl val="0"/>
      </c:catAx>
      <c:valAx>
        <c:axId val="158415488"/>
        <c:scaling>
          <c:orientation val="minMax"/>
          <c:max val="1"/>
        </c:scaling>
        <c:delete val="1"/>
        <c:axPos val="b"/>
        <c:numFmt formatCode="0%" sourceLinked="1"/>
        <c:majorTickMark val="none"/>
        <c:minorTickMark val="none"/>
        <c:tickLblPos val="nextTo"/>
        <c:crossAx val="158413952"/>
        <c:crosses val="autoZero"/>
        <c:crossBetween val="between"/>
      </c:valAx>
      <c:spPr>
        <a:noFill/>
        <a:ln>
          <a:noFill/>
        </a:ln>
        <a:effectLst/>
      </c:spPr>
    </c:plotArea>
    <c:legend>
      <c:legendPos val="b"/>
      <c:layout>
        <c:manualLayout>
          <c:xMode val="edge"/>
          <c:yMode val="edge"/>
          <c:x val="0.34396104002624672"/>
          <c:y val="0.89409667541557303"/>
          <c:w val="0.31207791994750655"/>
          <c:h val="0.1059033245844269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The trainee helpline – which provides general support and advice for trainees</a:t>
            </a:r>
          </a:p>
        </c:rich>
      </c:tx>
      <c:layout>
        <c:manualLayout>
          <c:xMode val="edge"/>
          <c:yMode val="edge"/>
          <c:x val="1.2035654977781264E-2"/>
          <c:y val="0.18518518518518517"/>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0722483826078626E-2"/>
          <c:y val="0.30134259259259266"/>
          <c:w val="0.9540685898296164"/>
          <c:h val="0.46717592592592594"/>
        </c:manualLayout>
      </c:layout>
      <c:barChart>
        <c:barDir val="bar"/>
        <c:grouping val="stacked"/>
        <c:varyColors val="0"/>
        <c:ser>
          <c:idx val="0"/>
          <c:order val="0"/>
          <c:tx>
            <c:strRef>
              <c:f>Sheet3!$B$1</c:f>
              <c:strCache>
                <c:ptCount val="1"/>
                <c:pt idx="0">
                  <c:v>Satisfied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Sheet3!$A$2:$A$3</c:f>
              <c:numCache>
                <c:formatCode>General</c:formatCode>
                <c:ptCount val="2"/>
                <c:pt idx="0">
                  <c:v>2019</c:v>
                </c:pt>
                <c:pt idx="1">
                  <c:v>2018</c:v>
                </c:pt>
              </c:numCache>
            </c:numRef>
          </c:cat>
          <c:val>
            <c:numRef>
              <c:f>Sheet3!$B$2:$B$3</c:f>
              <c:numCache>
                <c:formatCode>0%</c:formatCode>
                <c:ptCount val="2"/>
                <c:pt idx="0">
                  <c:v>0.56999999999999995</c:v>
                </c:pt>
                <c:pt idx="1">
                  <c:v>0.46</c:v>
                </c:pt>
              </c:numCache>
            </c:numRef>
          </c:val>
          <c:extLst>
            <c:ext xmlns:c16="http://schemas.microsoft.com/office/drawing/2014/chart" uri="{C3380CC4-5D6E-409C-BE32-E72D297353CC}">
              <c16:uniqueId val="{00000000-BC20-4A47-AC9E-EE03DE61E137}"/>
            </c:ext>
          </c:extLst>
        </c:ser>
        <c:ser>
          <c:idx val="1"/>
          <c:order val="1"/>
          <c:tx>
            <c:strRef>
              <c:f>Sheet3!$C$1</c:f>
              <c:strCache>
                <c:ptCount val="1"/>
                <c:pt idx="0">
                  <c:v>Dissatisfied</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Sheet3!$A$2:$A$3</c:f>
              <c:numCache>
                <c:formatCode>General</c:formatCode>
                <c:ptCount val="2"/>
                <c:pt idx="0">
                  <c:v>2019</c:v>
                </c:pt>
                <c:pt idx="1">
                  <c:v>2018</c:v>
                </c:pt>
              </c:numCache>
            </c:numRef>
          </c:cat>
          <c:val>
            <c:numRef>
              <c:f>Sheet3!$C$2:$C$3</c:f>
              <c:numCache>
                <c:formatCode>0%</c:formatCode>
                <c:ptCount val="2"/>
                <c:pt idx="0">
                  <c:v>0.03</c:v>
                </c:pt>
                <c:pt idx="1">
                  <c:v>0.02</c:v>
                </c:pt>
              </c:numCache>
            </c:numRef>
          </c:val>
          <c:extLst>
            <c:ext xmlns:c16="http://schemas.microsoft.com/office/drawing/2014/chart" uri="{C3380CC4-5D6E-409C-BE32-E72D297353CC}">
              <c16:uniqueId val="{00000001-BC20-4A47-AC9E-EE03DE61E137}"/>
            </c:ext>
          </c:extLst>
        </c:ser>
        <c:ser>
          <c:idx val="2"/>
          <c:order val="2"/>
          <c:tx>
            <c:strRef>
              <c:f>Sheet3!$D$1</c:f>
              <c:strCache>
                <c:ptCount val="1"/>
                <c:pt idx="0">
                  <c:v>Don't know</c:v>
                </c:pt>
              </c:strCache>
            </c:strRef>
          </c:tx>
          <c:spPr>
            <a:solidFill>
              <a:schemeClr val="accent6"/>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4-BC20-4A47-AC9E-EE03DE61E137}"/>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Sheet3!$A$2:$A$3</c:f>
              <c:numCache>
                <c:formatCode>General</c:formatCode>
                <c:ptCount val="2"/>
                <c:pt idx="0">
                  <c:v>2019</c:v>
                </c:pt>
                <c:pt idx="1">
                  <c:v>2018</c:v>
                </c:pt>
              </c:numCache>
            </c:numRef>
          </c:cat>
          <c:val>
            <c:numRef>
              <c:f>Sheet3!$D$2:$D$3</c:f>
              <c:numCache>
                <c:formatCode>0%</c:formatCode>
                <c:ptCount val="2"/>
                <c:pt idx="0">
                  <c:v>0</c:v>
                </c:pt>
                <c:pt idx="1">
                  <c:v>0.01</c:v>
                </c:pt>
              </c:numCache>
            </c:numRef>
          </c:val>
          <c:extLst>
            <c:ext xmlns:c16="http://schemas.microsoft.com/office/drawing/2014/chart" uri="{C3380CC4-5D6E-409C-BE32-E72D297353CC}">
              <c16:uniqueId val="{00000002-BC20-4A47-AC9E-EE03DE61E137}"/>
            </c:ext>
          </c:extLst>
        </c:ser>
        <c:ser>
          <c:idx val="3"/>
          <c:order val="3"/>
          <c:tx>
            <c:strRef>
              <c:f>Sheet3!$E$1</c:f>
              <c:strCache>
                <c:ptCount val="1"/>
                <c:pt idx="0">
                  <c:v>Have not used this service</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Sheet3!$A$2:$A$3</c:f>
              <c:numCache>
                <c:formatCode>General</c:formatCode>
                <c:ptCount val="2"/>
                <c:pt idx="0">
                  <c:v>2019</c:v>
                </c:pt>
                <c:pt idx="1">
                  <c:v>2018</c:v>
                </c:pt>
              </c:numCache>
            </c:numRef>
          </c:cat>
          <c:val>
            <c:numRef>
              <c:f>Sheet3!$E$2:$E$3</c:f>
              <c:numCache>
                <c:formatCode>0%</c:formatCode>
                <c:ptCount val="2"/>
                <c:pt idx="0">
                  <c:v>0.39</c:v>
                </c:pt>
                <c:pt idx="1">
                  <c:v>0.5</c:v>
                </c:pt>
              </c:numCache>
            </c:numRef>
          </c:val>
          <c:extLst>
            <c:ext xmlns:c16="http://schemas.microsoft.com/office/drawing/2014/chart" uri="{C3380CC4-5D6E-409C-BE32-E72D297353CC}">
              <c16:uniqueId val="{00000003-BC20-4A47-AC9E-EE03DE61E137}"/>
            </c:ext>
          </c:extLst>
        </c:ser>
        <c:dLbls>
          <c:dLblPos val="ctr"/>
          <c:showLegendKey val="0"/>
          <c:showVal val="1"/>
          <c:showCatName val="0"/>
          <c:showSerName val="0"/>
          <c:showPercent val="0"/>
          <c:showBubbleSize val="0"/>
        </c:dLbls>
        <c:gapWidth val="150"/>
        <c:overlap val="100"/>
        <c:axId val="162804480"/>
        <c:axId val="162806016"/>
      </c:barChart>
      <c:catAx>
        <c:axId val="1628044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62806016"/>
        <c:crosses val="autoZero"/>
        <c:auto val="1"/>
        <c:lblAlgn val="ctr"/>
        <c:lblOffset val="100"/>
        <c:noMultiLvlLbl val="0"/>
      </c:catAx>
      <c:valAx>
        <c:axId val="162806016"/>
        <c:scaling>
          <c:orientation val="minMax"/>
          <c:max val="1"/>
        </c:scaling>
        <c:delete val="1"/>
        <c:axPos val="b"/>
        <c:numFmt formatCode="0%" sourceLinked="1"/>
        <c:majorTickMark val="none"/>
        <c:minorTickMark val="none"/>
        <c:tickLblPos val="nextTo"/>
        <c:crossAx val="1628044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929955759339991"/>
          <c:y val="0.1174470543789862"/>
          <c:w val="0.44307356768259953"/>
          <c:h val="0.82005303166029053"/>
        </c:manualLayout>
      </c:layout>
      <c:doughnutChart>
        <c:varyColors val="1"/>
        <c:ser>
          <c:idx val="0"/>
          <c:order val="0"/>
          <c:tx>
            <c:strRef>
              <c:f>Sheet1!$B$1</c:f>
              <c:strCache>
                <c:ptCount val="1"/>
                <c:pt idx="0">
                  <c:v>Sales</c:v>
                </c:pt>
              </c:strCache>
            </c:strRef>
          </c:tx>
          <c:dPt>
            <c:idx val="0"/>
            <c:bubble3D val="0"/>
            <c:spPr>
              <a:solidFill>
                <a:schemeClr val="accent6">
                  <a:lumMod val="50000"/>
                </a:schemeClr>
              </a:solidFill>
              <a:ln w="19050">
                <a:solidFill>
                  <a:schemeClr val="lt1"/>
                </a:solidFill>
              </a:ln>
              <a:effectLst/>
            </c:spPr>
            <c:extLst>
              <c:ext xmlns:c16="http://schemas.microsoft.com/office/drawing/2014/chart" uri="{C3380CC4-5D6E-409C-BE32-E72D297353CC}">
                <c16:uniqueId val="{00000001-8974-41D4-8C16-6ED5D95CF3B1}"/>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8974-41D4-8C16-6ED5D95CF3B1}"/>
              </c:ext>
            </c:extLst>
          </c:dPt>
          <c:dPt>
            <c:idx val="2"/>
            <c:bubble3D val="0"/>
            <c:spPr>
              <a:solidFill>
                <a:srgbClr val="FFC000"/>
              </a:solidFill>
              <a:ln w="19050">
                <a:solidFill>
                  <a:schemeClr val="lt1"/>
                </a:solidFill>
              </a:ln>
              <a:effectLst/>
            </c:spPr>
            <c:extLst>
              <c:ext xmlns:c16="http://schemas.microsoft.com/office/drawing/2014/chart" uri="{C3380CC4-5D6E-409C-BE32-E72D297353CC}">
                <c16:uniqueId val="{00000005-8974-41D4-8C16-6ED5D95CF3B1}"/>
              </c:ext>
            </c:extLst>
          </c:dPt>
          <c:dPt>
            <c:idx val="3"/>
            <c:bubble3D val="0"/>
            <c:spPr>
              <a:solidFill>
                <a:srgbClr val="FF0000"/>
              </a:solidFill>
              <a:ln w="19050">
                <a:solidFill>
                  <a:schemeClr val="lt1"/>
                </a:solidFill>
              </a:ln>
              <a:effectLst/>
            </c:spPr>
            <c:extLst>
              <c:ext xmlns:c16="http://schemas.microsoft.com/office/drawing/2014/chart" uri="{C3380CC4-5D6E-409C-BE32-E72D297353CC}">
                <c16:uniqueId val="{00000007-8974-41D4-8C16-6ED5D95CF3B1}"/>
              </c:ext>
            </c:extLst>
          </c:dPt>
          <c:dPt>
            <c:idx val="4"/>
            <c:bubble3D val="0"/>
            <c:spPr>
              <a:solidFill>
                <a:schemeClr val="accent3"/>
              </a:solidFill>
              <a:ln w="19050">
                <a:solidFill>
                  <a:schemeClr val="lt1"/>
                </a:solidFill>
              </a:ln>
              <a:effectLst/>
            </c:spPr>
            <c:extLst>
              <c:ext xmlns:c16="http://schemas.microsoft.com/office/drawing/2014/chart" uri="{C3380CC4-5D6E-409C-BE32-E72D297353CC}">
                <c16:uniqueId val="{00000009-8974-41D4-8C16-6ED5D95CF3B1}"/>
              </c:ext>
            </c:extLst>
          </c:dPt>
          <c:dLbls>
            <c:dLbl>
              <c:idx val="0"/>
              <c:layout>
                <c:manualLayout>
                  <c:x val="1.6007794661589548E-3"/>
                  <c:y val="-4.79532912288332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974-41D4-8C16-6ED5D95CF3B1}"/>
                </c:ext>
              </c:extLst>
            </c:dLbl>
            <c:dLbl>
              <c:idx val="4"/>
              <c:layout>
                <c:manualLayout>
                  <c:x val="-1.6007794661589548E-3"/>
                  <c:y val="-7.192993684325015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974-41D4-8C16-6ED5D95CF3B1}"/>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Strongly agree</c:v>
                </c:pt>
                <c:pt idx="1">
                  <c:v>Tend to agree</c:v>
                </c:pt>
                <c:pt idx="2">
                  <c:v>Neither agree nor disagree</c:v>
                </c:pt>
                <c:pt idx="3">
                  <c:v>Tend to disagree</c:v>
                </c:pt>
                <c:pt idx="4">
                  <c:v>Strongly disagree</c:v>
                </c:pt>
              </c:strCache>
            </c:strRef>
          </c:cat>
          <c:val>
            <c:numRef>
              <c:f>Sheet1!$B$2:$B$6</c:f>
              <c:numCache>
                <c:formatCode>0%</c:formatCode>
                <c:ptCount val="5"/>
                <c:pt idx="0">
                  <c:v>0.71</c:v>
                </c:pt>
                <c:pt idx="1">
                  <c:v>0.23</c:v>
                </c:pt>
                <c:pt idx="2">
                  <c:v>0.01</c:v>
                </c:pt>
                <c:pt idx="3">
                  <c:v>0.03</c:v>
                </c:pt>
                <c:pt idx="4">
                  <c:v>0.01</c:v>
                </c:pt>
              </c:numCache>
            </c:numRef>
          </c:val>
          <c:extLst>
            <c:ext xmlns:c16="http://schemas.microsoft.com/office/drawing/2014/chart" uri="{C3380CC4-5D6E-409C-BE32-E72D297353CC}">
              <c16:uniqueId val="{0000000A-8974-41D4-8C16-6ED5D95CF3B1}"/>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7848563613002818"/>
          <c:y val="0.29286058864238285"/>
          <c:w val="0.17466016523321276"/>
          <c:h val="0.5316656987657739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Sheet4!$B$1</c:f>
              <c:strCache>
                <c:ptCount val="1"/>
                <c:pt idx="0">
                  <c:v>High priority</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Sheet4!$A$2:$A$8</c:f>
              <c:strCache>
                <c:ptCount val="7"/>
                <c:pt idx="0">
                  <c:v>Progression in the profession</c:v>
                </c:pt>
                <c:pt idx="1">
                  <c:v>Establishing family friendly working practice</c:v>
                </c:pt>
                <c:pt idx="2">
                  <c:v>The burden of regulatory compliance</c:v>
                </c:pt>
                <c:pt idx="3">
                  <c:v>Access to the profession</c:v>
                </c:pt>
                <c:pt idx="4">
                  <c:v>Equality and diversity</c:v>
                </c:pt>
                <c:pt idx="5">
                  <c:v>Mental health and wellbeing</c:v>
                </c:pt>
                <c:pt idx="6">
                  <c:v>Addressing bullying, harassment and sexual harassment</c:v>
                </c:pt>
              </c:strCache>
            </c:strRef>
          </c:cat>
          <c:val>
            <c:numRef>
              <c:f>Sheet4!$B$2:$B$8</c:f>
              <c:numCache>
                <c:formatCode>0%</c:formatCode>
                <c:ptCount val="7"/>
                <c:pt idx="0">
                  <c:v>0.41149999999999998</c:v>
                </c:pt>
                <c:pt idx="1">
                  <c:v>0.58730000000000004</c:v>
                </c:pt>
                <c:pt idx="2">
                  <c:v>0.60519999999999996</c:v>
                </c:pt>
                <c:pt idx="3">
                  <c:v>0.62429999999999997</c:v>
                </c:pt>
                <c:pt idx="4">
                  <c:v>0.72829999999999995</c:v>
                </c:pt>
                <c:pt idx="5">
                  <c:v>0.74780000000000002</c:v>
                </c:pt>
                <c:pt idx="6">
                  <c:v>0.75780000000000003</c:v>
                </c:pt>
              </c:numCache>
            </c:numRef>
          </c:val>
          <c:extLst>
            <c:ext xmlns:c16="http://schemas.microsoft.com/office/drawing/2014/chart" uri="{C3380CC4-5D6E-409C-BE32-E72D297353CC}">
              <c16:uniqueId val="{00000000-5A9E-4E3B-99DE-5255D6475A8B}"/>
            </c:ext>
          </c:extLst>
        </c:ser>
        <c:ser>
          <c:idx val="1"/>
          <c:order val="1"/>
          <c:tx>
            <c:strRef>
              <c:f>Sheet4!$C$1</c:f>
              <c:strCache>
                <c:ptCount val="1"/>
                <c:pt idx="0">
                  <c:v>Medium priority</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Sheet4!$A$2:$A$8</c:f>
              <c:strCache>
                <c:ptCount val="7"/>
                <c:pt idx="0">
                  <c:v>Progression in the profession</c:v>
                </c:pt>
                <c:pt idx="1">
                  <c:v>Establishing family friendly working practice</c:v>
                </c:pt>
                <c:pt idx="2">
                  <c:v>The burden of regulatory compliance</c:v>
                </c:pt>
                <c:pt idx="3">
                  <c:v>Access to the profession</c:v>
                </c:pt>
                <c:pt idx="4">
                  <c:v>Equality and diversity</c:v>
                </c:pt>
                <c:pt idx="5">
                  <c:v>Mental health and wellbeing</c:v>
                </c:pt>
                <c:pt idx="6">
                  <c:v>Addressing bullying, harassment and sexual harassment</c:v>
                </c:pt>
              </c:strCache>
            </c:strRef>
          </c:cat>
          <c:val>
            <c:numRef>
              <c:f>Sheet4!$C$2:$C$8</c:f>
              <c:numCache>
                <c:formatCode>0%</c:formatCode>
                <c:ptCount val="7"/>
                <c:pt idx="0">
                  <c:v>0.5151</c:v>
                </c:pt>
                <c:pt idx="1">
                  <c:v>0.32690000000000002</c:v>
                </c:pt>
                <c:pt idx="2">
                  <c:v>0.3448</c:v>
                </c:pt>
                <c:pt idx="3">
                  <c:v>0.33850000000000002</c:v>
                </c:pt>
                <c:pt idx="4">
                  <c:v>0.23180000000000001</c:v>
                </c:pt>
                <c:pt idx="5">
                  <c:v>0.21990000000000001</c:v>
                </c:pt>
                <c:pt idx="6">
                  <c:v>0.21099999999999999</c:v>
                </c:pt>
              </c:numCache>
            </c:numRef>
          </c:val>
          <c:extLst>
            <c:ext xmlns:c16="http://schemas.microsoft.com/office/drawing/2014/chart" uri="{C3380CC4-5D6E-409C-BE32-E72D297353CC}">
              <c16:uniqueId val="{00000001-5A9E-4E3B-99DE-5255D6475A8B}"/>
            </c:ext>
          </c:extLst>
        </c:ser>
        <c:ser>
          <c:idx val="2"/>
          <c:order val="2"/>
          <c:tx>
            <c:strRef>
              <c:f>Sheet4!$D$1</c:f>
              <c:strCache>
                <c:ptCount val="1"/>
                <c:pt idx="0">
                  <c:v>Low priority</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Sheet4!$A$2:$A$8</c:f>
              <c:strCache>
                <c:ptCount val="7"/>
                <c:pt idx="0">
                  <c:v>Progression in the profession</c:v>
                </c:pt>
                <c:pt idx="1">
                  <c:v>Establishing family friendly working practice</c:v>
                </c:pt>
                <c:pt idx="2">
                  <c:v>The burden of regulatory compliance</c:v>
                </c:pt>
                <c:pt idx="3">
                  <c:v>Access to the profession</c:v>
                </c:pt>
                <c:pt idx="4">
                  <c:v>Equality and diversity</c:v>
                </c:pt>
                <c:pt idx="5">
                  <c:v>Mental health and wellbeing</c:v>
                </c:pt>
                <c:pt idx="6">
                  <c:v>Addressing bullying, harassment and sexual harassment</c:v>
                </c:pt>
              </c:strCache>
            </c:strRef>
          </c:cat>
          <c:val>
            <c:numRef>
              <c:f>Sheet4!$D$2:$D$8</c:f>
              <c:numCache>
                <c:formatCode>0%</c:formatCode>
                <c:ptCount val="7"/>
                <c:pt idx="0">
                  <c:v>7.1099999999999997E-2</c:v>
                </c:pt>
                <c:pt idx="1">
                  <c:v>8.3500000000000005E-2</c:v>
                </c:pt>
                <c:pt idx="2">
                  <c:v>4.5699999999999998E-2</c:v>
                </c:pt>
                <c:pt idx="3">
                  <c:v>3.3500000000000002E-2</c:v>
                </c:pt>
                <c:pt idx="4">
                  <c:v>3.7600000000000001E-2</c:v>
                </c:pt>
                <c:pt idx="5">
                  <c:v>2.8000000000000001E-2</c:v>
                </c:pt>
                <c:pt idx="6">
                  <c:v>2.8899999999999999E-2</c:v>
                </c:pt>
              </c:numCache>
            </c:numRef>
          </c:val>
          <c:extLst>
            <c:ext xmlns:c16="http://schemas.microsoft.com/office/drawing/2014/chart" uri="{C3380CC4-5D6E-409C-BE32-E72D297353CC}">
              <c16:uniqueId val="{00000002-5A9E-4E3B-99DE-5255D6475A8B}"/>
            </c:ext>
          </c:extLst>
        </c:ser>
        <c:dLbls>
          <c:dLblPos val="ctr"/>
          <c:showLegendKey val="0"/>
          <c:showVal val="1"/>
          <c:showCatName val="0"/>
          <c:showSerName val="0"/>
          <c:showPercent val="0"/>
          <c:showBubbleSize val="0"/>
        </c:dLbls>
        <c:gapWidth val="79"/>
        <c:overlap val="100"/>
        <c:axId val="162576256"/>
        <c:axId val="162577792"/>
      </c:barChart>
      <c:catAx>
        <c:axId val="1625762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162577792"/>
        <c:crosses val="autoZero"/>
        <c:auto val="1"/>
        <c:lblAlgn val="ctr"/>
        <c:lblOffset val="100"/>
        <c:noMultiLvlLbl val="0"/>
      </c:catAx>
      <c:valAx>
        <c:axId val="162577792"/>
        <c:scaling>
          <c:orientation val="minMax"/>
        </c:scaling>
        <c:delete val="1"/>
        <c:axPos val="b"/>
        <c:numFmt formatCode="0%" sourceLinked="1"/>
        <c:majorTickMark val="none"/>
        <c:minorTickMark val="none"/>
        <c:tickLblPos val="nextTo"/>
        <c:crossAx val="162576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043322964978248E-2"/>
          <c:y val="0.10185185185185185"/>
          <c:w val="0.92195667703502171"/>
          <c:h val="0.73577136191309422"/>
        </c:manualLayout>
      </c:layout>
      <c:barChart>
        <c:barDir val="bar"/>
        <c:grouping val="stacked"/>
        <c:varyColors val="0"/>
        <c:ser>
          <c:idx val="0"/>
          <c:order val="0"/>
          <c:tx>
            <c:strRef>
              <c:f>Sheet5!$A$3</c:f>
              <c:strCache>
                <c:ptCount val="1"/>
                <c:pt idx="0">
                  <c:v>Very positive impact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Sheet5!$D$1:$E$2</c:f>
              <c:multiLvlStrCache>
                <c:ptCount val="2"/>
                <c:lvl>
                  <c:pt idx="0">
                    <c:v>2019</c:v>
                  </c:pt>
                  <c:pt idx="1">
                    <c:v>2018</c:v>
                  </c:pt>
                </c:lvl>
                <c:lvl>
                  <c:pt idx="0">
                    <c:v>Next 2 years</c:v>
                  </c:pt>
                  <c:pt idx="1">
                    <c:v>Next 2 Years</c:v>
                  </c:pt>
                </c:lvl>
              </c:multiLvlStrCache>
            </c:multiLvlStrRef>
          </c:cat>
          <c:val>
            <c:numRef>
              <c:f>Sheet5!$D$3:$E$3</c:f>
              <c:numCache>
                <c:formatCode>0%</c:formatCode>
                <c:ptCount val="2"/>
                <c:pt idx="0">
                  <c:v>9.7999999999999997E-3</c:v>
                </c:pt>
                <c:pt idx="1">
                  <c:v>0.01</c:v>
                </c:pt>
              </c:numCache>
            </c:numRef>
          </c:val>
          <c:extLst>
            <c:ext xmlns:c16="http://schemas.microsoft.com/office/drawing/2014/chart" uri="{C3380CC4-5D6E-409C-BE32-E72D297353CC}">
              <c16:uniqueId val="{00000000-F8A4-482D-98C3-BB255B75BAB2}"/>
            </c:ext>
          </c:extLst>
        </c:ser>
        <c:ser>
          <c:idx val="1"/>
          <c:order val="1"/>
          <c:tx>
            <c:strRef>
              <c:f>Sheet5!$A$4</c:f>
              <c:strCache>
                <c:ptCount val="1"/>
                <c:pt idx="0">
                  <c:v>Fairly positive impact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Sheet5!$D$1:$E$2</c:f>
              <c:multiLvlStrCache>
                <c:ptCount val="2"/>
                <c:lvl>
                  <c:pt idx="0">
                    <c:v>2019</c:v>
                  </c:pt>
                  <c:pt idx="1">
                    <c:v>2018</c:v>
                  </c:pt>
                </c:lvl>
                <c:lvl>
                  <c:pt idx="0">
                    <c:v>Next 2 years</c:v>
                  </c:pt>
                  <c:pt idx="1">
                    <c:v>Next 2 Years</c:v>
                  </c:pt>
                </c:lvl>
              </c:multiLvlStrCache>
            </c:multiLvlStrRef>
          </c:cat>
          <c:val>
            <c:numRef>
              <c:f>Sheet5!$D$4:$E$4</c:f>
              <c:numCache>
                <c:formatCode>0%</c:formatCode>
                <c:ptCount val="2"/>
                <c:pt idx="0">
                  <c:v>0.1186</c:v>
                </c:pt>
                <c:pt idx="1">
                  <c:v>0.06</c:v>
                </c:pt>
              </c:numCache>
            </c:numRef>
          </c:val>
          <c:extLst>
            <c:ext xmlns:c16="http://schemas.microsoft.com/office/drawing/2014/chart" uri="{C3380CC4-5D6E-409C-BE32-E72D297353CC}">
              <c16:uniqueId val="{00000001-F8A4-482D-98C3-BB255B75BAB2}"/>
            </c:ext>
          </c:extLst>
        </c:ser>
        <c:ser>
          <c:idx val="2"/>
          <c:order val="2"/>
          <c:tx>
            <c:strRef>
              <c:f>Sheet5!$A$5</c:f>
              <c:strCache>
                <c:ptCount val="1"/>
                <c:pt idx="0">
                  <c:v>Will make no difference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Sheet5!$D$1:$E$2</c:f>
              <c:multiLvlStrCache>
                <c:ptCount val="2"/>
                <c:lvl>
                  <c:pt idx="0">
                    <c:v>2019</c:v>
                  </c:pt>
                  <c:pt idx="1">
                    <c:v>2018</c:v>
                  </c:pt>
                </c:lvl>
                <c:lvl>
                  <c:pt idx="0">
                    <c:v>Next 2 years</c:v>
                  </c:pt>
                  <c:pt idx="1">
                    <c:v>Next 2 Years</c:v>
                  </c:pt>
                </c:lvl>
              </c:multiLvlStrCache>
            </c:multiLvlStrRef>
          </c:cat>
          <c:val>
            <c:numRef>
              <c:f>Sheet5!$D$5:$E$5</c:f>
              <c:numCache>
                <c:formatCode>0%</c:formatCode>
                <c:ptCount val="2"/>
                <c:pt idx="0">
                  <c:v>0.14910000000000001</c:v>
                </c:pt>
                <c:pt idx="1">
                  <c:v>0.27</c:v>
                </c:pt>
              </c:numCache>
            </c:numRef>
          </c:val>
          <c:extLst>
            <c:ext xmlns:c16="http://schemas.microsoft.com/office/drawing/2014/chart" uri="{C3380CC4-5D6E-409C-BE32-E72D297353CC}">
              <c16:uniqueId val="{00000002-F8A4-482D-98C3-BB255B75BAB2}"/>
            </c:ext>
          </c:extLst>
        </c:ser>
        <c:ser>
          <c:idx val="3"/>
          <c:order val="3"/>
          <c:tx>
            <c:strRef>
              <c:f>Sheet5!$A$6</c:f>
              <c:strCache>
                <c:ptCount val="1"/>
                <c:pt idx="0">
                  <c:v>Fairly negative impact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Sheet5!$D$1:$E$2</c:f>
              <c:multiLvlStrCache>
                <c:ptCount val="2"/>
                <c:lvl>
                  <c:pt idx="0">
                    <c:v>2019</c:v>
                  </c:pt>
                  <c:pt idx="1">
                    <c:v>2018</c:v>
                  </c:pt>
                </c:lvl>
                <c:lvl>
                  <c:pt idx="0">
                    <c:v>Next 2 years</c:v>
                  </c:pt>
                  <c:pt idx="1">
                    <c:v>Next 2 Years</c:v>
                  </c:pt>
                </c:lvl>
              </c:multiLvlStrCache>
            </c:multiLvlStrRef>
          </c:cat>
          <c:val>
            <c:numRef>
              <c:f>Sheet5!$D$6:$E$6</c:f>
              <c:numCache>
                <c:formatCode>0%</c:formatCode>
                <c:ptCount val="2"/>
                <c:pt idx="0">
                  <c:v>0.499</c:v>
                </c:pt>
                <c:pt idx="1">
                  <c:v>0.42</c:v>
                </c:pt>
              </c:numCache>
            </c:numRef>
          </c:val>
          <c:extLst>
            <c:ext xmlns:c16="http://schemas.microsoft.com/office/drawing/2014/chart" uri="{C3380CC4-5D6E-409C-BE32-E72D297353CC}">
              <c16:uniqueId val="{00000003-F8A4-482D-98C3-BB255B75BAB2}"/>
            </c:ext>
          </c:extLst>
        </c:ser>
        <c:ser>
          <c:idx val="4"/>
          <c:order val="4"/>
          <c:tx>
            <c:strRef>
              <c:f>Sheet5!$A$7</c:f>
              <c:strCache>
                <c:ptCount val="1"/>
                <c:pt idx="0">
                  <c:v>Very negative impact</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Sheet5!$D$1:$E$2</c:f>
              <c:multiLvlStrCache>
                <c:ptCount val="2"/>
                <c:lvl>
                  <c:pt idx="0">
                    <c:v>2019</c:v>
                  </c:pt>
                  <c:pt idx="1">
                    <c:v>2018</c:v>
                  </c:pt>
                </c:lvl>
                <c:lvl>
                  <c:pt idx="0">
                    <c:v>Next 2 years</c:v>
                  </c:pt>
                  <c:pt idx="1">
                    <c:v>Next 2 Years</c:v>
                  </c:pt>
                </c:lvl>
              </c:multiLvlStrCache>
            </c:multiLvlStrRef>
          </c:cat>
          <c:val>
            <c:numRef>
              <c:f>Sheet5!$D$7:$E$7</c:f>
              <c:numCache>
                <c:formatCode>0%</c:formatCode>
                <c:ptCount val="2"/>
                <c:pt idx="0">
                  <c:v>0.14380000000000001</c:v>
                </c:pt>
                <c:pt idx="1">
                  <c:v>0.11</c:v>
                </c:pt>
              </c:numCache>
            </c:numRef>
          </c:val>
          <c:extLst>
            <c:ext xmlns:c16="http://schemas.microsoft.com/office/drawing/2014/chart" uri="{C3380CC4-5D6E-409C-BE32-E72D297353CC}">
              <c16:uniqueId val="{00000004-F8A4-482D-98C3-BB255B75BAB2}"/>
            </c:ext>
          </c:extLst>
        </c:ser>
        <c:ser>
          <c:idx val="5"/>
          <c:order val="5"/>
          <c:tx>
            <c:strRef>
              <c:f>Sheet5!$A$8</c:f>
              <c:strCache>
                <c:ptCount val="1"/>
                <c:pt idx="0">
                  <c:v>Don't know</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Sheet5!$D$1:$E$2</c:f>
              <c:multiLvlStrCache>
                <c:ptCount val="2"/>
                <c:lvl>
                  <c:pt idx="0">
                    <c:v>2019</c:v>
                  </c:pt>
                  <c:pt idx="1">
                    <c:v>2018</c:v>
                  </c:pt>
                </c:lvl>
                <c:lvl>
                  <c:pt idx="0">
                    <c:v>Next 2 years</c:v>
                  </c:pt>
                  <c:pt idx="1">
                    <c:v>Next 2 Years</c:v>
                  </c:pt>
                </c:lvl>
              </c:multiLvlStrCache>
            </c:multiLvlStrRef>
          </c:cat>
          <c:val>
            <c:numRef>
              <c:f>Sheet5!$D$8:$E$8</c:f>
              <c:numCache>
                <c:formatCode>0%</c:formatCode>
                <c:ptCount val="2"/>
                <c:pt idx="0">
                  <c:v>7.9600000000000004E-2</c:v>
                </c:pt>
                <c:pt idx="1">
                  <c:v>0.13</c:v>
                </c:pt>
              </c:numCache>
            </c:numRef>
          </c:val>
          <c:extLst>
            <c:ext xmlns:c16="http://schemas.microsoft.com/office/drawing/2014/chart" uri="{C3380CC4-5D6E-409C-BE32-E72D297353CC}">
              <c16:uniqueId val="{00000005-F8A4-482D-98C3-BB255B75BAB2}"/>
            </c:ext>
          </c:extLst>
        </c:ser>
        <c:dLbls>
          <c:dLblPos val="ctr"/>
          <c:showLegendKey val="0"/>
          <c:showVal val="1"/>
          <c:showCatName val="0"/>
          <c:showSerName val="0"/>
          <c:showPercent val="0"/>
          <c:showBubbleSize val="0"/>
        </c:dLbls>
        <c:gapWidth val="150"/>
        <c:overlap val="100"/>
        <c:axId val="102458880"/>
        <c:axId val="102460416"/>
      </c:barChart>
      <c:catAx>
        <c:axId val="10245888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102460416"/>
        <c:crosses val="autoZero"/>
        <c:auto val="1"/>
        <c:lblAlgn val="ctr"/>
        <c:lblOffset val="100"/>
        <c:noMultiLvlLbl val="0"/>
      </c:catAx>
      <c:valAx>
        <c:axId val="102460416"/>
        <c:scaling>
          <c:orientation val="minMax"/>
          <c:max val="1"/>
        </c:scaling>
        <c:delete val="1"/>
        <c:axPos val="b"/>
        <c:numFmt formatCode="0%" sourceLinked="1"/>
        <c:majorTickMark val="out"/>
        <c:minorTickMark val="none"/>
        <c:tickLblPos val="nextTo"/>
        <c:crossAx val="1024588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471169734104134E-2"/>
          <c:y val="3.7037037037037035E-2"/>
          <c:w val="0.9219566705083162"/>
          <c:h val="0.73577136191309422"/>
        </c:manualLayout>
      </c:layout>
      <c:barChart>
        <c:barDir val="bar"/>
        <c:grouping val="stacked"/>
        <c:varyColors val="0"/>
        <c:ser>
          <c:idx val="0"/>
          <c:order val="0"/>
          <c:tx>
            <c:strRef>
              <c:f>Sheet5!$A$3</c:f>
              <c:strCache>
                <c:ptCount val="1"/>
                <c:pt idx="0">
                  <c:v>Very positive impact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Sheet5!$B$1:$C$2</c:f>
              <c:multiLvlStrCache>
                <c:ptCount val="2"/>
                <c:lvl>
                  <c:pt idx="0">
                    <c:v>2019</c:v>
                  </c:pt>
                  <c:pt idx="1">
                    <c:v>2018</c:v>
                  </c:pt>
                </c:lvl>
                <c:lvl>
                  <c:pt idx="0">
                    <c:v>Next 5 years</c:v>
                  </c:pt>
                  <c:pt idx="1">
                    <c:v>Next 5 Years</c:v>
                  </c:pt>
                </c:lvl>
              </c:multiLvlStrCache>
            </c:multiLvlStrRef>
          </c:cat>
          <c:val>
            <c:numRef>
              <c:f>Sheet5!$B$3:$C$3</c:f>
              <c:numCache>
                <c:formatCode>0%</c:formatCode>
                <c:ptCount val="2"/>
                <c:pt idx="0">
                  <c:v>1.6E-2</c:v>
                </c:pt>
                <c:pt idx="1">
                  <c:v>0.01</c:v>
                </c:pt>
              </c:numCache>
            </c:numRef>
          </c:val>
          <c:extLst>
            <c:ext xmlns:c16="http://schemas.microsoft.com/office/drawing/2014/chart" uri="{C3380CC4-5D6E-409C-BE32-E72D297353CC}">
              <c16:uniqueId val="{00000000-7836-45DB-B8D5-73BF77BE02F0}"/>
            </c:ext>
          </c:extLst>
        </c:ser>
        <c:ser>
          <c:idx val="1"/>
          <c:order val="1"/>
          <c:tx>
            <c:strRef>
              <c:f>Sheet5!$A$4</c:f>
              <c:strCache>
                <c:ptCount val="1"/>
                <c:pt idx="0">
                  <c:v>Fairly positive impact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Sheet5!$B$1:$C$2</c:f>
              <c:multiLvlStrCache>
                <c:ptCount val="2"/>
                <c:lvl>
                  <c:pt idx="0">
                    <c:v>2019</c:v>
                  </c:pt>
                  <c:pt idx="1">
                    <c:v>2018</c:v>
                  </c:pt>
                </c:lvl>
                <c:lvl>
                  <c:pt idx="0">
                    <c:v>Next 5 years</c:v>
                  </c:pt>
                  <c:pt idx="1">
                    <c:v>Next 5 Years</c:v>
                  </c:pt>
                </c:lvl>
              </c:multiLvlStrCache>
            </c:multiLvlStrRef>
          </c:cat>
          <c:val>
            <c:numRef>
              <c:f>Sheet5!$B$4:$C$4</c:f>
              <c:numCache>
                <c:formatCode>0%</c:formatCode>
                <c:ptCount val="2"/>
                <c:pt idx="0">
                  <c:v>0.15859999999999999</c:v>
                </c:pt>
                <c:pt idx="1">
                  <c:v>0.08</c:v>
                </c:pt>
              </c:numCache>
            </c:numRef>
          </c:val>
          <c:extLst>
            <c:ext xmlns:c16="http://schemas.microsoft.com/office/drawing/2014/chart" uri="{C3380CC4-5D6E-409C-BE32-E72D297353CC}">
              <c16:uniqueId val="{00000001-7836-45DB-B8D5-73BF77BE02F0}"/>
            </c:ext>
          </c:extLst>
        </c:ser>
        <c:ser>
          <c:idx val="2"/>
          <c:order val="2"/>
          <c:tx>
            <c:strRef>
              <c:f>Sheet5!$A$5</c:f>
              <c:strCache>
                <c:ptCount val="1"/>
                <c:pt idx="0">
                  <c:v>Will make no difference</c:v>
                </c:pt>
              </c:strCache>
            </c:strRef>
          </c:tx>
          <c:spPr>
            <a:solidFill>
              <a:schemeClr val="accent3"/>
            </a:solidFill>
            <a:ln>
              <a:noFill/>
            </a:ln>
            <a:effectLst/>
          </c:spPr>
          <c:invertIfNegative val="0"/>
          <c:dLbls>
            <c:dLbl>
              <c:idx val="0"/>
              <c:tx>
                <c:rich>
                  <a:bodyPr/>
                  <a:lstStyle/>
                  <a:p>
                    <a:r>
                      <a:rPr lang="en-US"/>
                      <a:t>12%</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7885-473A-A142-21EC35EEA3A3}"/>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Sheet5!$B$1:$C$2</c:f>
              <c:multiLvlStrCache>
                <c:ptCount val="2"/>
                <c:lvl>
                  <c:pt idx="0">
                    <c:v>2019</c:v>
                  </c:pt>
                  <c:pt idx="1">
                    <c:v>2018</c:v>
                  </c:pt>
                </c:lvl>
                <c:lvl>
                  <c:pt idx="0">
                    <c:v>Next 5 years</c:v>
                  </c:pt>
                  <c:pt idx="1">
                    <c:v>Next 5 Years</c:v>
                  </c:pt>
                </c:lvl>
              </c:multiLvlStrCache>
            </c:multiLvlStrRef>
          </c:cat>
          <c:val>
            <c:numRef>
              <c:f>Sheet5!$B$5:$C$5</c:f>
              <c:numCache>
                <c:formatCode>0%</c:formatCode>
                <c:ptCount val="2"/>
                <c:pt idx="0">
                  <c:v>0.125</c:v>
                </c:pt>
                <c:pt idx="1">
                  <c:v>0.28000000000000003</c:v>
                </c:pt>
              </c:numCache>
            </c:numRef>
          </c:val>
          <c:extLst>
            <c:ext xmlns:c16="http://schemas.microsoft.com/office/drawing/2014/chart" uri="{C3380CC4-5D6E-409C-BE32-E72D297353CC}">
              <c16:uniqueId val="{00000002-7836-45DB-B8D5-73BF77BE02F0}"/>
            </c:ext>
          </c:extLst>
        </c:ser>
        <c:ser>
          <c:idx val="3"/>
          <c:order val="3"/>
          <c:tx>
            <c:strRef>
              <c:f>Sheet5!$A$6</c:f>
              <c:strCache>
                <c:ptCount val="1"/>
                <c:pt idx="0">
                  <c:v>Fairly negative impact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Sheet5!$B$1:$C$2</c:f>
              <c:multiLvlStrCache>
                <c:ptCount val="2"/>
                <c:lvl>
                  <c:pt idx="0">
                    <c:v>2019</c:v>
                  </c:pt>
                  <c:pt idx="1">
                    <c:v>2018</c:v>
                  </c:pt>
                </c:lvl>
                <c:lvl>
                  <c:pt idx="0">
                    <c:v>Next 5 years</c:v>
                  </c:pt>
                  <c:pt idx="1">
                    <c:v>Next 5 Years</c:v>
                  </c:pt>
                </c:lvl>
              </c:multiLvlStrCache>
            </c:multiLvlStrRef>
          </c:cat>
          <c:val>
            <c:numRef>
              <c:f>Sheet5!$B$6:$C$6</c:f>
              <c:numCache>
                <c:formatCode>0%</c:formatCode>
                <c:ptCount val="2"/>
                <c:pt idx="0">
                  <c:v>0.45929999999999999</c:v>
                </c:pt>
                <c:pt idx="1">
                  <c:v>0.4</c:v>
                </c:pt>
              </c:numCache>
            </c:numRef>
          </c:val>
          <c:extLst>
            <c:ext xmlns:c16="http://schemas.microsoft.com/office/drawing/2014/chart" uri="{C3380CC4-5D6E-409C-BE32-E72D297353CC}">
              <c16:uniqueId val="{00000003-7836-45DB-B8D5-73BF77BE02F0}"/>
            </c:ext>
          </c:extLst>
        </c:ser>
        <c:ser>
          <c:idx val="4"/>
          <c:order val="4"/>
          <c:tx>
            <c:strRef>
              <c:f>Sheet5!$A$7</c:f>
              <c:strCache>
                <c:ptCount val="1"/>
                <c:pt idx="0">
                  <c:v>Very negative impact</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Sheet5!$B$1:$C$2</c:f>
              <c:multiLvlStrCache>
                <c:ptCount val="2"/>
                <c:lvl>
                  <c:pt idx="0">
                    <c:v>2019</c:v>
                  </c:pt>
                  <c:pt idx="1">
                    <c:v>2018</c:v>
                  </c:pt>
                </c:lvl>
                <c:lvl>
                  <c:pt idx="0">
                    <c:v>Next 5 years</c:v>
                  </c:pt>
                  <c:pt idx="1">
                    <c:v>Next 5 Years</c:v>
                  </c:pt>
                </c:lvl>
              </c:multiLvlStrCache>
            </c:multiLvlStrRef>
          </c:cat>
          <c:val>
            <c:numRef>
              <c:f>Sheet5!$B$7:$C$7</c:f>
              <c:numCache>
                <c:formatCode>0%</c:formatCode>
                <c:ptCount val="2"/>
                <c:pt idx="0">
                  <c:v>0.12570000000000001</c:v>
                </c:pt>
                <c:pt idx="1">
                  <c:v>0.08</c:v>
                </c:pt>
              </c:numCache>
            </c:numRef>
          </c:val>
          <c:extLst>
            <c:ext xmlns:c16="http://schemas.microsoft.com/office/drawing/2014/chart" uri="{C3380CC4-5D6E-409C-BE32-E72D297353CC}">
              <c16:uniqueId val="{00000004-7836-45DB-B8D5-73BF77BE02F0}"/>
            </c:ext>
          </c:extLst>
        </c:ser>
        <c:ser>
          <c:idx val="5"/>
          <c:order val="5"/>
          <c:tx>
            <c:strRef>
              <c:f>Sheet5!$A$8</c:f>
              <c:strCache>
                <c:ptCount val="1"/>
                <c:pt idx="0">
                  <c:v>Don't know</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Sheet5!$B$1:$C$2</c:f>
              <c:multiLvlStrCache>
                <c:ptCount val="2"/>
                <c:lvl>
                  <c:pt idx="0">
                    <c:v>2019</c:v>
                  </c:pt>
                  <c:pt idx="1">
                    <c:v>2018</c:v>
                  </c:pt>
                </c:lvl>
                <c:lvl>
                  <c:pt idx="0">
                    <c:v>Next 5 years</c:v>
                  </c:pt>
                  <c:pt idx="1">
                    <c:v>Next 5 Years</c:v>
                  </c:pt>
                </c:lvl>
              </c:multiLvlStrCache>
            </c:multiLvlStrRef>
          </c:cat>
          <c:val>
            <c:numRef>
              <c:f>Sheet5!$B$8:$C$8</c:f>
              <c:numCache>
                <c:formatCode>0%</c:formatCode>
                <c:ptCount val="2"/>
                <c:pt idx="0">
                  <c:v>0.11559999999999999</c:v>
                </c:pt>
                <c:pt idx="1">
                  <c:v>0.15</c:v>
                </c:pt>
              </c:numCache>
            </c:numRef>
          </c:val>
          <c:extLst>
            <c:ext xmlns:c16="http://schemas.microsoft.com/office/drawing/2014/chart" uri="{C3380CC4-5D6E-409C-BE32-E72D297353CC}">
              <c16:uniqueId val="{00000005-7836-45DB-B8D5-73BF77BE02F0}"/>
            </c:ext>
          </c:extLst>
        </c:ser>
        <c:dLbls>
          <c:dLblPos val="ctr"/>
          <c:showLegendKey val="0"/>
          <c:showVal val="1"/>
          <c:showCatName val="0"/>
          <c:showSerName val="0"/>
          <c:showPercent val="0"/>
          <c:showBubbleSize val="0"/>
        </c:dLbls>
        <c:gapWidth val="150"/>
        <c:overlap val="100"/>
        <c:axId val="102194560"/>
        <c:axId val="102220928"/>
      </c:barChart>
      <c:catAx>
        <c:axId val="10219456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102220928"/>
        <c:crosses val="autoZero"/>
        <c:auto val="1"/>
        <c:lblAlgn val="ctr"/>
        <c:lblOffset val="100"/>
        <c:noMultiLvlLbl val="0"/>
      </c:catAx>
      <c:valAx>
        <c:axId val="102220928"/>
        <c:scaling>
          <c:orientation val="minMax"/>
          <c:max val="1"/>
        </c:scaling>
        <c:delete val="1"/>
        <c:axPos val="b"/>
        <c:numFmt formatCode="0%" sourceLinked="1"/>
        <c:majorTickMark val="out"/>
        <c:minorTickMark val="none"/>
        <c:tickLblPos val="nextTo"/>
        <c:crossAx val="1021945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762263551037142"/>
          <c:y val="8.3888573474148451E-2"/>
          <c:w val="0.46751924848880555"/>
          <c:h val="0.82271674762450286"/>
        </c:manualLayout>
      </c:layout>
      <c:pieChart>
        <c:varyColors val="1"/>
        <c:ser>
          <c:idx val="0"/>
          <c:order val="0"/>
          <c:dPt>
            <c:idx val="0"/>
            <c:bubble3D val="0"/>
            <c:spPr>
              <a:solidFill>
                <a:schemeClr val="accent2"/>
              </a:solidFill>
              <a:ln w="19050">
                <a:solidFill>
                  <a:schemeClr val="lt1"/>
                </a:solidFill>
              </a:ln>
              <a:effectLst/>
            </c:spPr>
            <c:extLst>
              <c:ext xmlns:c16="http://schemas.microsoft.com/office/drawing/2014/chart" uri="{C3380CC4-5D6E-409C-BE32-E72D297353CC}">
                <c16:uniqueId val="{00000001-0710-4F8C-9290-C27CA5889B4F}"/>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0710-4F8C-9290-C27CA5889B4F}"/>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0710-4F8C-9290-C27CA5889B4F}"/>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0710-4F8C-9290-C27CA5889B4F}"/>
              </c:ext>
            </c:extLst>
          </c:dPt>
          <c:dPt>
            <c:idx val="4"/>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9-0710-4F8C-9290-C27CA5889B4F}"/>
              </c:ext>
            </c:extLst>
          </c:dPt>
          <c:dLbls>
            <c:dLbl>
              <c:idx val="4"/>
              <c:tx>
                <c:rich>
                  <a:bodyPr/>
                  <a:lstStyle/>
                  <a:p>
                    <a:fld id="{C4936422-3DD3-4563-BFB8-4D7C1C360070}" type="VALUE">
                      <a:rPr lang="en-US">
                        <a:solidFill>
                          <a:schemeClr val="tx1"/>
                        </a:solidFill>
                      </a:rPr>
                      <a:pPr/>
                      <a:t>[VALUE]</a:t>
                    </a:fld>
                    <a:endParaRPr lang="en-GB"/>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0710-4F8C-9290-C27CA5889B4F}"/>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Sheet10!$A$7:$A$11</c:f>
              <c:strCache>
                <c:ptCount val="5"/>
                <c:pt idx="0">
                  <c:v>A great deal</c:v>
                </c:pt>
                <c:pt idx="1">
                  <c:v>A fair amount</c:v>
                </c:pt>
                <c:pt idx="2">
                  <c:v>Not very much</c:v>
                </c:pt>
                <c:pt idx="3">
                  <c:v>Not at all</c:v>
                </c:pt>
                <c:pt idx="4">
                  <c:v>Don't know</c:v>
                </c:pt>
              </c:strCache>
            </c:strRef>
          </c:cat>
          <c:val>
            <c:numRef>
              <c:f>Sheet10!$B$7:$B$11</c:f>
              <c:numCache>
                <c:formatCode>0%</c:formatCode>
                <c:ptCount val="5"/>
                <c:pt idx="0">
                  <c:v>6.88E-2</c:v>
                </c:pt>
                <c:pt idx="1">
                  <c:v>0.21460000000000001</c:v>
                </c:pt>
                <c:pt idx="2">
                  <c:v>0.41199999999999998</c:v>
                </c:pt>
                <c:pt idx="3">
                  <c:v>0.29099999999999998</c:v>
                </c:pt>
                <c:pt idx="4">
                  <c:v>1.37E-2</c:v>
                </c:pt>
              </c:numCache>
            </c:numRef>
          </c:val>
          <c:extLst>
            <c:ext xmlns:c16="http://schemas.microsoft.com/office/drawing/2014/chart" uri="{C3380CC4-5D6E-409C-BE32-E72D297353CC}">
              <c16:uniqueId val="{0000000A-6718-4265-A650-039946DB424A}"/>
            </c:ext>
          </c:extLst>
        </c:ser>
        <c:dLbls>
          <c:dLblPos val="bestFit"/>
          <c:showLegendKey val="0"/>
          <c:showVal val="1"/>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134999374824093"/>
          <c:y val="2.155398824306314E-3"/>
          <c:w val="0.52406560340095698"/>
          <c:h val="0.92118555081726106"/>
        </c:manualLayout>
      </c:layout>
      <c:pieChart>
        <c:varyColors val="1"/>
        <c:ser>
          <c:idx val="0"/>
          <c:order val="0"/>
          <c:dPt>
            <c:idx val="0"/>
            <c:bubble3D val="0"/>
            <c:spPr>
              <a:solidFill>
                <a:schemeClr val="accent2"/>
              </a:solidFill>
              <a:ln w="19050">
                <a:solidFill>
                  <a:schemeClr val="lt1"/>
                </a:solidFill>
              </a:ln>
              <a:effectLst/>
            </c:spPr>
            <c:extLst>
              <c:ext xmlns:c16="http://schemas.microsoft.com/office/drawing/2014/chart" uri="{C3380CC4-5D6E-409C-BE32-E72D297353CC}">
                <c16:uniqueId val="{00000001-3776-4BFC-ADD2-7F9219237685}"/>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3776-4BFC-ADD2-7F9219237685}"/>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3776-4BFC-ADD2-7F9219237685}"/>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3776-4BFC-ADD2-7F9219237685}"/>
              </c:ext>
            </c:extLst>
          </c:dPt>
          <c:dPt>
            <c:idx val="4"/>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9-3776-4BFC-ADD2-7F9219237685}"/>
              </c:ext>
            </c:extLst>
          </c:dPt>
          <c:dPt>
            <c:idx val="5"/>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B-3776-4BFC-ADD2-7F9219237685}"/>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Sheet11!$A$1:$A$6</c:f>
              <c:strCache>
                <c:ptCount val="6"/>
                <c:pt idx="0">
                  <c:v>Very useful</c:v>
                </c:pt>
                <c:pt idx="1">
                  <c:v>Fairly useful</c:v>
                </c:pt>
                <c:pt idx="2">
                  <c:v>Not very useful</c:v>
                </c:pt>
                <c:pt idx="3">
                  <c:v>Not at all useful</c:v>
                </c:pt>
                <c:pt idx="4">
                  <c:v>Don't know</c:v>
                </c:pt>
                <c:pt idx="5">
                  <c:v>Not read any Brexit publications from the Society</c:v>
                </c:pt>
              </c:strCache>
            </c:strRef>
          </c:cat>
          <c:val>
            <c:numRef>
              <c:f>Sheet11!$B$1:$B$6</c:f>
              <c:numCache>
                <c:formatCode>0%</c:formatCode>
                <c:ptCount val="6"/>
                <c:pt idx="0">
                  <c:v>2.4E-2</c:v>
                </c:pt>
                <c:pt idx="1">
                  <c:v>0.27</c:v>
                </c:pt>
                <c:pt idx="2">
                  <c:v>0.17319999999999999</c:v>
                </c:pt>
                <c:pt idx="3">
                  <c:v>0.13919999999999999</c:v>
                </c:pt>
                <c:pt idx="4">
                  <c:v>3.4799999999999998E-2</c:v>
                </c:pt>
                <c:pt idx="5">
                  <c:v>0.3589</c:v>
                </c:pt>
              </c:numCache>
            </c:numRef>
          </c:val>
          <c:extLst>
            <c:ext xmlns:c16="http://schemas.microsoft.com/office/drawing/2014/chart" uri="{C3380CC4-5D6E-409C-BE32-E72D297353CC}">
              <c16:uniqueId val="{0000000C-3776-4BFC-ADD2-7F9219237685}"/>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l"/>
      <c:layout>
        <c:manualLayout>
          <c:xMode val="edge"/>
          <c:yMode val="edge"/>
          <c:x val="2.5689177987821856E-2"/>
          <c:y val="8.7268194917976896E-2"/>
          <c:w val="0.31742204248278783"/>
          <c:h val="0.7500243118804395"/>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757409158795538"/>
          <c:y val="6.5306902340054263E-2"/>
          <c:w val="0.59242590841204457"/>
          <c:h val="0.88410128562299084"/>
        </c:manualLayout>
      </c:layout>
      <c:barChart>
        <c:barDir val="bar"/>
        <c:grouping val="stacked"/>
        <c:varyColors val="0"/>
        <c:ser>
          <c:idx val="0"/>
          <c:order val="0"/>
          <c:tx>
            <c:strRef>
              <c:f>Sheet12!$A$3</c:f>
              <c:strCache>
                <c:ptCount val="1"/>
                <c:pt idx="0">
                  <c:v>Strongly Agree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Sheet12!$B$2:$C$2</c:f>
              <c:strCache>
                <c:ptCount val="2"/>
                <c:pt idx="0">
                  <c:v>The Society should be leading the dialogue about legal technology</c:v>
                </c:pt>
                <c:pt idx="1">
                  <c:v>Legal technology is having a positive effect on the way clients access legal services</c:v>
                </c:pt>
              </c:strCache>
            </c:strRef>
          </c:cat>
          <c:val>
            <c:numRef>
              <c:f>Sheet12!$B$3:$C$3</c:f>
              <c:numCache>
                <c:formatCode>0%</c:formatCode>
                <c:ptCount val="2"/>
                <c:pt idx="0">
                  <c:v>0.2356</c:v>
                </c:pt>
                <c:pt idx="1">
                  <c:v>0.2445</c:v>
                </c:pt>
              </c:numCache>
            </c:numRef>
          </c:val>
          <c:extLst>
            <c:ext xmlns:c16="http://schemas.microsoft.com/office/drawing/2014/chart" uri="{C3380CC4-5D6E-409C-BE32-E72D297353CC}">
              <c16:uniqueId val="{00000000-705A-4B4B-AFF2-3425B30ECAE1}"/>
            </c:ext>
          </c:extLst>
        </c:ser>
        <c:ser>
          <c:idx val="1"/>
          <c:order val="1"/>
          <c:tx>
            <c:strRef>
              <c:f>Sheet12!$A$4</c:f>
              <c:strCache>
                <c:ptCount val="1"/>
                <c:pt idx="0">
                  <c:v>Tend to Agree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Sheet12!$B$2:$C$2</c:f>
              <c:strCache>
                <c:ptCount val="2"/>
                <c:pt idx="0">
                  <c:v>The Society should be leading the dialogue about legal technology</c:v>
                </c:pt>
                <c:pt idx="1">
                  <c:v>Legal technology is having a positive effect on the way clients access legal services</c:v>
                </c:pt>
              </c:strCache>
            </c:strRef>
          </c:cat>
          <c:val>
            <c:numRef>
              <c:f>Sheet12!$B$4:$C$4</c:f>
              <c:numCache>
                <c:formatCode>0%</c:formatCode>
                <c:ptCount val="2"/>
                <c:pt idx="0">
                  <c:v>0.45960000000000001</c:v>
                </c:pt>
                <c:pt idx="1">
                  <c:v>0.48980000000000001</c:v>
                </c:pt>
              </c:numCache>
            </c:numRef>
          </c:val>
          <c:extLst>
            <c:ext xmlns:c16="http://schemas.microsoft.com/office/drawing/2014/chart" uri="{C3380CC4-5D6E-409C-BE32-E72D297353CC}">
              <c16:uniqueId val="{00000001-705A-4B4B-AFF2-3425B30ECAE1}"/>
            </c:ext>
          </c:extLst>
        </c:ser>
        <c:ser>
          <c:idx val="2"/>
          <c:order val="2"/>
          <c:tx>
            <c:strRef>
              <c:f>Sheet12!$A$5</c:f>
              <c:strCache>
                <c:ptCount val="1"/>
                <c:pt idx="0">
                  <c:v>Neither agree nor disagree</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Sheet12!$B$2:$C$2</c:f>
              <c:strCache>
                <c:ptCount val="2"/>
                <c:pt idx="0">
                  <c:v>The Society should be leading the dialogue about legal technology</c:v>
                </c:pt>
                <c:pt idx="1">
                  <c:v>Legal technology is having a positive effect on the way clients access legal services</c:v>
                </c:pt>
              </c:strCache>
            </c:strRef>
          </c:cat>
          <c:val>
            <c:numRef>
              <c:f>Sheet12!$B$5:$C$5</c:f>
              <c:numCache>
                <c:formatCode>0%</c:formatCode>
                <c:ptCount val="2"/>
                <c:pt idx="0">
                  <c:v>3.04E-2</c:v>
                </c:pt>
                <c:pt idx="1">
                  <c:v>2.3E-2</c:v>
                </c:pt>
              </c:numCache>
            </c:numRef>
          </c:val>
          <c:extLst>
            <c:ext xmlns:c16="http://schemas.microsoft.com/office/drawing/2014/chart" uri="{C3380CC4-5D6E-409C-BE32-E72D297353CC}">
              <c16:uniqueId val="{00000002-705A-4B4B-AFF2-3425B30ECAE1}"/>
            </c:ext>
          </c:extLst>
        </c:ser>
        <c:ser>
          <c:idx val="3"/>
          <c:order val="3"/>
          <c:tx>
            <c:strRef>
              <c:f>Sheet12!$A$6</c:f>
              <c:strCache>
                <c:ptCount val="1"/>
                <c:pt idx="0">
                  <c:v>Tend to disagree</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Sheet12!$B$2:$C$2</c:f>
              <c:strCache>
                <c:ptCount val="2"/>
                <c:pt idx="0">
                  <c:v>The Society should be leading the dialogue about legal technology</c:v>
                </c:pt>
                <c:pt idx="1">
                  <c:v>Legal technology is having a positive effect on the way clients access legal services</c:v>
                </c:pt>
              </c:strCache>
            </c:strRef>
          </c:cat>
          <c:val>
            <c:numRef>
              <c:f>Sheet12!$B$6:$C$6</c:f>
              <c:numCache>
                <c:formatCode>0%</c:formatCode>
                <c:ptCount val="2"/>
                <c:pt idx="0">
                  <c:v>0.22339999999999999</c:v>
                </c:pt>
                <c:pt idx="1">
                  <c:v>0.1411</c:v>
                </c:pt>
              </c:numCache>
            </c:numRef>
          </c:val>
          <c:extLst>
            <c:ext xmlns:c16="http://schemas.microsoft.com/office/drawing/2014/chart" uri="{C3380CC4-5D6E-409C-BE32-E72D297353CC}">
              <c16:uniqueId val="{00000003-705A-4B4B-AFF2-3425B30ECAE1}"/>
            </c:ext>
          </c:extLst>
        </c:ser>
        <c:ser>
          <c:idx val="4"/>
          <c:order val="4"/>
          <c:tx>
            <c:strRef>
              <c:f>Sheet12!$A$7</c:f>
              <c:strCache>
                <c:ptCount val="1"/>
                <c:pt idx="0">
                  <c:v>Strongly disagree</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Sheet12!$B$2:$C$2</c:f>
              <c:strCache>
                <c:ptCount val="2"/>
                <c:pt idx="0">
                  <c:v>The Society should be leading the dialogue about legal technology</c:v>
                </c:pt>
                <c:pt idx="1">
                  <c:v>Legal technology is having a positive effect on the way clients access legal services</c:v>
                </c:pt>
              </c:strCache>
            </c:strRef>
          </c:cat>
          <c:val>
            <c:numRef>
              <c:f>Sheet12!$B$7:$C$7</c:f>
              <c:numCache>
                <c:formatCode>0%</c:formatCode>
                <c:ptCount val="2"/>
                <c:pt idx="0">
                  <c:v>4.2000000000000003E-2</c:v>
                </c:pt>
                <c:pt idx="1">
                  <c:v>1.7000000000000001E-2</c:v>
                </c:pt>
              </c:numCache>
            </c:numRef>
          </c:val>
          <c:extLst>
            <c:ext xmlns:c16="http://schemas.microsoft.com/office/drawing/2014/chart" uri="{C3380CC4-5D6E-409C-BE32-E72D297353CC}">
              <c16:uniqueId val="{00000004-705A-4B4B-AFF2-3425B30ECAE1}"/>
            </c:ext>
          </c:extLst>
        </c:ser>
        <c:ser>
          <c:idx val="5"/>
          <c:order val="5"/>
          <c:tx>
            <c:strRef>
              <c:f>Sheet12!$A$8</c:f>
              <c:strCache>
                <c:ptCount val="1"/>
                <c:pt idx="0">
                  <c:v>Don't know</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Sheet12!$B$2:$C$2</c:f>
              <c:strCache>
                <c:ptCount val="2"/>
                <c:pt idx="0">
                  <c:v>The Society should be leading the dialogue about legal technology</c:v>
                </c:pt>
                <c:pt idx="1">
                  <c:v>Legal technology is having a positive effect on the way clients access legal services</c:v>
                </c:pt>
              </c:strCache>
            </c:strRef>
          </c:cat>
          <c:val>
            <c:numRef>
              <c:f>Sheet12!$B$8:$C$8</c:f>
              <c:numCache>
                <c:formatCode>0%</c:formatCode>
                <c:ptCount val="2"/>
                <c:pt idx="0">
                  <c:v>8.8999999999999999E-3</c:v>
                </c:pt>
                <c:pt idx="1">
                  <c:v>8.5400000000000004E-2</c:v>
                </c:pt>
              </c:numCache>
            </c:numRef>
          </c:val>
          <c:extLst>
            <c:ext xmlns:c16="http://schemas.microsoft.com/office/drawing/2014/chart" uri="{C3380CC4-5D6E-409C-BE32-E72D297353CC}">
              <c16:uniqueId val="{00000005-705A-4B4B-AFF2-3425B30ECAE1}"/>
            </c:ext>
          </c:extLst>
        </c:ser>
        <c:dLbls>
          <c:dLblPos val="ctr"/>
          <c:showLegendKey val="0"/>
          <c:showVal val="1"/>
          <c:showCatName val="0"/>
          <c:showSerName val="0"/>
          <c:showPercent val="0"/>
          <c:showBubbleSize val="0"/>
        </c:dLbls>
        <c:gapWidth val="79"/>
        <c:overlap val="100"/>
        <c:axId val="167581184"/>
        <c:axId val="167582720"/>
      </c:barChart>
      <c:catAx>
        <c:axId val="1675811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cap="all" spc="120" normalizeH="0" baseline="0">
                <a:solidFill>
                  <a:schemeClr val="tx1">
                    <a:lumMod val="65000"/>
                    <a:lumOff val="35000"/>
                  </a:schemeClr>
                </a:solidFill>
                <a:latin typeface="+mn-lt"/>
                <a:ea typeface="+mn-ea"/>
                <a:cs typeface="+mn-cs"/>
              </a:defRPr>
            </a:pPr>
            <a:endParaRPr lang="en-US"/>
          </a:p>
        </c:txPr>
        <c:crossAx val="167582720"/>
        <c:crosses val="autoZero"/>
        <c:auto val="1"/>
        <c:lblAlgn val="ctr"/>
        <c:lblOffset val="100"/>
        <c:noMultiLvlLbl val="0"/>
      </c:catAx>
      <c:valAx>
        <c:axId val="167582720"/>
        <c:scaling>
          <c:orientation val="minMax"/>
        </c:scaling>
        <c:delete val="1"/>
        <c:axPos val="t"/>
        <c:numFmt formatCode="0%" sourceLinked="1"/>
        <c:majorTickMark val="none"/>
        <c:minorTickMark val="none"/>
        <c:tickLblPos val="nextTo"/>
        <c:crossAx val="1675811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632-4467-9E84-CC9C441D7A2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632-4467-9E84-CC9C441D7A2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632-4467-9E84-CC9C441D7A2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632-4467-9E84-CC9C441D7A2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632-4467-9E84-CC9C441D7A2F}"/>
              </c:ext>
            </c:extLst>
          </c:dPt>
          <c:dLbls>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00" b="0"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Strongly agree</c:v>
                </c:pt>
                <c:pt idx="1">
                  <c:v>Tend to agree</c:v>
                </c:pt>
                <c:pt idx="2">
                  <c:v>Tend to disagree</c:v>
                </c:pt>
                <c:pt idx="3">
                  <c:v>Strongly disagree</c:v>
                </c:pt>
                <c:pt idx="4">
                  <c:v>Don't know</c:v>
                </c:pt>
              </c:strCache>
            </c:strRef>
          </c:cat>
          <c:val>
            <c:numRef>
              <c:f>Sheet1!$B$2:$B$6</c:f>
              <c:numCache>
                <c:formatCode>0.00%</c:formatCode>
                <c:ptCount val="5"/>
                <c:pt idx="0">
                  <c:v>0.1123</c:v>
                </c:pt>
                <c:pt idx="1">
                  <c:v>0.55230000000000001</c:v>
                </c:pt>
                <c:pt idx="2">
                  <c:v>0.2354</c:v>
                </c:pt>
                <c:pt idx="3">
                  <c:v>6.8199999999999997E-2</c:v>
                </c:pt>
                <c:pt idx="4">
                  <c:v>3.1899999999999998E-2</c:v>
                </c:pt>
              </c:numCache>
            </c:numRef>
          </c:val>
          <c:extLst>
            <c:ext xmlns:c16="http://schemas.microsoft.com/office/drawing/2014/chart" uri="{C3380CC4-5D6E-409C-BE32-E72D297353CC}">
              <c16:uniqueId val="{0000000A-9632-4467-9E84-CC9C441D7A2F}"/>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Percent</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3-FDA0-4F7F-A842-25B6050147A8}"/>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1-FDA0-4F7F-A842-25B6050147A8}"/>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4-FDA0-4F7F-A842-25B6050147A8}"/>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2-FDA0-4F7F-A842-25B6050147A8}"/>
              </c:ext>
            </c:extLst>
          </c:dPt>
          <c:dLbls>
            <c:dLbl>
              <c:idx val="0"/>
              <c:layout>
                <c:manualLayout>
                  <c:x val="5.7684356475840061E-2"/>
                  <c:y val="8.6234634617742001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DA0-4F7F-A842-25B6050147A8}"/>
                </c:ext>
              </c:extLst>
            </c:dLbl>
            <c:dLbl>
              <c:idx val="1"/>
              <c:layout>
                <c:manualLayout>
                  <c:x val="-9.7450784755159836E-2"/>
                  <c:y val="8.660546618036066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DA0-4F7F-A842-25B6050147A8}"/>
                </c:ext>
              </c:extLst>
            </c:dLbl>
            <c:dLbl>
              <c:idx val="2"/>
              <c:layout>
                <c:manualLayout>
                  <c:x val="9.9466937481340431E-2"/>
                  <c:y val="-0.10631386002883006"/>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FDA0-4F7F-A842-25B6050147A8}"/>
                </c:ext>
              </c:extLst>
            </c:dLbl>
            <c:dLbl>
              <c:idx val="3"/>
              <c:layout>
                <c:manualLayout>
                  <c:x val="2.6075132078540213E-2"/>
                  <c:y val="9.60078932077527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FDA0-4F7F-A842-25B6050147A8}"/>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Sheet1!$A$2:$A$5</c:f>
              <c:strCache>
                <c:ptCount val="4"/>
                <c:pt idx="0">
                  <c:v>Nothing at all</c:v>
                </c:pt>
                <c:pt idx="1">
                  <c:v>Not very much</c:v>
                </c:pt>
                <c:pt idx="2">
                  <c:v>A fair amount</c:v>
                </c:pt>
                <c:pt idx="3">
                  <c:v>A great deal</c:v>
                </c:pt>
              </c:strCache>
            </c:strRef>
          </c:cat>
          <c:val>
            <c:numRef>
              <c:f>Sheet1!$B$2:$B$5</c:f>
              <c:numCache>
                <c:formatCode>0%</c:formatCode>
                <c:ptCount val="4"/>
                <c:pt idx="0">
                  <c:v>0.01</c:v>
                </c:pt>
                <c:pt idx="1">
                  <c:v>0.27</c:v>
                </c:pt>
                <c:pt idx="2">
                  <c:v>0.65</c:v>
                </c:pt>
                <c:pt idx="3">
                  <c:v>7.0000000000000007E-2</c:v>
                </c:pt>
              </c:numCache>
            </c:numRef>
          </c:val>
          <c:extLst>
            <c:ext xmlns:c16="http://schemas.microsoft.com/office/drawing/2014/chart" uri="{C3380CC4-5D6E-409C-BE32-E72D297353CC}">
              <c16:uniqueId val="{00000000-FDA0-4F7F-A842-25B6050147A8}"/>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'QU 4'!$B$1</c:f>
              <c:strCache>
                <c:ptCount val="1"/>
                <c:pt idx="0">
                  <c:v>Percentage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7FE-443A-9019-5F04B4D6D23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7FE-443A-9019-5F04B4D6D23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7FE-443A-9019-5F04B4D6D23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7FE-443A-9019-5F04B4D6D23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7FE-443A-9019-5F04B4D6D23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7FE-443A-9019-5F04B4D6D23C}"/>
              </c:ext>
            </c:extLst>
          </c:dPt>
          <c:dLbls>
            <c:dLbl>
              <c:idx val="1"/>
              <c:layout>
                <c:manualLayout>
                  <c:x val="-4.4409712988700493E-2"/>
                  <c:y val="4.953075460104634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47FE-443A-9019-5F04B4D6D23C}"/>
                </c:ext>
              </c:extLst>
            </c:dLbl>
            <c:dLbl>
              <c:idx val="2"/>
              <c:layout>
                <c:manualLayout>
                  <c:x val="5.0753957701371942E-2"/>
                  <c:y val="-5.4483830061150984E-2"/>
                </c:manualLayout>
              </c:layout>
              <c:tx>
                <c:rich>
                  <a:bodyPr/>
                  <a:lstStyle/>
                  <a:p>
                    <a:fld id="{1B27BB4E-AC0C-4F44-89CC-010C32E17D1B}" type="CATEGORYNAME">
                      <a:rPr lang="en-US" dirty="0"/>
                      <a:pPr/>
                      <a:t>[CATEGORY NAME]</a:t>
                    </a:fld>
                    <a:r>
                      <a:rPr lang="en-US" baseline="0"/>
                      <a:t>
72%</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7FE-443A-9019-5F04B4D6D23C}"/>
                </c:ext>
              </c:extLst>
            </c:dLbl>
            <c:dLbl>
              <c:idx val="3"/>
              <c:layout>
                <c:manualLayout>
                  <c:x val="-5.2868705938929089E-2"/>
                  <c:y val="0.1064911223922496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47FE-443A-9019-5F04B4D6D23C}"/>
                </c:ext>
              </c:extLst>
            </c:dLbl>
            <c:dLbl>
              <c:idx val="5"/>
              <c:layout>
                <c:manualLayout>
                  <c:x val="9.0934174214958002E-2"/>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47FE-443A-9019-5F04B4D6D23C}"/>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'QU 4'!$A$2:$A$7</c:f>
              <c:strCache>
                <c:ptCount val="6"/>
                <c:pt idx="1">
                  <c:v>Very favourable</c:v>
                </c:pt>
                <c:pt idx="2">
                  <c:v>Fairly favourable</c:v>
                </c:pt>
                <c:pt idx="3">
                  <c:v>Neither favourable nor unfavourable</c:v>
                </c:pt>
                <c:pt idx="4">
                  <c:v>Fairly unfavourable</c:v>
                </c:pt>
                <c:pt idx="5">
                  <c:v>Very unfavourable</c:v>
                </c:pt>
              </c:strCache>
            </c:strRef>
          </c:cat>
          <c:val>
            <c:numRef>
              <c:f>'QU 4'!$B$2:$B$7</c:f>
              <c:numCache>
                <c:formatCode>0%</c:formatCode>
                <c:ptCount val="6"/>
                <c:pt idx="1">
                  <c:v>0.18</c:v>
                </c:pt>
                <c:pt idx="2">
                  <c:v>0.72</c:v>
                </c:pt>
                <c:pt idx="3">
                  <c:v>0.02</c:v>
                </c:pt>
                <c:pt idx="4">
                  <c:v>0.06</c:v>
                </c:pt>
                <c:pt idx="5">
                  <c:v>0.01</c:v>
                </c:pt>
              </c:numCache>
            </c:numRef>
          </c:val>
          <c:extLst>
            <c:ext xmlns:c16="http://schemas.microsoft.com/office/drawing/2014/chart" uri="{C3380CC4-5D6E-409C-BE32-E72D297353CC}">
              <c16:uniqueId val="{0000000C-47FE-443A-9019-5F04B4D6D23C}"/>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642192146471356"/>
          <c:y val="0.12806382847321529"/>
          <c:w val="0.49711198594668737"/>
          <c:h val="0.82157763540730366"/>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9D4-4902-AF7C-2F2704F4858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9D4-4902-AF7C-2F2704F4858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9D4-4902-AF7C-2F2704F4858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9D4-4902-AF7C-2F2704F4858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9D4-4902-AF7C-2F2704F4858D}"/>
              </c:ext>
            </c:extLst>
          </c:dPt>
          <c:dLbls>
            <c:dLbl>
              <c:idx val="4"/>
              <c:layout>
                <c:manualLayout>
                  <c:x val="-8.4505329689196339E-3"/>
                  <c:y val="3.239434976979998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E9D4-4902-AF7C-2F2704F4858D}"/>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Sheet5!$A$1:$A$5</c:f>
              <c:strCache>
                <c:ptCount val="5"/>
                <c:pt idx="0">
                  <c:v>Strongly agree</c:v>
                </c:pt>
                <c:pt idx="1">
                  <c:v>Tend to agree</c:v>
                </c:pt>
                <c:pt idx="2">
                  <c:v>Tend to disagree</c:v>
                </c:pt>
                <c:pt idx="3">
                  <c:v>Strongly disagree</c:v>
                </c:pt>
                <c:pt idx="4">
                  <c:v>Don't know</c:v>
                </c:pt>
              </c:strCache>
            </c:strRef>
          </c:cat>
          <c:val>
            <c:numRef>
              <c:f>Sheet5!$B$1:$B$5</c:f>
              <c:numCache>
                <c:formatCode>0.00%</c:formatCode>
                <c:ptCount val="5"/>
                <c:pt idx="0">
                  <c:v>4.6600000000000003E-2</c:v>
                </c:pt>
                <c:pt idx="1">
                  <c:v>0.20760000000000001</c:v>
                </c:pt>
                <c:pt idx="2">
                  <c:v>0.28029999999999999</c:v>
                </c:pt>
                <c:pt idx="3">
                  <c:v>0.40860000000000002</c:v>
                </c:pt>
                <c:pt idx="4">
                  <c:v>5.6899999999999999E-2</c:v>
                </c:pt>
              </c:numCache>
            </c:numRef>
          </c:val>
          <c:extLst>
            <c:ext xmlns:c16="http://schemas.microsoft.com/office/drawing/2014/chart" uri="{C3380CC4-5D6E-409C-BE32-E72D297353CC}">
              <c16:uniqueId val="{0000000A-F747-4D7B-9A98-657BD2781AA3}"/>
            </c:ext>
          </c:extLst>
        </c:ser>
        <c:dLbls>
          <c:dLblPos val="bestFit"/>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659183183767153"/>
          <c:y val="3.8367305014032765E-2"/>
          <c:w val="0.48977041918555014"/>
          <c:h val="0.87789850639404732"/>
        </c:manualLayout>
      </c:layout>
      <c:barChart>
        <c:barDir val="bar"/>
        <c:grouping val="stacked"/>
        <c:varyColors val="0"/>
        <c:ser>
          <c:idx val="0"/>
          <c:order val="0"/>
          <c:tx>
            <c:strRef>
              <c:f>Sheet2!$B$8</c:f>
              <c:strCache>
                <c:ptCount val="1"/>
                <c:pt idx="0">
                  <c:v>Agree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Sheet2!$A$9:$A$11</c:f>
              <c:strCache>
                <c:ptCount val="3"/>
                <c:pt idx="0">
                  <c:v>There is a lack of supply in respect of criminal legal aid provision in your area</c:v>
                </c:pt>
                <c:pt idx="1">
                  <c:v>There is a lack of supply in respect of children's legal aid provision in your area</c:v>
                </c:pt>
                <c:pt idx="2">
                  <c:v>There is a lack of supply in respect of civil legal aid provision in your area</c:v>
                </c:pt>
              </c:strCache>
            </c:strRef>
          </c:cat>
          <c:val>
            <c:numRef>
              <c:f>Sheet2!$B$9:$B$11</c:f>
              <c:numCache>
                <c:formatCode>0%</c:formatCode>
                <c:ptCount val="3"/>
                <c:pt idx="0">
                  <c:v>0.28789999999999999</c:v>
                </c:pt>
                <c:pt idx="1">
                  <c:v>0.30299999999999999</c:v>
                </c:pt>
                <c:pt idx="2">
                  <c:v>0.41289999999999999</c:v>
                </c:pt>
              </c:numCache>
            </c:numRef>
          </c:val>
          <c:extLst>
            <c:ext xmlns:c16="http://schemas.microsoft.com/office/drawing/2014/chart" uri="{C3380CC4-5D6E-409C-BE32-E72D297353CC}">
              <c16:uniqueId val="{00000000-0122-4E24-BE99-A2DE013DFFFC}"/>
            </c:ext>
          </c:extLst>
        </c:ser>
        <c:ser>
          <c:idx val="1"/>
          <c:order val="1"/>
          <c:tx>
            <c:strRef>
              <c:f>Sheet2!$C$8</c:f>
              <c:strCache>
                <c:ptCount val="1"/>
                <c:pt idx="0">
                  <c:v>Disagree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Sheet2!$A$9:$A$11</c:f>
              <c:strCache>
                <c:ptCount val="3"/>
                <c:pt idx="0">
                  <c:v>There is a lack of supply in respect of criminal legal aid provision in your area</c:v>
                </c:pt>
                <c:pt idx="1">
                  <c:v>There is a lack of supply in respect of children's legal aid provision in your area</c:v>
                </c:pt>
                <c:pt idx="2">
                  <c:v>There is a lack of supply in respect of civil legal aid provision in your area</c:v>
                </c:pt>
              </c:strCache>
            </c:strRef>
          </c:cat>
          <c:val>
            <c:numRef>
              <c:f>Sheet2!$C$9:$C$11</c:f>
              <c:numCache>
                <c:formatCode>0%</c:formatCode>
                <c:ptCount val="3"/>
                <c:pt idx="0">
                  <c:v>0.18</c:v>
                </c:pt>
                <c:pt idx="1">
                  <c:v>0.10589999999999999</c:v>
                </c:pt>
                <c:pt idx="2">
                  <c:v>0.1052</c:v>
                </c:pt>
              </c:numCache>
            </c:numRef>
          </c:val>
          <c:extLst>
            <c:ext xmlns:c16="http://schemas.microsoft.com/office/drawing/2014/chart" uri="{C3380CC4-5D6E-409C-BE32-E72D297353CC}">
              <c16:uniqueId val="{00000001-0122-4E24-BE99-A2DE013DFFFC}"/>
            </c:ext>
          </c:extLst>
        </c:ser>
        <c:ser>
          <c:idx val="2"/>
          <c:order val="2"/>
          <c:tx>
            <c:strRef>
              <c:f>Sheet2!$D$8</c:f>
              <c:strCache>
                <c:ptCount val="1"/>
                <c:pt idx="0">
                  <c:v>Don't know</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Sheet2!$A$9:$A$11</c:f>
              <c:strCache>
                <c:ptCount val="3"/>
                <c:pt idx="0">
                  <c:v>There is a lack of supply in respect of criminal legal aid provision in your area</c:v>
                </c:pt>
                <c:pt idx="1">
                  <c:v>There is a lack of supply in respect of children's legal aid provision in your area</c:v>
                </c:pt>
                <c:pt idx="2">
                  <c:v>There is a lack of supply in respect of civil legal aid provision in your area</c:v>
                </c:pt>
              </c:strCache>
            </c:strRef>
          </c:cat>
          <c:val>
            <c:numRef>
              <c:f>Sheet2!$D$9:$D$11</c:f>
              <c:numCache>
                <c:formatCode>0%</c:formatCode>
                <c:ptCount val="3"/>
                <c:pt idx="0">
                  <c:v>0.52359999999999995</c:v>
                </c:pt>
                <c:pt idx="1">
                  <c:v>0.59109999999999996</c:v>
                </c:pt>
                <c:pt idx="2">
                  <c:v>0.4819</c:v>
                </c:pt>
              </c:numCache>
            </c:numRef>
          </c:val>
          <c:extLst>
            <c:ext xmlns:c16="http://schemas.microsoft.com/office/drawing/2014/chart" uri="{C3380CC4-5D6E-409C-BE32-E72D297353CC}">
              <c16:uniqueId val="{00000002-0122-4E24-BE99-A2DE013DFFFC}"/>
            </c:ext>
          </c:extLst>
        </c:ser>
        <c:dLbls>
          <c:dLblPos val="ctr"/>
          <c:showLegendKey val="0"/>
          <c:showVal val="1"/>
          <c:showCatName val="0"/>
          <c:showSerName val="0"/>
          <c:showPercent val="0"/>
          <c:showBubbleSize val="0"/>
        </c:dLbls>
        <c:gapWidth val="79"/>
        <c:overlap val="100"/>
        <c:axId val="156867200"/>
        <c:axId val="156889472"/>
      </c:barChart>
      <c:catAx>
        <c:axId val="1568672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cap="all" spc="120" normalizeH="0" baseline="0">
                <a:solidFill>
                  <a:schemeClr val="tx1">
                    <a:lumMod val="65000"/>
                    <a:lumOff val="35000"/>
                  </a:schemeClr>
                </a:solidFill>
                <a:latin typeface="+mn-lt"/>
                <a:ea typeface="+mn-ea"/>
                <a:cs typeface="+mn-cs"/>
              </a:defRPr>
            </a:pPr>
            <a:endParaRPr lang="en-US"/>
          </a:p>
        </c:txPr>
        <c:crossAx val="156889472"/>
        <c:crosses val="autoZero"/>
        <c:auto val="1"/>
        <c:lblAlgn val="ctr"/>
        <c:lblOffset val="100"/>
        <c:noMultiLvlLbl val="0"/>
      </c:catAx>
      <c:valAx>
        <c:axId val="156889472"/>
        <c:scaling>
          <c:orientation val="minMax"/>
        </c:scaling>
        <c:delete val="1"/>
        <c:axPos val="b"/>
        <c:numFmt formatCode="0%" sourceLinked="1"/>
        <c:majorTickMark val="none"/>
        <c:minorTickMark val="none"/>
        <c:tickLblPos val="nextTo"/>
        <c:crossAx val="1568672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921244856789441"/>
          <c:y val="2.7614158453085284E-2"/>
          <c:w val="0.50547117318589541"/>
          <c:h val="0.87833719674583843"/>
        </c:manualLayout>
      </c:layout>
      <c:barChart>
        <c:barDir val="bar"/>
        <c:grouping val="stacked"/>
        <c:varyColors val="0"/>
        <c:ser>
          <c:idx val="0"/>
          <c:order val="0"/>
          <c:tx>
            <c:strRef>
              <c:f>Sheet13!$B$1</c:f>
              <c:strCache>
                <c:ptCount val="1"/>
                <c:pt idx="0">
                  <c:v>Agree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Sheet13!$A$2:$A$5</c:f>
              <c:strCache>
                <c:ptCount val="4"/>
                <c:pt idx="0">
                  <c:v>I have the opportunity to interact with and provide input to the Society and its services</c:v>
                </c:pt>
                <c:pt idx="1">
                  <c:v>The Society seeks members' views before making decisions that affect the profession</c:v>
                </c:pt>
                <c:pt idx="2">
                  <c:v>The Society keeps me well informed with accurate and reliable information</c:v>
                </c:pt>
                <c:pt idx="3">
                  <c:v>The Journal is a good quality, trusted magazine</c:v>
                </c:pt>
              </c:strCache>
            </c:strRef>
          </c:cat>
          <c:val>
            <c:numRef>
              <c:f>Sheet13!$B$2:$B$5</c:f>
              <c:numCache>
                <c:formatCode>0%</c:formatCode>
                <c:ptCount val="4"/>
                <c:pt idx="0">
                  <c:v>0.76170000000000004</c:v>
                </c:pt>
                <c:pt idx="1">
                  <c:v>0.77529999999999999</c:v>
                </c:pt>
                <c:pt idx="2">
                  <c:v>0.89280000000000004</c:v>
                </c:pt>
                <c:pt idx="3">
                  <c:v>0.93379999999999996</c:v>
                </c:pt>
              </c:numCache>
            </c:numRef>
          </c:val>
          <c:extLst>
            <c:ext xmlns:c16="http://schemas.microsoft.com/office/drawing/2014/chart" uri="{C3380CC4-5D6E-409C-BE32-E72D297353CC}">
              <c16:uniqueId val="{00000000-74F9-4488-ACAF-50D3DFC335F1}"/>
            </c:ext>
          </c:extLst>
        </c:ser>
        <c:ser>
          <c:idx val="1"/>
          <c:order val="1"/>
          <c:tx>
            <c:strRef>
              <c:f>Sheet13!$C$1</c:f>
              <c:strCache>
                <c:ptCount val="1"/>
                <c:pt idx="0">
                  <c:v>Disagree</c:v>
                </c:pt>
              </c:strCache>
            </c:strRef>
          </c:tx>
          <c:spPr>
            <a:solidFill>
              <a:schemeClr val="accent4"/>
            </a:solidFill>
            <a:ln>
              <a:noFill/>
            </a:ln>
            <a:effectLst/>
          </c:spPr>
          <c:invertIfNegative val="0"/>
          <c:dLbls>
            <c:dLbl>
              <c:idx val="3"/>
              <c:layout>
                <c:manualLayout>
                  <c:x val="-3.4629928765963851E-3"/>
                  <c:y val="-2.510378041189571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631-4780-A6CC-CE55E7C00F8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Sheet13!$A$2:$A$5</c:f>
              <c:strCache>
                <c:ptCount val="4"/>
                <c:pt idx="0">
                  <c:v>I have the opportunity to interact with and provide input to the Society and its services</c:v>
                </c:pt>
                <c:pt idx="1">
                  <c:v>The Society seeks members' views before making decisions that affect the profession</c:v>
                </c:pt>
                <c:pt idx="2">
                  <c:v>The Society keeps me well informed with accurate and reliable information</c:v>
                </c:pt>
                <c:pt idx="3">
                  <c:v>The Journal is a good quality, trusted magazine</c:v>
                </c:pt>
              </c:strCache>
            </c:strRef>
          </c:cat>
          <c:val>
            <c:numRef>
              <c:f>Sheet13!$C$2:$C$5</c:f>
              <c:numCache>
                <c:formatCode>0%</c:formatCode>
                <c:ptCount val="4"/>
                <c:pt idx="0">
                  <c:v>0.22</c:v>
                </c:pt>
                <c:pt idx="1">
                  <c:v>0.18</c:v>
                </c:pt>
                <c:pt idx="2">
                  <c:v>9.3299999999999994E-2</c:v>
                </c:pt>
                <c:pt idx="3">
                  <c:v>0.06</c:v>
                </c:pt>
              </c:numCache>
            </c:numRef>
          </c:val>
          <c:extLst>
            <c:ext xmlns:c16="http://schemas.microsoft.com/office/drawing/2014/chart" uri="{C3380CC4-5D6E-409C-BE32-E72D297353CC}">
              <c16:uniqueId val="{00000001-74F9-4488-ACAF-50D3DFC335F1}"/>
            </c:ext>
          </c:extLst>
        </c:ser>
        <c:ser>
          <c:idx val="2"/>
          <c:order val="2"/>
          <c:tx>
            <c:strRef>
              <c:f>Sheet13!$D$1</c:f>
              <c:strCache>
                <c:ptCount val="1"/>
                <c:pt idx="0">
                  <c:v>Don't know</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Sheet13!$A$2:$A$5</c:f>
              <c:strCache>
                <c:ptCount val="4"/>
                <c:pt idx="0">
                  <c:v>I have the opportunity to interact with and provide input to the Society and its services</c:v>
                </c:pt>
                <c:pt idx="1">
                  <c:v>The Society seeks members' views before making decisions that affect the profession</c:v>
                </c:pt>
                <c:pt idx="2">
                  <c:v>The Society keeps me well informed with accurate and reliable information</c:v>
                </c:pt>
                <c:pt idx="3">
                  <c:v>The Journal is a good quality, trusted magazine</c:v>
                </c:pt>
              </c:strCache>
            </c:strRef>
          </c:cat>
          <c:val>
            <c:numRef>
              <c:f>Sheet13!$D$2:$D$5</c:f>
              <c:numCache>
                <c:formatCode>0%</c:formatCode>
                <c:ptCount val="4"/>
                <c:pt idx="0">
                  <c:v>2.3599999999999999E-2</c:v>
                </c:pt>
                <c:pt idx="1">
                  <c:v>3.7699999999999997E-2</c:v>
                </c:pt>
                <c:pt idx="2">
                  <c:v>1.4E-2</c:v>
                </c:pt>
                <c:pt idx="3">
                  <c:v>1.0699999999999999E-2</c:v>
                </c:pt>
              </c:numCache>
            </c:numRef>
          </c:val>
          <c:extLst>
            <c:ext xmlns:c16="http://schemas.microsoft.com/office/drawing/2014/chart" uri="{C3380CC4-5D6E-409C-BE32-E72D297353CC}">
              <c16:uniqueId val="{00000002-74F9-4488-ACAF-50D3DFC335F1}"/>
            </c:ext>
          </c:extLst>
        </c:ser>
        <c:dLbls>
          <c:dLblPos val="ctr"/>
          <c:showLegendKey val="0"/>
          <c:showVal val="1"/>
          <c:showCatName val="0"/>
          <c:showSerName val="0"/>
          <c:showPercent val="0"/>
          <c:showBubbleSize val="0"/>
        </c:dLbls>
        <c:gapWidth val="79"/>
        <c:overlap val="100"/>
        <c:axId val="157054080"/>
        <c:axId val="157055616"/>
      </c:barChart>
      <c:catAx>
        <c:axId val="1570540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157055616"/>
        <c:crosses val="autoZero"/>
        <c:auto val="1"/>
        <c:lblAlgn val="ctr"/>
        <c:lblOffset val="100"/>
        <c:noMultiLvlLbl val="0"/>
      </c:catAx>
      <c:valAx>
        <c:axId val="157055616"/>
        <c:scaling>
          <c:orientation val="minMax"/>
        </c:scaling>
        <c:delete val="1"/>
        <c:axPos val="b"/>
        <c:numFmt formatCode="0%" sourceLinked="1"/>
        <c:majorTickMark val="none"/>
        <c:minorTickMark val="none"/>
        <c:tickLblPos val="nextTo"/>
        <c:crossAx val="157054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140375436503904"/>
          <c:y val="5.9371795909872307E-2"/>
          <c:w val="0.7227660876018509"/>
          <c:h val="0.87333705209589918"/>
        </c:manualLayout>
      </c:layout>
      <c:barChart>
        <c:barDir val="bar"/>
        <c:grouping val="clustered"/>
        <c:varyColors val="0"/>
        <c:ser>
          <c:idx val="0"/>
          <c:order val="0"/>
          <c:tx>
            <c:strRef>
              <c:f>'Qu 13'!$B$1</c:f>
              <c:strCache>
                <c:ptCount val="1"/>
                <c:pt idx="0">
                  <c:v>2019</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 13'!$A$2:$A$8</c:f>
              <c:strCache>
                <c:ptCount val="7"/>
                <c:pt idx="0">
                  <c:v>Never</c:v>
                </c:pt>
                <c:pt idx="1">
                  <c:v>Once a year for my membership renewal</c:v>
                </c:pt>
                <c:pt idx="2">
                  <c:v>Less frequently</c:v>
                </c:pt>
                <c:pt idx="3">
                  <c:v>Monthly</c:v>
                </c:pt>
                <c:pt idx="4">
                  <c:v>Fortnightly</c:v>
                </c:pt>
                <c:pt idx="5">
                  <c:v>Weekly</c:v>
                </c:pt>
                <c:pt idx="6">
                  <c:v>Daily</c:v>
                </c:pt>
              </c:strCache>
            </c:strRef>
          </c:cat>
          <c:val>
            <c:numRef>
              <c:f>'Qu 13'!$B$2:$B$8</c:f>
              <c:numCache>
                <c:formatCode>0%</c:formatCode>
                <c:ptCount val="7"/>
                <c:pt idx="0">
                  <c:v>0</c:v>
                </c:pt>
                <c:pt idx="1">
                  <c:v>0.12</c:v>
                </c:pt>
                <c:pt idx="2">
                  <c:v>0.26</c:v>
                </c:pt>
                <c:pt idx="3">
                  <c:v>0.34</c:v>
                </c:pt>
                <c:pt idx="4">
                  <c:v>0.13</c:v>
                </c:pt>
                <c:pt idx="5">
                  <c:v>0.13</c:v>
                </c:pt>
                <c:pt idx="6">
                  <c:v>0.02</c:v>
                </c:pt>
              </c:numCache>
            </c:numRef>
          </c:val>
          <c:extLst>
            <c:ext xmlns:c16="http://schemas.microsoft.com/office/drawing/2014/chart" uri="{C3380CC4-5D6E-409C-BE32-E72D297353CC}">
              <c16:uniqueId val="{00000000-69DA-490F-8A19-1400F2622466}"/>
            </c:ext>
          </c:extLst>
        </c:ser>
        <c:ser>
          <c:idx val="1"/>
          <c:order val="1"/>
          <c:tx>
            <c:strRef>
              <c:f>'Qu 13'!$C$1</c:f>
              <c:strCache>
                <c:ptCount val="1"/>
                <c:pt idx="0">
                  <c:v>2018</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 13'!$A$2:$A$8</c:f>
              <c:strCache>
                <c:ptCount val="7"/>
                <c:pt idx="0">
                  <c:v>Never</c:v>
                </c:pt>
                <c:pt idx="1">
                  <c:v>Once a year for my membership renewal</c:v>
                </c:pt>
                <c:pt idx="2">
                  <c:v>Less frequently</c:v>
                </c:pt>
                <c:pt idx="3">
                  <c:v>Monthly</c:v>
                </c:pt>
                <c:pt idx="4">
                  <c:v>Fortnightly</c:v>
                </c:pt>
                <c:pt idx="5">
                  <c:v>Weekly</c:v>
                </c:pt>
                <c:pt idx="6">
                  <c:v>Daily</c:v>
                </c:pt>
              </c:strCache>
            </c:strRef>
          </c:cat>
          <c:val>
            <c:numRef>
              <c:f>'Qu 13'!$C$2:$C$8</c:f>
              <c:numCache>
                <c:formatCode>0%</c:formatCode>
                <c:ptCount val="7"/>
                <c:pt idx="0">
                  <c:v>0.01</c:v>
                </c:pt>
                <c:pt idx="1">
                  <c:v>0.09</c:v>
                </c:pt>
                <c:pt idx="2">
                  <c:v>0.25</c:v>
                </c:pt>
                <c:pt idx="3">
                  <c:v>0.32</c:v>
                </c:pt>
                <c:pt idx="4">
                  <c:v>0.13</c:v>
                </c:pt>
                <c:pt idx="5">
                  <c:v>0.18</c:v>
                </c:pt>
                <c:pt idx="6">
                  <c:v>0.01</c:v>
                </c:pt>
              </c:numCache>
            </c:numRef>
          </c:val>
          <c:extLst>
            <c:ext xmlns:c16="http://schemas.microsoft.com/office/drawing/2014/chart" uri="{C3380CC4-5D6E-409C-BE32-E72D297353CC}">
              <c16:uniqueId val="{00000001-69DA-490F-8A19-1400F2622466}"/>
            </c:ext>
          </c:extLst>
        </c:ser>
        <c:dLbls>
          <c:dLblPos val="ctr"/>
          <c:showLegendKey val="0"/>
          <c:showVal val="1"/>
          <c:showCatName val="0"/>
          <c:showSerName val="0"/>
          <c:showPercent val="0"/>
          <c:showBubbleSize val="0"/>
        </c:dLbls>
        <c:gapWidth val="182"/>
        <c:axId val="158560640"/>
        <c:axId val="158562176"/>
      </c:barChart>
      <c:catAx>
        <c:axId val="1585606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8562176"/>
        <c:crosses val="autoZero"/>
        <c:auto val="1"/>
        <c:lblAlgn val="ctr"/>
        <c:lblOffset val="100"/>
        <c:noMultiLvlLbl val="0"/>
      </c:catAx>
      <c:valAx>
        <c:axId val="158562176"/>
        <c:scaling>
          <c:orientation val="minMax"/>
        </c:scaling>
        <c:delete val="1"/>
        <c:axPos val="b"/>
        <c:numFmt formatCode="0%" sourceLinked="1"/>
        <c:majorTickMark val="none"/>
        <c:minorTickMark val="none"/>
        <c:tickLblPos val="nextTo"/>
        <c:crossAx val="1585606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0.60271</cdr:x>
      <cdr:y>0.9066</cdr:y>
    </cdr:from>
    <cdr:to>
      <cdr:x>1</cdr:x>
      <cdr:y>0.96857</cdr:y>
    </cdr:to>
    <cdr:sp macro="" textlink="">
      <cdr:nvSpPr>
        <cdr:cNvPr id="2" name="Footer Placeholder 3">
          <a:extLst xmlns:a="http://schemas.openxmlformats.org/drawingml/2006/main">
            <a:ext uri="{FF2B5EF4-FFF2-40B4-BE49-F238E27FC236}">
              <a16:creationId xmlns:a16="http://schemas.microsoft.com/office/drawing/2014/main" id="{7E540FCE-4D3B-42D4-A430-D44845DC25B5}"/>
            </a:ext>
          </a:extLst>
        </cdr:cNvPr>
        <cdr:cNvSpPr>
          <a:spLocks xmlns:a="http://schemas.openxmlformats.org/drawingml/2006/main" noGrp="1"/>
        </cdr:cNvSpPr>
      </cdr:nvSpPr>
      <cdr:spPr>
        <a:xfrm xmlns:a="http://schemas.openxmlformats.org/drawingml/2006/main">
          <a:off x="6242285" y="5341874"/>
          <a:ext cx="4114800" cy="365125"/>
        </a:xfrm>
        <a:prstGeom xmlns:a="http://schemas.openxmlformats.org/drawingml/2006/main" prst="rect">
          <a:avLst/>
        </a:prstGeom>
      </cdr:spPr>
      <cdr:txBody>
        <a:bodyPr xmlns:a="http://schemas.openxmlformats.org/drawingml/2006/main" vert="horz" lIns="91440" tIns="45720" rIns="91440" bIns="45720" rtlCol="0" anchor="ctr"/>
        <a:lstStyle xmlns:a="http://schemas.openxmlformats.org/drawingml/2006/main">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Mark Diffley Consultancy and Research Ltd. 2020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34C3A9C1-638E-41DA-8CC2-B0E10D6517A1}" type="datetimeFigureOut">
              <a:rPr lang="en-GB" smtClean="0"/>
              <a:t>16/06/2023</a:t>
            </a:fld>
            <a:endParaRPr lang="en-GB"/>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F2852E44-0CA9-4B56-901B-0FECD0D2121D}" type="slidenum">
              <a:rPr lang="en-GB" smtClean="0"/>
              <a:t>‹#›</a:t>
            </a:fld>
            <a:endParaRPr lang="en-GB"/>
          </a:p>
        </p:txBody>
      </p:sp>
    </p:spTree>
    <p:extLst>
      <p:ext uri="{BB962C8B-B14F-4D97-AF65-F5344CB8AC3E}">
        <p14:creationId xmlns:p14="http://schemas.microsoft.com/office/powerpoint/2010/main" val="2231199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4AAE530-0CBB-4B40-86EA-E6FBD7B2DAF4}" type="slidenum">
              <a:rPr lang="en-GB" smtClean="0"/>
              <a:t>13</a:t>
            </a:fld>
            <a:endParaRPr lang="en-GB"/>
          </a:p>
        </p:txBody>
      </p:sp>
    </p:spTree>
    <p:extLst>
      <p:ext uri="{BB962C8B-B14F-4D97-AF65-F5344CB8AC3E}">
        <p14:creationId xmlns:p14="http://schemas.microsoft.com/office/powerpoint/2010/main" val="2441606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4AAE530-0CBB-4B40-86EA-E6FBD7B2DAF4}" type="slidenum">
              <a:rPr lang="en-GB" smtClean="0"/>
              <a:t>35</a:t>
            </a:fld>
            <a:endParaRPr lang="en-GB"/>
          </a:p>
        </p:txBody>
      </p:sp>
    </p:spTree>
    <p:extLst>
      <p:ext uri="{BB962C8B-B14F-4D97-AF65-F5344CB8AC3E}">
        <p14:creationId xmlns:p14="http://schemas.microsoft.com/office/powerpoint/2010/main" val="598571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4AAE530-0CBB-4B40-86EA-E6FBD7B2DAF4}" type="slidenum">
              <a:rPr lang="en-GB" smtClean="0"/>
              <a:t>36</a:t>
            </a:fld>
            <a:endParaRPr lang="en-GB"/>
          </a:p>
        </p:txBody>
      </p:sp>
    </p:spTree>
    <p:extLst>
      <p:ext uri="{BB962C8B-B14F-4D97-AF65-F5344CB8AC3E}">
        <p14:creationId xmlns:p14="http://schemas.microsoft.com/office/powerpoint/2010/main" val="3501723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4AAE530-0CBB-4B40-86EA-E6FBD7B2DAF4}" type="slidenum">
              <a:rPr lang="en-GB" smtClean="0"/>
              <a:t>37</a:t>
            </a:fld>
            <a:endParaRPr lang="en-GB"/>
          </a:p>
        </p:txBody>
      </p:sp>
    </p:spTree>
    <p:extLst>
      <p:ext uri="{BB962C8B-B14F-4D97-AF65-F5344CB8AC3E}">
        <p14:creationId xmlns:p14="http://schemas.microsoft.com/office/powerpoint/2010/main" val="4229136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4AAE530-0CBB-4B40-86EA-E6FBD7B2DAF4}" type="slidenum">
              <a:rPr lang="en-GB" smtClean="0"/>
              <a:t>38</a:t>
            </a:fld>
            <a:endParaRPr lang="en-GB"/>
          </a:p>
        </p:txBody>
      </p:sp>
    </p:spTree>
    <p:extLst>
      <p:ext uri="{BB962C8B-B14F-4D97-AF65-F5344CB8AC3E}">
        <p14:creationId xmlns:p14="http://schemas.microsoft.com/office/powerpoint/2010/main" val="3491223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4AAE530-0CBB-4B40-86EA-E6FBD7B2DAF4}" type="slidenum">
              <a:rPr lang="en-GB" smtClean="0"/>
              <a:t>14</a:t>
            </a:fld>
            <a:endParaRPr lang="en-GB"/>
          </a:p>
        </p:txBody>
      </p:sp>
    </p:spTree>
    <p:extLst>
      <p:ext uri="{BB962C8B-B14F-4D97-AF65-F5344CB8AC3E}">
        <p14:creationId xmlns:p14="http://schemas.microsoft.com/office/powerpoint/2010/main" val="2209384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4AAE530-0CBB-4B40-86EA-E6FBD7B2DAF4}" type="slidenum">
              <a:rPr lang="en-GB" smtClean="0"/>
              <a:t>16</a:t>
            </a:fld>
            <a:endParaRPr lang="en-GB"/>
          </a:p>
        </p:txBody>
      </p:sp>
    </p:spTree>
    <p:extLst>
      <p:ext uri="{BB962C8B-B14F-4D97-AF65-F5344CB8AC3E}">
        <p14:creationId xmlns:p14="http://schemas.microsoft.com/office/powerpoint/2010/main" val="1006614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4AAE530-0CBB-4B40-86EA-E6FBD7B2DAF4}" type="slidenum">
              <a:rPr lang="en-GB" smtClean="0"/>
              <a:t>17</a:t>
            </a:fld>
            <a:endParaRPr lang="en-GB"/>
          </a:p>
        </p:txBody>
      </p:sp>
    </p:spTree>
    <p:extLst>
      <p:ext uri="{BB962C8B-B14F-4D97-AF65-F5344CB8AC3E}">
        <p14:creationId xmlns:p14="http://schemas.microsoft.com/office/powerpoint/2010/main" val="763685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4AAE530-0CBB-4B40-86EA-E6FBD7B2DAF4}" type="slidenum">
              <a:rPr lang="en-GB" smtClean="0"/>
              <a:t>18</a:t>
            </a:fld>
            <a:endParaRPr lang="en-GB"/>
          </a:p>
        </p:txBody>
      </p:sp>
    </p:spTree>
    <p:extLst>
      <p:ext uri="{BB962C8B-B14F-4D97-AF65-F5344CB8AC3E}">
        <p14:creationId xmlns:p14="http://schemas.microsoft.com/office/powerpoint/2010/main" val="456802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4AAE530-0CBB-4B40-86EA-E6FBD7B2DAF4}" type="slidenum">
              <a:rPr lang="en-GB" smtClean="0"/>
              <a:t>19</a:t>
            </a:fld>
            <a:endParaRPr lang="en-GB"/>
          </a:p>
        </p:txBody>
      </p:sp>
    </p:spTree>
    <p:extLst>
      <p:ext uri="{BB962C8B-B14F-4D97-AF65-F5344CB8AC3E}">
        <p14:creationId xmlns:p14="http://schemas.microsoft.com/office/powerpoint/2010/main" val="456802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4AAE530-0CBB-4B40-86EA-E6FBD7B2DAF4}" type="slidenum">
              <a:rPr lang="en-GB" smtClean="0"/>
              <a:t>21</a:t>
            </a:fld>
            <a:endParaRPr lang="en-GB"/>
          </a:p>
        </p:txBody>
      </p:sp>
    </p:spTree>
    <p:extLst>
      <p:ext uri="{BB962C8B-B14F-4D97-AF65-F5344CB8AC3E}">
        <p14:creationId xmlns:p14="http://schemas.microsoft.com/office/powerpoint/2010/main" val="692574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4AAE530-0CBB-4B40-86EA-E6FBD7B2DAF4}" type="slidenum">
              <a:rPr lang="en-GB" smtClean="0"/>
              <a:t>25</a:t>
            </a:fld>
            <a:endParaRPr lang="en-GB"/>
          </a:p>
        </p:txBody>
      </p:sp>
    </p:spTree>
    <p:extLst>
      <p:ext uri="{BB962C8B-B14F-4D97-AF65-F5344CB8AC3E}">
        <p14:creationId xmlns:p14="http://schemas.microsoft.com/office/powerpoint/2010/main" val="958749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4AAE530-0CBB-4B40-86EA-E6FBD7B2DAF4}" type="slidenum">
              <a:rPr lang="en-GB" smtClean="0"/>
              <a:t>34</a:t>
            </a:fld>
            <a:endParaRPr lang="en-GB"/>
          </a:p>
        </p:txBody>
      </p:sp>
    </p:spTree>
    <p:extLst>
      <p:ext uri="{BB962C8B-B14F-4D97-AF65-F5344CB8AC3E}">
        <p14:creationId xmlns:p14="http://schemas.microsoft.com/office/powerpoint/2010/main" val="3709143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AEBB0-7853-4B04-9915-9CB06829D3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6E5162A-7437-4B07-AE8A-BF59A300A1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14BD7A9-01BE-466A-85A7-C61AAF01A36F}"/>
              </a:ext>
            </a:extLst>
          </p:cNvPr>
          <p:cNvSpPr>
            <a:spLocks noGrp="1"/>
          </p:cNvSpPr>
          <p:nvPr>
            <p:ph type="dt" sz="half" idx="10"/>
          </p:nvPr>
        </p:nvSpPr>
        <p:spPr/>
        <p:txBody>
          <a:bodyPr/>
          <a:lstStyle/>
          <a:p>
            <a:fld id="{8FF7FB3A-F705-46EB-BB0E-5C7C28C84263}" type="datetimeFigureOut">
              <a:rPr lang="en-GB" smtClean="0"/>
              <a:t>16/06/2023</a:t>
            </a:fld>
            <a:endParaRPr lang="en-GB"/>
          </a:p>
        </p:txBody>
      </p:sp>
      <p:sp>
        <p:nvSpPr>
          <p:cNvPr id="5" name="Footer Placeholder 4">
            <a:extLst>
              <a:ext uri="{FF2B5EF4-FFF2-40B4-BE49-F238E27FC236}">
                <a16:creationId xmlns:a16="http://schemas.microsoft.com/office/drawing/2014/main" id="{23BABDBC-F76E-4552-8A04-E0C94BE2E5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5E151E-8CE7-487F-BD8A-48615E364FDC}"/>
              </a:ext>
            </a:extLst>
          </p:cNvPr>
          <p:cNvSpPr>
            <a:spLocks noGrp="1"/>
          </p:cNvSpPr>
          <p:nvPr>
            <p:ph type="sldNum" sz="quarter" idx="12"/>
          </p:nvPr>
        </p:nvSpPr>
        <p:spPr/>
        <p:txBody>
          <a:bodyPr/>
          <a:lstStyle/>
          <a:p>
            <a:fld id="{7A6538B4-A097-496D-A5A6-F283872A09AE}" type="slidenum">
              <a:rPr lang="en-GB" smtClean="0"/>
              <a:t>‹#›</a:t>
            </a:fld>
            <a:endParaRPr lang="en-GB"/>
          </a:p>
        </p:txBody>
      </p:sp>
    </p:spTree>
    <p:extLst>
      <p:ext uri="{BB962C8B-B14F-4D97-AF65-F5344CB8AC3E}">
        <p14:creationId xmlns:p14="http://schemas.microsoft.com/office/powerpoint/2010/main" val="688775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5DF97-B6A4-4038-B357-59DBBF00B6D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4AE9949-8BC4-49BE-88A5-0CAEEFE0F7C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C9D933-0207-496A-9B3E-5A9E8DEE683E}"/>
              </a:ext>
            </a:extLst>
          </p:cNvPr>
          <p:cNvSpPr>
            <a:spLocks noGrp="1"/>
          </p:cNvSpPr>
          <p:nvPr>
            <p:ph type="dt" sz="half" idx="10"/>
          </p:nvPr>
        </p:nvSpPr>
        <p:spPr/>
        <p:txBody>
          <a:bodyPr/>
          <a:lstStyle/>
          <a:p>
            <a:fld id="{8FF7FB3A-F705-46EB-BB0E-5C7C28C84263}" type="datetimeFigureOut">
              <a:rPr lang="en-GB" smtClean="0"/>
              <a:t>16/06/2023</a:t>
            </a:fld>
            <a:endParaRPr lang="en-GB"/>
          </a:p>
        </p:txBody>
      </p:sp>
      <p:sp>
        <p:nvSpPr>
          <p:cNvPr id="5" name="Footer Placeholder 4">
            <a:extLst>
              <a:ext uri="{FF2B5EF4-FFF2-40B4-BE49-F238E27FC236}">
                <a16:creationId xmlns:a16="http://schemas.microsoft.com/office/drawing/2014/main" id="{A617080F-2AD7-43FB-90DE-4BB025EAA0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E16B73-440F-4B30-B5A0-21BDC3A31353}"/>
              </a:ext>
            </a:extLst>
          </p:cNvPr>
          <p:cNvSpPr>
            <a:spLocks noGrp="1"/>
          </p:cNvSpPr>
          <p:nvPr>
            <p:ph type="sldNum" sz="quarter" idx="12"/>
          </p:nvPr>
        </p:nvSpPr>
        <p:spPr/>
        <p:txBody>
          <a:bodyPr/>
          <a:lstStyle/>
          <a:p>
            <a:fld id="{7A6538B4-A097-496D-A5A6-F283872A09AE}" type="slidenum">
              <a:rPr lang="en-GB" smtClean="0"/>
              <a:t>‹#›</a:t>
            </a:fld>
            <a:endParaRPr lang="en-GB"/>
          </a:p>
        </p:txBody>
      </p:sp>
    </p:spTree>
    <p:extLst>
      <p:ext uri="{BB962C8B-B14F-4D97-AF65-F5344CB8AC3E}">
        <p14:creationId xmlns:p14="http://schemas.microsoft.com/office/powerpoint/2010/main" val="286504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27E325-77E4-4AB3-8E82-1CAA445B730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2545A70-13A7-49E8-B6C9-09FBD2D3FC8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676561-8149-4CF6-9DCC-CB334024DA8D}"/>
              </a:ext>
            </a:extLst>
          </p:cNvPr>
          <p:cNvSpPr>
            <a:spLocks noGrp="1"/>
          </p:cNvSpPr>
          <p:nvPr>
            <p:ph type="dt" sz="half" idx="10"/>
          </p:nvPr>
        </p:nvSpPr>
        <p:spPr/>
        <p:txBody>
          <a:bodyPr/>
          <a:lstStyle/>
          <a:p>
            <a:fld id="{8FF7FB3A-F705-46EB-BB0E-5C7C28C84263}" type="datetimeFigureOut">
              <a:rPr lang="en-GB" smtClean="0"/>
              <a:t>16/06/2023</a:t>
            </a:fld>
            <a:endParaRPr lang="en-GB"/>
          </a:p>
        </p:txBody>
      </p:sp>
      <p:sp>
        <p:nvSpPr>
          <p:cNvPr id="5" name="Footer Placeholder 4">
            <a:extLst>
              <a:ext uri="{FF2B5EF4-FFF2-40B4-BE49-F238E27FC236}">
                <a16:creationId xmlns:a16="http://schemas.microsoft.com/office/drawing/2014/main" id="{060CEAD1-962D-4A4F-A52F-FF7A787894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0627EF-13A1-44A0-B95E-ADBBCC484D30}"/>
              </a:ext>
            </a:extLst>
          </p:cNvPr>
          <p:cNvSpPr>
            <a:spLocks noGrp="1"/>
          </p:cNvSpPr>
          <p:nvPr>
            <p:ph type="sldNum" sz="quarter" idx="12"/>
          </p:nvPr>
        </p:nvSpPr>
        <p:spPr/>
        <p:txBody>
          <a:bodyPr/>
          <a:lstStyle/>
          <a:p>
            <a:fld id="{7A6538B4-A097-496D-A5A6-F283872A09AE}" type="slidenum">
              <a:rPr lang="en-GB" smtClean="0"/>
              <a:t>‹#›</a:t>
            </a:fld>
            <a:endParaRPr lang="en-GB"/>
          </a:p>
        </p:txBody>
      </p:sp>
    </p:spTree>
    <p:extLst>
      <p:ext uri="{BB962C8B-B14F-4D97-AF65-F5344CB8AC3E}">
        <p14:creationId xmlns:p14="http://schemas.microsoft.com/office/powerpoint/2010/main" val="401966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3CE1-E300-4126-9C14-2FB050BAB4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5B622BB-56B8-44F2-942D-35DF5392A5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F7FC339-109F-4A06-9146-0035EE6E9EB9}"/>
              </a:ext>
            </a:extLst>
          </p:cNvPr>
          <p:cNvSpPr>
            <a:spLocks noGrp="1"/>
          </p:cNvSpPr>
          <p:nvPr>
            <p:ph type="dt" sz="half" idx="10"/>
          </p:nvPr>
        </p:nvSpPr>
        <p:spPr/>
        <p:txBody>
          <a:bodyPr/>
          <a:lstStyle/>
          <a:p>
            <a:r>
              <a:rPr lang="en-US"/>
              <a:t>January 2019</a:t>
            </a:r>
            <a:endParaRPr lang="en-GB"/>
          </a:p>
        </p:txBody>
      </p:sp>
      <p:sp>
        <p:nvSpPr>
          <p:cNvPr id="5" name="Footer Placeholder 4">
            <a:extLst>
              <a:ext uri="{FF2B5EF4-FFF2-40B4-BE49-F238E27FC236}">
                <a16:creationId xmlns:a16="http://schemas.microsoft.com/office/drawing/2014/main" id="{99838AA9-2011-4DF4-BDC1-9AAF29732392}"/>
              </a:ext>
            </a:extLst>
          </p:cNvPr>
          <p:cNvSpPr>
            <a:spLocks noGrp="1"/>
          </p:cNvSpPr>
          <p:nvPr>
            <p:ph type="ftr" sz="quarter" idx="11"/>
          </p:nvPr>
        </p:nvSpPr>
        <p:spPr/>
        <p:txBody>
          <a:bodyPr/>
          <a:lstStyle/>
          <a:p>
            <a:r>
              <a:rPr lang="en-GB"/>
              <a:t>Mark Diffley Consultancy and Research Ltd. 2019</a:t>
            </a:r>
          </a:p>
        </p:txBody>
      </p:sp>
      <p:sp>
        <p:nvSpPr>
          <p:cNvPr id="6" name="Slide Number Placeholder 5">
            <a:extLst>
              <a:ext uri="{FF2B5EF4-FFF2-40B4-BE49-F238E27FC236}">
                <a16:creationId xmlns:a16="http://schemas.microsoft.com/office/drawing/2014/main" id="{4CACF656-EAF3-4A7E-A5FD-6F70FDC3D4BC}"/>
              </a:ext>
            </a:extLst>
          </p:cNvPr>
          <p:cNvSpPr>
            <a:spLocks noGrp="1"/>
          </p:cNvSpPr>
          <p:nvPr>
            <p:ph type="sldNum" sz="quarter" idx="12"/>
          </p:nvPr>
        </p:nvSpPr>
        <p:spPr/>
        <p:txBody>
          <a:bodyPr/>
          <a:lstStyle/>
          <a:p>
            <a:fld id="{1EE29AB7-6A2C-4584-B58A-73487290FB29}" type="slidenum">
              <a:rPr lang="en-GB" smtClean="0"/>
              <a:t>‹#›</a:t>
            </a:fld>
            <a:endParaRPr lang="en-GB"/>
          </a:p>
        </p:txBody>
      </p:sp>
    </p:spTree>
    <p:extLst>
      <p:ext uri="{BB962C8B-B14F-4D97-AF65-F5344CB8AC3E}">
        <p14:creationId xmlns:p14="http://schemas.microsoft.com/office/powerpoint/2010/main" val="517073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84B68-9B35-49CF-90F6-27B4449DBD5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531CBB9-8F23-4AF9-82F8-32DE2FB8D72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EBC276-DAEC-4E8A-901A-5E291FD22794}"/>
              </a:ext>
            </a:extLst>
          </p:cNvPr>
          <p:cNvSpPr>
            <a:spLocks noGrp="1"/>
          </p:cNvSpPr>
          <p:nvPr>
            <p:ph type="dt" sz="half" idx="10"/>
          </p:nvPr>
        </p:nvSpPr>
        <p:spPr/>
        <p:txBody>
          <a:bodyPr/>
          <a:lstStyle/>
          <a:p>
            <a:r>
              <a:rPr lang="en-US"/>
              <a:t>January 2019</a:t>
            </a:r>
            <a:endParaRPr lang="en-GB"/>
          </a:p>
        </p:txBody>
      </p:sp>
      <p:sp>
        <p:nvSpPr>
          <p:cNvPr id="5" name="Footer Placeholder 4">
            <a:extLst>
              <a:ext uri="{FF2B5EF4-FFF2-40B4-BE49-F238E27FC236}">
                <a16:creationId xmlns:a16="http://schemas.microsoft.com/office/drawing/2014/main" id="{698CFD8F-765D-433B-84D7-B3A2FD10D192}"/>
              </a:ext>
            </a:extLst>
          </p:cNvPr>
          <p:cNvSpPr>
            <a:spLocks noGrp="1"/>
          </p:cNvSpPr>
          <p:nvPr>
            <p:ph type="ftr" sz="quarter" idx="11"/>
          </p:nvPr>
        </p:nvSpPr>
        <p:spPr/>
        <p:txBody>
          <a:bodyPr/>
          <a:lstStyle/>
          <a:p>
            <a:r>
              <a:rPr lang="en-GB"/>
              <a:t>Mark Diffley Consultancy and Research Ltd. 2019</a:t>
            </a:r>
          </a:p>
        </p:txBody>
      </p:sp>
      <p:sp>
        <p:nvSpPr>
          <p:cNvPr id="6" name="Slide Number Placeholder 5">
            <a:extLst>
              <a:ext uri="{FF2B5EF4-FFF2-40B4-BE49-F238E27FC236}">
                <a16:creationId xmlns:a16="http://schemas.microsoft.com/office/drawing/2014/main" id="{45ADD4D8-D55F-4307-BAAA-CB370BAAD078}"/>
              </a:ext>
            </a:extLst>
          </p:cNvPr>
          <p:cNvSpPr>
            <a:spLocks noGrp="1"/>
          </p:cNvSpPr>
          <p:nvPr>
            <p:ph type="sldNum" sz="quarter" idx="12"/>
          </p:nvPr>
        </p:nvSpPr>
        <p:spPr/>
        <p:txBody>
          <a:bodyPr/>
          <a:lstStyle/>
          <a:p>
            <a:fld id="{1EE29AB7-6A2C-4584-B58A-73487290FB29}" type="slidenum">
              <a:rPr lang="en-GB" smtClean="0"/>
              <a:t>‹#›</a:t>
            </a:fld>
            <a:endParaRPr lang="en-GB"/>
          </a:p>
        </p:txBody>
      </p:sp>
    </p:spTree>
    <p:extLst>
      <p:ext uri="{BB962C8B-B14F-4D97-AF65-F5344CB8AC3E}">
        <p14:creationId xmlns:p14="http://schemas.microsoft.com/office/powerpoint/2010/main" val="3618349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47740-6BF4-4A97-A27A-2251FAD29A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E97D0EA-B9A6-4737-AD01-D840A0572A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7F48C4F-F000-437A-A821-95F01EE9D910}"/>
              </a:ext>
            </a:extLst>
          </p:cNvPr>
          <p:cNvSpPr>
            <a:spLocks noGrp="1"/>
          </p:cNvSpPr>
          <p:nvPr>
            <p:ph type="dt" sz="half" idx="10"/>
          </p:nvPr>
        </p:nvSpPr>
        <p:spPr/>
        <p:txBody>
          <a:bodyPr/>
          <a:lstStyle/>
          <a:p>
            <a:r>
              <a:rPr lang="en-US"/>
              <a:t>January 2019</a:t>
            </a:r>
            <a:endParaRPr lang="en-GB"/>
          </a:p>
        </p:txBody>
      </p:sp>
      <p:sp>
        <p:nvSpPr>
          <p:cNvPr id="5" name="Footer Placeholder 4">
            <a:extLst>
              <a:ext uri="{FF2B5EF4-FFF2-40B4-BE49-F238E27FC236}">
                <a16:creationId xmlns:a16="http://schemas.microsoft.com/office/drawing/2014/main" id="{F9D508ED-DD2A-499F-A36E-026A7415E86E}"/>
              </a:ext>
            </a:extLst>
          </p:cNvPr>
          <p:cNvSpPr>
            <a:spLocks noGrp="1"/>
          </p:cNvSpPr>
          <p:nvPr>
            <p:ph type="ftr" sz="quarter" idx="11"/>
          </p:nvPr>
        </p:nvSpPr>
        <p:spPr/>
        <p:txBody>
          <a:bodyPr/>
          <a:lstStyle/>
          <a:p>
            <a:r>
              <a:rPr lang="en-GB"/>
              <a:t>Mark Diffley Consultancy and Research Ltd. 2019</a:t>
            </a:r>
          </a:p>
        </p:txBody>
      </p:sp>
      <p:sp>
        <p:nvSpPr>
          <p:cNvPr id="6" name="Slide Number Placeholder 5">
            <a:extLst>
              <a:ext uri="{FF2B5EF4-FFF2-40B4-BE49-F238E27FC236}">
                <a16:creationId xmlns:a16="http://schemas.microsoft.com/office/drawing/2014/main" id="{50A8A6F3-D559-4933-A370-5C787B6B1762}"/>
              </a:ext>
            </a:extLst>
          </p:cNvPr>
          <p:cNvSpPr>
            <a:spLocks noGrp="1"/>
          </p:cNvSpPr>
          <p:nvPr>
            <p:ph type="sldNum" sz="quarter" idx="12"/>
          </p:nvPr>
        </p:nvSpPr>
        <p:spPr/>
        <p:txBody>
          <a:bodyPr/>
          <a:lstStyle/>
          <a:p>
            <a:fld id="{1EE29AB7-6A2C-4584-B58A-73487290FB29}" type="slidenum">
              <a:rPr lang="en-GB" smtClean="0"/>
              <a:t>‹#›</a:t>
            </a:fld>
            <a:endParaRPr lang="en-GB"/>
          </a:p>
        </p:txBody>
      </p:sp>
    </p:spTree>
    <p:extLst>
      <p:ext uri="{BB962C8B-B14F-4D97-AF65-F5344CB8AC3E}">
        <p14:creationId xmlns:p14="http://schemas.microsoft.com/office/powerpoint/2010/main" val="272140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39374-F21E-48DA-B4D5-A504F70361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5A518E-CC1D-4765-9E2A-B1EBA9F4740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CCF6228-5EEA-47D8-AC87-D50D7E9A184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058EF22-BA45-4A7F-BEBB-809BC898DA66}"/>
              </a:ext>
            </a:extLst>
          </p:cNvPr>
          <p:cNvSpPr>
            <a:spLocks noGrp="1"/>
          </p:cNvSpPr>
          <p:nvPr>
            <p:ph type="dt" sz="half" idx="10"/>
          </p:nvPr>
        </p:nvSpPr>
        <p:spPr/>
        <p:txBody>
          <a:bodyPr/>
          <a:lstStyle/>
          <a:p>
            <a:r>
              <a:rPr lang="en-US"/>
              <a:t>January 2019</a:t>
            </a:r>
            <a:endParaRPr lang="en-GB"/>
          </a:p>
        </p:txBody>
      </p:sp>
      <p:sp>
        <p:nvSpPr>
          <p:cNvPr id="6" name="Footer Placeholder 5">
            <a:extLst>
              <a:ext uri="{FF2B5EF4-FFF2-40B4-BE49-F238E27FC236}">
                <a16:creationId xmlns:a16="http://schemas.microsoft.com/office/drawing/2014/main" id="{E1CB61C7-84A0-4DC2-99A9-DC11A3AC994D}"/>
              </a:ext>
            </a:extLst>
          </p:cNvPr>
          <p:cNvSpPr>
            <a:spLocks noGrp="1"/>
          </p:cNvSpPr>
          <p:nvPr>
            <p:ph type="ftr" sz="quarter" idx="11"/>
          </p:nvPr>
        </p:nvSpPr>
        <p:spPr/>
        <p:txBody>
          <a:bodyPr/>
          <a:lstStyle/>
          <a:p>
            <a:r>
              <a:rPr lang="en-GB"/>
              <a:t>Mark Diffley Consultancy and Research Ltd. 2019</a:t>
            </a:r>
          </a:p>
        </p:txBody>
      </p:sp>
      <p:sp>
        <p:nvSpPr>
          <p:cNvPr id="7" name="Slide Number Placeholder 6">
            <a:extLst>
              <a:ext uri="{FF2B5EF4-FFF2-40B4-BE49-F238E27FC236}">
                <a16:creationId xmlns:a16="http://schemas.microsoft.com/office/drawing/2014/main" id="{13976C3F-1EB1-408F-AE52-26320F8408C2}"/>
              </a:ext>
            </a:extLst>
          </p:cNvPr>
          <p:cNvSpPr>
            <a:spLocks noGrp="1"/>
          </p:cNvSpPr>
          <p:nvPr>
            <p:ph type="sldNum" sz="quarter" idx="12"/>
          </p:nvPr>
        </p:nvSpPr>
        <p:spPr/>
        <p:txBody>
          <a:bodyPr/>
          <a:lstStyle/>
          <a:p>
            <a:fld id="{1EE29AB7-6A2C-4584-B58A-73487290FB29}" type="slidenum">
              <a:rPr lang="en-GB" smtClean="0"/>
              <a:t>‹#›</a:t>
            </a:fld>
            <a:endParaRPr lang="en-GB"/>
          </a:p>
        </p:txBody>
      </p:sp>
    </p:spTree>
    <p:extLst>
      <p:ext uri="{BB962C8B-B14F-4D97-AF65-F5344CB8AC3E}">
        <p14:creationId xmlns:p14="http://schemas.microsoft.com/office/powerpoint/2010/main" val="3406987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32646-DE0C-421C-A31E-0271C38436E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4477653-EFB5-43CF-A14B-D2DF8ABC07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53188BE-5912-4D10-9449-1B9E5FF818C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6910766-09FF-4873-A29A-4B552C5BF8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F8AEC29-094D-4C72-AEB7-5D4FE0569D7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5549B2A-3640-4799-8814-ECF3B9BA8D78}"/>
              </a:ext>
            </a:extLst>
          </p:cNvPr>
          <p:cNvSpPr>
            <a:spLocks noGrp="1"/>
          </p:cNvSpPr>
          <p:nvPr>
            <p:ph type="dt" sz="half" idx="10"/>
          </p:nvPr>
        </p:nvSpPr>
        <p:spPr/>
        <p:txBody>
          <a:bodyPr/>
          <a:lstStyle/>
          <a:p>
            <a:r>
              <a:rPr lang="en-US"/>
              <a:t>January 2019</a:t>
            </a:r>
            <a:endParaRPr lang="en-GB"/>
          </a:p>
        </p:txBody>
      </p:sp>
      <p:sp>
        <p:nvSpPr>
          <p:cNvPr id="8" name="Footer Placeholder 7">
            <a:extLst>
              <a:ext uri="{FF2B5EF4-FFF2-40B4-BE49-F238E27FC236}">
                <a16:creationId xmlns:a16="http://schemas.microsoft.com/office/drawing/2014/main" id="{6F131F03-6D3F-44B0-BFC9-D98B1BD58FB5}"/>
              </a:ext>
            </a:extLst>
          </p:cNvPr>
          <p:cNvSpPr>
            <a:spLocks noGrp="1"/>
          </p:cNvSpPr>
          <p:nvPr>
            <p:ph type="ftr" sz="quarter" idx="11"/>
          </p:nvPr>
        </p:nvSpPr>
        <p:spPr/>
        <p:txBody>
          <a:bodyPr/>
          <a:lstStyle/>
          <a:p>
            <a:r>
              <a:rPr lang="en-GB"/>
              <a:t>Mark Diffley Consultancy and Research Ltd. 2019</a:t>
            </a:r>
          </a:p>
        </p:txBody>
      </p:sp>
      <p:sp>
        <p:nvSpPr>
          <p:cNvPr id="9" name="Slide Number Placeholder 8">
            <a:extLst>
              <a:ext uri="{FF2B5EF4-FFF2-40B4-BE49-F238E27FC236}">
                <a16:creationId xmlns:a16="http://schemas.microsoft.com/office/drawing/2014/main" id="{17CB855A-4D23-490E-B3F8-649E247B6DBA}"/>
              </a:ext>
            </a:extLst>
          </p:cNvPr>
          <p:cNvSpPr>
            <a:spLocks noGrp="1"/>
          </p:cNvSpPr>
          <p:nvPr>
            <p:ph type="sldNum" sz="quarter" idx="12"/>
          </p:nvPr>
        </p:nvSpPr>
        <p:spPr/>
        <p:txBody>
          <a:bodyPr/>
          <a:lstStyle/>
          <a:p>
            <a:fld id="{1EE29AB7-6A2C-4584-B58A-73487290FB29}" type="slidenum">
              <a:rPr lang="en-GB" smtClean="0"/>
              <a:t>‹#›</a:t>
            </a:fld>
            <a:endParaRPr lang="en-GB"/>
          </a:p>
        </p:txBody>
      </p:sp>
    </p:spTree>
    <p:extLst>
      <p:ext uri="{BB962C8B-B14F-4D97-AF65-F5344CB8AC3E}">
        <p14:creationId xmlns:p14="http://schemas.microsoft.com/office/powerpoint/2010/main" val="1064805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FBA6-7C7A-4C27-B138-03B5A2070B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0CE5242-FCA6-4970-9996-BBAD97F2E32C}"/>
              </a:ext>
            </a:extLst>
          </p:cNvPr>
          <p:cNvSpPr>
            <a:spLocks noGrp="1"/>
          </p:cNvSpPr>
          <p:nvPr>
            <p:ph type="dt" sz="half" idx="10"/>
          </p:nvPr>
        </p:nvSpPr>
        <p:spPr/>
        <p:txBody>
          <a:bodyPr/>
          <a:lstStyle/>
          <a:p>
            <a:r>
              <a:rPr lang="en-US"/>
              <a:t>January 2019</a:t>
            </a:r>
            <a:endParaRPr lang="en-GB"/>
          </a:p>
        </p:txBody>
      </p:sp>
      <p:sp>
        <p:nvSpPr>
          <p:cNvPr id="4" name="Footer Placeholder 3">
            <a:extLst>
              <a:ext uri="{FF2B5EF4-FFF2-40B4-BE49-F238E27FC236}">
                <a16:creationId xmlns:a16="http://schemas.microsoft.com/office/drawing/2014/main" id="{12C5ADE0-97C9-4485-83BA-F7E5B51D23D2}"/>
              </a:ext>
            </a:extLst>
          </p:cNvPr>
          <p:cNvSpPr>
            <a:spLocks noGrp="1"/>
          </p:cNvSpPr>
          <p:nvPr>
            <p:ph type="ftr" sz="quarter" idx="11"/>
          </p:nvPr>
        </p:nvSpPr>
        <p:spPr/>
        <p:txBody>
          <a:bodyPr/>
          <a:lstStyle/>
          <a:p>
            <a:r>
              <a:rPr lang="en-GB"/>
              <a:t>Mark Diffley Consultancy and Research Ltd. 2019</a:t>
            </a:r>
          </a:p>
        </p:txBody>
      </p:sp>
      <p:sp>
        <p:nvSpPr>
          <p:cNvPr id="5" name="Slide Number Placeholder 4">
            <a:extLst>
              <a:ext uri="{FF2B5EF4-FFF2-40B4-BE49-F238E27FC236}">
                <a16:creationId xmlns:a16="http://schemas.microsoft.com/office/drawing/2014/main" id="{83CAFF74-CA4E-4728-9AEC-9A3EB05738F5}"/>
              </a:ext>
            </a:extLst>
          </p:cNvPr>
          <p:cNvSpPr>
            <a:spLocks noGrp="1"/>
          </p:cNvSpPr>
          <p:nvPr>
            <p:ph type="sldNum" sz="quarter" idx="12"/>
          </p:nvPr>
        </p:nvSpPr>
        <p:spPr/>
        <p:txBody>
          <a:bodyPr/>
          <a:lstStyle/>
          <a:p>
            <a:fld id="{1EE29AB7-6A2C-4584-B58A-73487290FB29}" type="slidenum">
              <a:rPr lang="en-GB" smtClean="0"/>
              <a:t>‹#›</a:t>
            </a:fld>
            <a:endParaRPr lang="en-GB"/>
          </a:p>
        </p:txBody>
      </p:sp>
    </p:spTree>
    <p:extLst>
      <p:ext uri="{BB962C8B-B14F-4D97-AF65-F5344CB8AC3E}">
        <p14:creationId xmlns:p14="http://schemas.microsoft.com/office/powerpoint/2010/main" val="275841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1CD5AC-F7C1-4E8A-9B76-608F77DD6C62}"/>
              </a:ext>
            </a:extLst>
          </p:cNvPr>
          <p:cNvSpPr>
            <a:spLocks noGrp="1"/>
          </p:cNvSpPr>
          <p:nvPr>
            <p:ph type="dt" sz="half" idx="10"/>
          </p:nvPr>
        </p:nvSpPr>
        <p:spPr/>
        <p:txBody>
          <a:bodyPr/>
          <a:lstStyle/>
          <a:p>
            <a:r>
              <a:rPr lang="en-US"/>
              <a:t>January 2019</a:t>
            </a:r>
            <a:endParaRPr lang="en-GB"/>
          </a:p>
        </p:txBody>
      </p:sp>
      <p:sp>
        <p:nvSpPr>
          <p:cNvPr id="3" name="Footer Placeholder 2">
            <a:extLst>
              <a:ext uri="{FF2B5EF4-FFF2-40B4-BE49-F238E27FC236}">
                <a16:creationId xmlns:a16="http://schemas.microsoft.com/office/drawing/2014/main" id="{5CCE46C8-446B-4878-8FD3-0C3DB5FD782D}"/>
              </a:ext>
            </a:extLst>
          </p:cNvPr>
          <p:cNvSpPr>
            <a:spLocks noGrp="1"/>
          </p:cNvSpPr>
          <p:nvPr>
            <p:ph type="ftr" sz="quarter" idx="11"/>
          </p:nvPr>
        </p:nvSpPr>
        <p:spPr/>
        <p:txBody>
          <a:bodyPr/>
          <a:lstStyle/>
          <a:p>
            <a:r>
              <a:rPr lang="en-GB"/>
              <a:t>Mark Diffley Consultancy and Research Ltd. 2019</a:t>
            </a:r>
          </a:p>
        </p:txBody>
      </p:sp>
      <p:sp>
        <p:nvSpPr>
          <p:cNvPr id="4" name="Slide Number Placeholder 3">
            <a:extLst>
              <a:ext uri="{FF2B5EF4-FFF2-40B4-BE49-F238E27FC236}">
                <a16:creationId xmlns:a16="http://schemas.microsoft.com/office/drawing/2014/main" id="{9C40C5C5-BEA5-4848-93C9-C6ACBC46E47C}"/>
              </a:ext>
            </a:extLst>
          </p:cNvPr>
          <p:cNvSpPr>
            <a:spLocks noGrp="1"/>
          </p:cNvSpPr>
          <p:nvPr>
            <p:ph type="sldNum" sz="quarter" idx="12"/>
          </p:nvPr>
        </p:nvSpPr>
        <p:spPr/>
        <p:txBody>
          <a:bodyPr/>
          <a:lstStyle/>
          <a:p>
            <a:fld id="{1EE29AB7-6A2C-4584-B58A-73487290FB29}" type="slidenum">
              <a:rPr lang="en-GB" smtClean="0"/>
              <a:t>‹#›</a:t>
            </a:fld>
            <a:endParaRPr lang="en-GB"/>
          </a:p>
        </p:txBody>
      </p:sp>
    </p:spTree>
    <p:extLst>
      <p:ext uri="{BB962C8B-B14F-4D97-AF65-F5344CB8AC3E}">
        <p14:creationId xmlns:p14="http://schemas.microsoft.com/office/powerpoint/2010/main" val="1337095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7033E-1C64-48D3-84DB-C97EB3356A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EF3A142-5C5A-47A9-96D0-75C64494BE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E192978-4E95-4053-938B-0ED799E90D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E295561-160F-4FDF-91A8-44AB7C0A3906}"/>
              </a:ext>
            </a:extLst>
          </p:cNvPr>
          <p:cNvSpPr>
            <a:spLocks noGrp="1"/>
          </p:cNvSpPr>
          <p:nvPr>
            <p:ph type="dt" sz="half" idx="10"/>
          </p:nvPr>
        </p:nvSpPr>
        <p:spPr/>
        <p:txBody>
          <a:bodyPr/>
          <a:lstStyle/>
          <a:p>
            <a:r>
              <a:rPr lang="en-US"/>
              <a:t>January 2019</a:t>
            </a:r>
            <a:endParaRPr lang="en-GB"/>
          </a:p>
        </p:txBody>
      </p:sp>
      <p:sp>
        <p:nvSpPr>
          <p:cNvPr id="6" name="Footer Placeholder 5">
            <a:extLst>
              <a:ext uri="{FF2B5EF4-FFF2-40B4-BE49-F238E27FC236}">
                <a16:creationId xmlns:a16="http://schemas.microsoft.com/office/drawing/2014/main" id="{5D581D05-FBFE-4EA5-92A5-4A3F4C301168}"/>
              </a:ext>
            </a:extLst>
          </p:cNvPr>
          <p:cNvSpPr>
            <a:spLocks noGrp="1"/>
          </p:cNvSpPr>
          <p:nvPr>
            <p:ph type="ftr" sz="quarter" idx="11"/>
          </p:nvPr>
        </p:nvSpPr>
        <p:spPr/>
        <p:txBody>
          <a:bodyPr/>
          <a:lstStyle/>
          <a:p>
            <a:r>
              <a:rPr lang="en-GB"/>
              <a:t>Mark Diffley Consultancy and Research Ltd. 2019</a:t>
            </a:r>
          </a:p>
        </p:txBody>
      </p:sp>
      <p:sp>
        <p:nvSpPr>
          <p:cNvPr id="7" name="Slide Number Placeholder 6">
            <a:extLst>
              <a:ext uri="{FF2B5EF4-FFF2-40B4-BE49-F238E27FC236}">
                <a16:creationId xmlns:a16="http://schemas.microsoft.com/office/drawing/2014/main" id="{B3643C3E-9914-47F0-9040-396CE0CBB819}"/>
              </a:ext>
            </a:extLst>
          </p:cNvPr>
          <p:cNvSpPr>
            <a:spLocks noGrp="1"/>
          </p:cNvSpPr>
          <p:nvPr>
            <p:ph type="sldNum" sz="quarter" idx="12"/>
          </p:nvPr>
        </p:nvSpPr>
        <p:spPr/>
        <p:txBody>
          <a:bodyPr/>
          <a:lstStyle/>
          <a:p>
            <a:fld id="{1EE29AB7-6A2C-4584-B58A-73487290FB29}" type="slidenum">
              <a:rPr lang="en-GB" smtClean="0"/>
              <a:t>‹#›</a:t>
            </a:fld>
            <a:endParaRPr lang="en-GB"/>
          </a:p>
        </p:txBody>
      </p:sp>
    </p:spTree>
    <p:extLst>
      <p:ext uri="{BB962C8B-B14F-4D97-AF65-F5344CB8AC3E}">
        <p14:creationId xmlns:p14="http://schemas.microsoft.com/office/powerpoint/2010/main" val="448282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E85FF-78E8-4DDB-B4A1-AFCAB073B95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946257F-082E-4F81-84FA-E0735263491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C93EB2E-58AC-4A3D-8189-FAB176ADB51B}"/>
              </a:ext>
            </a:extLst>
          </p:cNvPr>
          <p:cNvSpPr>
            <a:spLocks noGrp="1"/>
          </p:cNvSpPr>
          <p:nvPr>
            <p:ph type="dt" sz="half" idx="10"/>
          </p:nvPr>
        </p:nvSpPr>
        <p:spPr/>
        <p:txBody>
          <a:bodyPr/>
          <a:lstStyle/>
          <a:p>
            <a:fld id="{8FF7FB3A-F705-46EB-BB0E-5C7C28C84263}" type="datetimeFigureOut">
              <a:rPr lang="en-GB" smtClean="0"/>
              <a:t>16/06/2023</a:t>
            </a:fld>
            <a:endParaRPr lang="en-GB"/>
          </a:p>
        </p:txBody>
      </p:sp>
      <p:sp>
        <p:nvSpPr>
          <p:cNvPr id="5" name="Footer Placeholder 4">
            <a:extLst>
              <a:ext uri="{FF2B5EF4-FFF2-40B4-BE49-F238E27FC236}">
                <a16:creationId xmlns:a16="http://schemas.microsoft.com/office/drawing/2014/main" id="{378FAC46-65B8-4563-9353-F4D75EAF11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AEF672-F656-4F26-9960-48EB361BB201}"/>
              </a:ext>
            </a:extLst>
          </p:cNvPr>
          <p:cNvSpPr>
            <a:spLocks noGrp="1"/>
          </p:cNvSpPr>
          <p:nvPr>
            <p:ph type="sldNum" sz="quarter" idx="12"/>
          </p:nvPr>
        </p:nvSpPr>
        <p:spPr>
          <a:xfrm>
            <a:off x="7942217" y="6356350"/>
            <a:ext cx="3411583" cy="365125"/>
          </a:xfrm>
        </p:spPr>
        <p:txBody>
          <a:bodyPr/>
          <a:lstStyle/>
          <a:p>
            <a:r>
              <a:rPr lang="en-GB"/>
              <a:t>Mark Diffley Consultancy and Research Ltd. 2020</a:t>
            </a:r>
          </a:p>
          <a:p>
            <a:endParaRPr lang="en-GB"/>
          </a:p>
        </p:txBody>
      </p:sp>
      <p:pic>
        <p:nvPicPr>
          <p:cNvPr id="9" name="Picture 8">
            <a:extLst>
              <a:ext uri="{FF2B5EF4-FFF2-40B4-BE49-F238E27FC236}">
                <a16:creationId xmlns:a16="http://schemas.microsoft.com/office/drawing/2014/main" id="{64274E8F-49F3-4337-96CE-CF9E64F60FA6}"/>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799214" y="6307693"/>
            <a:ext cx="1052160" cy="369332"/>
          </a:xfrm>
          <a:prstGeom prst="rect">
            <a:avLst/>
          </a:prstGeom>
          <a:noFill/>
          <a:ln>
            <a:noFill/>
          </a:ln>
        </p:spPr>
      </p:pic>
    </p:spTree>
    <p:extLst>
      <p:ext uri="{BB962C8B-B14F-4D97-AF65-F5344CB8AC3E}">
        <p14:creationId xmlns:p14="http://schemas.microsoft.com/office/powerpoint/2010/main" val="14623041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54963-8DA0-4674-8389-C078A206D9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20E5BD2-1479-4A4E-9CF0-A9A8A26B8A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F8D661B-CE7C-4C80-8DA3-8778EF61EA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5C0DA46-A42A-4CF1-AC62-42EDA718742F}"/>
              </a:ext>
            </a:extLst>
          </p:cNvPr>
          <p:cNvSpPr>
            <a:spLocks noGrp="1"/>
          </p:cNvSpPr>
          <p:nvPr>
            <p:ph type="dt" sz="half" idx="10"/>
          </p:nvPr>
        </p:nvSpPr>
        <p:spPr/>
        <p:txBody>
          <a:bodyPr/>
          <a:lstStyle/>
          <a:p>
            <a:r>
              <a:rPr lang="en-US"/>
              <a:t>January 2019</a:t>
            </a:r>
            <a:endParaRPr lang="en-GB"/>
          </a:p>
        </p:txBody>
      </p:sp>
      <p:sp>
        <p:nvSpPr>
          <p:cNvPr id="6" name="Footer Placeholder 5">
            <a:extLst>
              <a:ext uri="{FF2B5EF4-FFF2-40B4-BE49-F238E27FC236}">
                <a16:creationId xmlns:a16="http://schemas.microsoft.com/office/drawing/2014/main" id="{97A648C4-D9F4-44BD-B095-7CA906A02AA0}"/>
              </a:ext>
            </a:extLst>
          </p:cNvPr>
          <p:cNvSpPr>
            <a:spLocks noGrp="1"/>
          </p:cNvSpPr>
          <p:nvPr>
            <p:ph type="ftr" sz="quarter" idx="11"/>
          </p:nvPr>
        </p:nvSpPr>
        <p:spPr/>
        <p:txBody>
          <a:bodyPr/>
          <a:lstStyle/>
          <a:p>
            <a:r>
              <a:rPr lang="en-GB"/>
              <a:t>Mark Diffley Consultancy and Research Ltd. 2019</a:t>
            </a:r>
          </a:p>
        </p:txBody>
      </p:sp>
      <p:sp>
        <p:nvSpPr>
          <p:cNvPr id="7" name="Slide Number Placeholder 6">
            <a:extLst>
              <a:ext uri="{FF2B5EF4-FFF2-40B4-BE49-F238E27FC236}">
                <a16:creationId xmlns:a16="http://schemas.microsoft.com/office/drawing/2014/main" id="{0548CD05-0FB8-46C2-9C4F-7A07A8FA2567}"/>
              </a:ext>
            </a:extLst>
          </p:cNvPr>
          <p:cNvSpPr>
            <a:spLocks noGrp="1"/>
          </p:cNvSpPr>
          <p:nvPr>
            <p:ph type="sldNum" sz="quarter" idx="12"/>
          </p:nvPr>
        </p:nvSpPr>
        <p:spPr/>
        <p:txBody>
          <a:bodyPr/>
          <a:lstStyle/>
          <a:p>
            <a:fld id="{1EE29AB7-6A2C-4584-B58A-73487290FB29}" type="slidenum">
              <a:rPr lang="en-GB" smtClean="0"/>
              <a:t>‹#›</a:t>
            </a:fld>
            <a:endParaRPr lang="en-GB"/>
          </a:p>
        </p:txBody>
      </p:sp>
    </p:spTree>
    <p:extLst>
      <p:ext uri="{BB962C8B-B14F-4D97-AF65-F5344CB8AC3E}">
        <p14:creationId xmlns:p14="http://schemas.microsoft.com/office/powerpoint/2010/main" val="643673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F17CF-19D3-477D-8272-8170DE77286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48AB771-A8FB-4F4C-A651-FCEE0E7A3E0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EAC363-BD84-4465-B1DA-EC98D46C8391}"/>
              </a:ext>
            </a:extLst>
          </p:cNvPr>
          <p:cNvSpPr>
            <a:spLocks noGrp="1"/>
          </p:cNvSpPr>
          <p:nvPr>
            <p:ph type="dt" sz="half" idx="10"/>
          </p:nvPr>
        </p:nvSpPr>
        <p:spPr/>
        <p:txBody>
          <a:bodyPr/>
          <a:lstStyle/>
          <a:p>
            <a:r>
              <a:rPr lang="en-US"/>
              <a:t>January 2019</a:t>
            </a:r>
            <a:endParaRPr lang="en-GB"/>
          </a:p>
        </p:txBody>
      </p:sp>
      <p:sp>
        <p:nvSpPr>
          <p:cNvPr id="5" name="Footer Placeholder 4">
            <a:extLst>
              <a:ext uri="{FF2B5EF4-FFF2-40B4-BE49-F238E27FC236}">
                <a16:creationId xmlns:a16="http://schemas.microsoft.com/office/drawing/2014/main" id="{AE7FF745-E604-46CD-93F7-E25B5EFA0838}"/>
              </a:ext>
            </a:extLst>
          </p:cNvPr>
          <p:cNvSpPr>
            <a:spLocks noGrp="1"/>
          </p:cNvSpPr>
          <p:nvPr>
            <p:ph type="ftr" sz="quarter" idx="11"/>
          </p:nvPr>
        </p:nvSpPr>
        <p:spPr/>
        <p:txBody>
          <a:bodyPr/>
          <a:lstStyle/>
          <a:p>
            <a:r>
              <a:rPr lang="en-GB"/>
              <a:t>Mark Diffley Consultancy and Research Ltd. 2019</a:t>
            </a:r>
          </a:p>
        </p:txBody>
      </p:sp>
      <p:sp>
        <p:nvSpPr>
          <p:cNvPr id="6" name="Slide Number Placeholder 5">
            <a:extLst>
              <a:ext uri="{FF2B5EF4-FFF2-40B4-BE49-F238E27FC236}">
                <a16:creationId xmlns:a16="http://schemas.microsoft.com/office/drawing/2014/main" id="{E516E293-F5AE-45C2-AD0D-10B2A5EA9525}"/>
              </a:ext>
            </a:extLst>
          </p:cNvPr>
          <p:cNvSpPr>
            <a:spLocks noGrp="1"/>
          </p:cNvSpPr>
          <p:nvPr>
            <p:ph type="sldNum" sz="quarter" idx="12"/>
          </p:nvPr>
        </p:nvSpPr>
        <p:spPr/>
        <p:txBody>
          <a:bodyPr/>
          <a:lstStyle/>
          <a:p>
            <a:fld id="{1EE29AB7-6A2C-4584-B58A-73487290FB29}" type="slidenum">
              <a:rPr lang="en-GB" smtClean="0"/>
              <a:t>‹#›</a:t>
            </a:fld>
            <a:endParaRPr lang="en-GB"/>
          </a:p>
        </p:txBody>
      </p:sp>
    </p:spTree>
    <p:extLst>
      <p:ext uri="{BB962C8B-B14F-4D97-AF65-F5344CB8AC3E}">
        <p14:creationId xmlns:p14="http://schemas.microsoft.com/office/powerpoint/2010/main" val="22511607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069BB0-7A7D-4660-B637-7BF9D29D86A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9F5E8A5-BC4C-4D0F-A7EC-D94064AE7A7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AE66C7-2ED8-4821-879B-129470088977}"/>
              </a:ext>
            </a:extLst>
          </p:cNvPr>
          <p:cNvSpPr>
            <a:spLocks noGrp="1"/>
          </p:cNvSpPr>
          <p:nvPr>
            <p:ph type="dt" sz="half" idx="10"/>
          </p:nvPr>
        </p:nvSpPr>
        <p:spPr/>
        <p:txBody>
          <a:bodyPr/>
          <a:lstStyle/>
          <a:p>
            <a:r>
              <a:rPr lang="en-US"/>
              <a:t>January 2019</a:t>
            </a:r>
            <a:endParaRPr lang="en-GB"/>
          </a:p>
        </p:txBody>
      </p:sp>
      <p:sp>
        <p:nvSpPr>
          <p:cNvPr id="5" name="Footer Placeholder 4">
            <a:extLst>
              <a:ext uri="{FF2B5EF4-FFF2-40B4-BE49-F238E27FC236}">
                <a16:creationId xmlns:a16="http://schemas.microsoft.com/office/drawing/2014/main" id="{E6128E5B-BDA8-4D0B-99EB-5E406690948F}"/>
              </a:ext>
            </a:extLst>
          </p:cNvPr>
          <p:cNvSpPr>
            <a:spLocks noGrp="1"/>
          </p:cNvSpPr>
          <p:nvPr>
            <p:ph type="ftr" sz="quarter" idx="11"/>
          </p:nvPr>
        </p:nvSpPr>
        <p:spPr/>
        <p:txBody>
          <a:bodyPr/>
          <a:lstStyle/>
          <a:p>
            <a:r>
              <a:rPr lang="en-GB"/>
              <a:t>Mark Diffley Consultancy and Research Ltd. 2019</a:t>
            </a:r>
          </a:p>
        </p:txBody>
      </p:sp>
      <p:sp>
        <p:nvSpPr>
          <p:cNvPr id="6" name="Slide Number Placeholder 5">
            <a:extLst>
              <a:ext uri="{FF2B5EF4-FFF2-40B4-BE49-F238E27FC236}">
                <a16:creationId xmlns:a16="http://schemas.microsoft.com/office/drawing/2014/main" id="{234B2DFF-9807-489E-B636-CC3A09DC93C9}"/>
              </a:ext>
            </a:extLst>
          </p:cNvPr>
          <p:cNvSpPr>
            <a:spLocks noGrp="1"/>
          </p:cNvSpPr>
          <p:nvPr>
            <p:ph type="sldNum" sz="quarter" idx="12"/>
          </p:nvPr>
        </p:nvSpPr>
        <p:spPr/>
        <p:txBody>
          <a:bodyPr/>
          <a:lstStyle/>
          <a:p>
            <a:fld id="{1EE29AB7-6A2C-4584-B58A-73487290FB29}" type="slidenum">
              <a:rPr lang="en-GB" smtClean="0"/>
              <a:t>‹#›</a:t>
            </a:fld>
            <a:endParaRPr lang="en-GB"/>
          </a:p>
        </p:txBody>
      </p:sp>
    </p:spTree>
    <p:extLst>
      <p:ext uri="{BB962C8B-B14F-4D97-AF65-F5344CB8AC3E}">
        <p14:creationId xmlns:p14="http://schemas.microsoft.com/office/powerpoint/2010/main" val="553659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0DA8C-9F3A-474B-9764-54737AE07C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C5BED9C-E36F-4AEA-B2F0-34A0470F72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C2A798E-6BEE-45C3-B215-E02EFC7B9F1E}"/>
              </a:ext>
            </a:extLst>
          </p:cNvPr>
          <p:cNvSpPr>
            <a:spLocks noGrp="1"/>
          </p:cNvSpPr>
          <p:nvPr>
            <p:ph type="dt" sz="half" idx="10"/>
          </p:nvPr>
        </p:nvSpPr>
        <p:spPr/>
        <p:txBody>
          <a:bodyPr/>
          <a:lstStyle/>
          <a:p>
            <a:fld id="{8FF7FB3A-F705-46EB-BB0E-5C7C28C84263}" type="datetimeFigureOut">
              <a:rPr lang="en-GB" smtClean="0"/>
              <a:t>16/06/2023</a:t>
            </a:fld>
            <a:endParaRPr lang="en-GB"/>
          </a:p>
        </p:txBody>
      </p:sp>
      <p:sp>
        <p:nvSpPr>
          <p:cNvPr id="5" name="Footer Placeholder 4">
            <a:extLst>
              <a:ext uri="{FF2B5EF4-FFF2-40B4-BE49-F238E27FC236}">
                <a16:creationId xmlns:a16="http://schemas.microsoft.com/office/drawing/2014/main" id="{4ADE5CE5-E848-4DC5-A2FC-49251F46F4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D16CE4-DD8D-4A94-A497-70F07933ADA7}"/>
              </a:ext>
            </a:extLst>
          </p:cNvPr>
          <p:cNvSpPr>
            <a:spLocks noGrp="1"/>
          </p:cNvSpPr>
          <p:nvPr>
            <p:ph type="sldNum" sz="quarter" idx="12"/>
          </p:nvPr>
        </p:nvSpPr>
        <p:spPr/>
        <p:txBody>
          <a:bodyPr/>
          <a:lstStyle/>
          <a:p>
            <a:fld id="{7A6538B4-A097-496D-A5A6-F283872A09AE}" type="slidenum">
              <a:rPr lang="en-GB" smtClean="0"/>
              <a:t>‹#›</a:t>
            </a:fld>
            <a:endParaRPr lang="en-GB"/>
          </a:p>
        </p:txBody>
      </p:sp>
    </p:spTree>
    <p:extLst>
      <p:ext uri="{BB962C8B-B14F-4D97-AF65-F5344CB8AC3E}">
        <p14:creationId xmlns:p14="http://schemas.microsoft.com/office/powerpoint/2010/main" val="836319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B856C-1138-41F3-876B-FEB0D36B92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2CFACB6-B08D-49D9-AF63-4F13126CF7C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8299B5D-95C6-4E3B-83A0-D23E08D2D45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16DD0E3-4F7D-4ABC-AFEF-9F8163D7C765}"/>
              </a:ext>
            </a:extLst>
          </p:cNvPr>
          <p:cNvSpPr>
            <a:spLocks noGrp="1"/>
          </p:cNvSpPr>
          <p:nvPr>
            <p:ph type="dt" sz="half" idx="10"/>
          </p:nvPr>
        </p:nvSpPr>
        <p:spPr/>
        <p:txBody>
          <a:bodyPr/>
          <a:lstStyle/>
          <a:p>
            <a:fld id="{8FF7FB3A-F705-46EB-BB0E-5C7C28C84263}" type="datetimeFigureOut">
              <a:rPr lang="en-GB" smtClean="0"/>
              <a:t>16/06/2023</a:t>
            </a:fld>
            <a:endParaRPr lang="en-GB"/>
          </a:p>
        </p:txBody>
      </p:sp>
      <p:sp>
        <p:nvSpPr>
          <p:cNvPr id="6" name="Footer Placeholder 5">
            <a:extLst>
              <a:ext uri="{FF2B5EF4-FFF2-40B4-BE49-F238E27FC236}">
                <a16:creationId xmlns:a16="http://schemas.microsoft.com/office/drawing/2014/main" id="{7AB0EF9E-9643-454F-BD10-5114B902C2B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DDEE4F4-C801-4C3D-9556-E70248CA314C}"/>
              </a:ext>
            </a:extLst>
          </p:cNvPr>
          <p:cNvSpPr>
            <a:spLocks noGrp="1"/>
          </p:cNvSpPr>
          <p:nvPr>
            <p:ph type="sldNum" sz="quarter" idx="12"/>
          </p:nvPr>
        </p:nvSpPr>
        <p:spPr/>
        <p:txBody>
          <a:bodyPr/>
          <a:lstStyle/>
          <a:p>
            <a:fld id="{7A6538B4-A097-496D-A5A6-F283872A09AE}" type="slidenum">
              <a:rPr lang="en-GB" smtClean="0"/>
              <a:t>‹#›</a:t>
            </a:fld>
            <a:endParaRPr lang="en-GB"/>
          </a:p>
        </p:txBody>
      </p:sp>
    </p:spTree>
    <p:extLst>
      <p:ext uri="{BB962C8B-B14F-4D97-AF65-F5344CB8AC3E}">
        <p14:creationId xmlns:p14="http://schemas.microsoft.com/office/powerpoint/2010/main" val="1544869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81236-FFBB-4C74-8124-CB5E975797A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F21C1B7-E311-4D82-AEBF-00EB55DD50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9CD1CC4-3C51-47A7-B9E3-4B57CBA27D5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8BAB1DB-2EBA-4E53-B376-74B1976D78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602E94C-7206-4050-85D7-9D17C64F8F8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C6265D0-F3B8-4E14-A095-2B197D1C29EE}"/>
              </a:ext>
            </a:extLst>
          </p:cNvPr>
          <p:cNvSpPr>
            <a:spLocks noGrp="1"/>
          </p:cNvSpPr>
          <p:nvPr>
            <p:ph type="dt" sz="half" idx="10"/>
          </p:nvPr>
        </p:nvSpPr>
        <p:spPr/>
        <p:txBody>
          <a:bodyPr/>
          <a:lstStyle/>
          <a:p>
            <a:fld id="{8FF7FB3A-F705-46EB-BB0E-5C7C28C84263}" type="datetimeFigureOut">
              <a:rPr lang="en-GB" smtClean="0"/>
              <a:t>16/06/2023</a:t>
            </a:fld>
            <a:endParaRPr lang="en-GB"/>
          </a:p>
        </p:txBody>
      </p:sp>
      <p:sp>
        <p:nvSpPr>
          <p:cNvPr id="8" name="Footer Placeholder 7">
            <a:extLst>
              <a:ext uri="{FF2B5EF4-FFF2-40B4-BE49-F238E27FC236}">
                <a16:creationId xmlns:a16="http://schemas.microsoft.com/office/drawing/2014/main" id="{0298644F-3006-49AF-A029-A9243D8039B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2E31D14-471E-44AB-BBC3-3CD9D8353554}"/>
              </a:ext>
            </a:extLst>
          </p:cNvPr>
          <p:cNvSpPr>
            <a:spLocks noGrp="1"/>
          </p:cNvSpPr>
          <p:nvPr>
            <p:ph type="sldNum" sz="quarter" idx="12"/>
          </p:nvPr>
        </p:nvSpPr>
        <p:spPr/>
        <p:txBody>
          <a:bodyPr/>
          <a:lstStyle/>
          <a:p>
            <a:fld id="{7A6538B4-A097-496D-A5A6-F283872A09AE}" type="slidenum">
              <a:rPr lang="en-GB" smtClean="0"/>
              <a:t>‹#›</a:t>
            </a:fld>
            <a:endParaRPr lang="en-GB"/>
          </a:p>
        </p:txBody>
      </p:sp>
    </p:spTree>
    <p:extLst>
      <p:ext uri="{BB962C8B-B14F-4D97-AF65-F5344CB8AC3E}">
        <p14:creationId xmlns:p14="http://schemas.microsoft.com/office/powerpoint/2010/main" val="728033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22A09-CF52-41A9-84F3-7E1E2DAB8D3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546F33-BFDE-4F33-ABD0-61CAC09B87AC}"/>
              </a:ext>
            </a:extLst>
          </p:cNvPr>
          <p:cNvSpPr>
            <a:spLocks noGrp="1"/>
          </p:cNvSpPr>
          <p:nvPr>
            <p:ph type="dt" sz="half" idx="10"/>
          </p:nvPr>
        </p:nvSpPr>
        <p:spPr/>
        <p:txBody>
          <a:bodyPr/>
          <a:lstStyle/>
          <a:p>
            <a:fld id="{8FF7FB3A-F705-46EB-BB0E-5C7C28C84263}" type="datetimeFigureOut">
              <a:rPr lang="en-GB" smtClean="0"/>
              <a:t>16/06/2023</a:t>
            </a:fld>
            <a:endParaRPr lang="en-GB"/>
          </a:p>
        </p:txBody>
      </p:sp>
      <p:sp>
        <p:nvSpPr>
          <p:cNvPr id="4" name="Footer Placeholder 3">
            <a:extLst>
              <a:ext uri="{FF2B5EF4-FFF2-40B4-BE49-F238E27FC236}">
                <a16:creationId xmlns:a16="http://schemas.microsoft.com/office/drawing/2014/main" id="{F1DEA790-30AA-4CAC-95D2-FEBDD23D3AF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9A04AFA-A012-4DD4-BD17-3764D0683A15}"/>
              </a:ext>
            </a:extLst>
          </p:cNvPr>
          <p:cNvSpPr>
            <a:spLocks noGrp="1"/>
          </p:cNvSpPr>
          <p:nvPr>
            <p:ph type="sldNum" sz="quarter" idx="12"/>
          </p:nvPr>
        </p:nvSpPr>
        <p:spPr/>
        <p:txBody>
          <a:bodyPr/>
          <a:lstStyle/>
          <a:p>
            <a:fld id="{7A6538B4-A097-496D-A5A6-F283872A09AE}" type="slidenum">
              <a:rPr lang="en-GB" smtClean="0"/>
              <a:t>‹#›</a:t>
            </a:fld>
            <a:endParaRPr lang="en-GB"/>
          </a:p>
        </p:txBody>
      </p:sp>
    </p:spTree>
    <p:extLst>
      <p:ext uri="{BB962C8B-B14F-4D97-AF65-F5344CB8AC3E}">
        <p14:creationId xmlns:p14="http://schemas.microsoft.com/office/powerpoint/2010/main" val="386091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6FD3FF-69DA-44DD-ACE1-6439E4F660A7}"/>
              </a:ext>
            </a:extLst>
          </p:cNvPr>
          <p:cNvSpPr>
            <a:spLocks noGrp="1"/>
          </p:cNvSpPr>
          <p:nvPr>
            <p:ph type="dt" sz="half" idx="10"/>
          </p:nvPr>
        </p:nvSpPr>
        <p:spPr/>
        <p:txBody>
          <a:bodyPr/>
          <a:lstStyle/>
          <a:p>
            <a:fld id="{8FF7FB3A-F705-46EB-BB0E-5C7C28C84263}" type="datetimeFigureOut">
              <a:rPr lang="en-GB" smtClean="0"/>
              <a:t>16/06/2023</a:t>
            </a:fld>
            <a:endParaRPr lang="en-GB"/>
          </a:p>
        </p:txBody>
      </p:sp>
      <p:sp>
        <p:nvSpPr>
          <p:cNvPr id="3" name="Footer Placeholder 2">
            <a:extLst>
              <a:ext uri="{FF2B5EF4-FFF2-40B4-BE49-F238E27FC236}">
                <a16:creationId xmlns:a16="http://schemas.microsoft.com/office/drawing/2014/main" id="{D4533C84-D085-4CA6-A2CF-4579B83C975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7B9A3C7-3C36-4A54-B39C-59910C2DB190}"/>
              </a:ext>
            </a:extLst>
          </p:cNvPr>
          <p:cNvSpPr>
            <a:spLocks noGrp="1"/>
          </p:cNvSpPr>
          <p:nvPr>
            <p:ph type="sldNum" sz="quarter" idx="12"/>
          </p:nvPr>
        </p:nvSpPr>
        <p:spPr/>
        <p:txBody>
          <a:bodyPr/>
          <a:lstStyle/>
          <a:p>
            <a:fld id="{7A6538B4-A097-496D-A5A6-F283872A09AE}" type="slidenum">
              <a:rPr lang="en-GB" smtClean="0"/>
              <a:t>‹#›</a:t>
            </a:fld>
            <a:endParaRPr lang="en-GB"/>
          </a:p>
        </p:txBody>
      </p:sp>
    </p:spTree>
    <p:extLst>
      <p:ext uri="{BB962C8B-B14F-4D97-AF65-F5344CB8AC3E}">
        <p14:creationId xmlns:p14="http://schemas.microsoft.com/office/powerpoint/2010/main" val="1739874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B5C3A-27C4-4491-AE61-57A3CCC2DE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E64703-DBDF-4592-AC3E-ADF2055719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D9524B3-7E4C-4BD2-9B25-E2B32F122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C3AC2D5-7AC8-4F70-ADBA-261FB8A60D89}"/>
              </a:ext>
            </a:extLst>
          </p:cNvPr>
          <p:cNvSpPr>
            <a:spLocks noGrp="1"/>
          </p:cNvSpPr>
          <p:nvPr>
            <p:ph type="dt" sz="half" idx="10"/>
          </p:nvPr>
        </p:nvSpPr>
        <p:spPr/>
        <p:txBody>
          <a:bodyPr/>
          <a:lstStyle/>
          <a:p>
            <a:fld id="{8FF7FB3A-F705-46EB-BB0E-5C7C28C84263}" type="datetimeFigureOut">
              <a:rPr lang="en-GB" smtClean="0"/>
              <a:t>16/06/2023</a:t>
            </a:fld>
            <a:endParaRPr lang="en-GB"/>
          </a:p>
        </p:txBody>
      </p:sp>
      <p:sp>
        <p:nvSpPr>
          <p:cNvPr id="6" name="Footer Placeholder 5">
            <a:extLst>
              <a:ext uri="{FF2B5EF4-FFF2-40B4-BE49-F238E27FC236}">
                <a16:creationId xmlns:a16="http://schemas.microsoft.com/office/drawing/2014/main" id="{FEE1BDB6-DDBC-4C1A-AA25-0377936563A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F43762D-B58A-4E19-9B19-3DEC4FF66FD3}"/>
              </a:ext>
            </a:extLst>
          </p:cNvPr>
          <p:cNvSpPr>
            <a:spLocks noGrp="1"/>
          </p:cNvSpPr>
          <p:nvPr>
            <p:ph type="sldNum" sz="quarter" idx="12"/>
          </p:nvPr>
        </p:nvSpPr>
        <p:spPr/>
        <p:txBody>
          <a:bodyPr/>
          <a:lstStyle/>
          <a:p>
            <a:fld id="{7A6538B4-A097-496D-A5A6-F283872A09AE}" type="slidenum">
              <a:rPr lang="en-GB" smtClean="0"/>
              <a:t>‹#›</a:t>
            </a:fld>
            <a:endParaRPr lang="en-GB"/>
          </a:p>
        </p:txBody>
      </p:sp>
    </p:spTree>
    <p:extLst>
      <p:ext uri="{BB962C8B-B14F-4D97-AF65-F5344CB8AC3E}">
        <p14:creationId xmlns:p14="http://schemas.microsoft.com/office/powerpoint/2010/main" val="657815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B9A3D-6101-448B-8CF7-A9DDE0A1B7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25DE9BA-8A3B-4E7B-B64F-FC41495E8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3B07156-BBC0-4829-8F50-82F86278F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9617F59-B3C5-40D7-81D6-5185E156ABA9}"/>
              </a:ext>
            </a:extLst>
          </p:cNvPr>
          <p:cNvSpPr>
            <a:spLocks noGrp="1"/>
          </p:cNvSpPr>
          <p:nvPr>
            <p:ph type="dt" sz="half" idx="10"/>
          </p:nvPr>
        </p:nvSpPr>
        <p:spPr/>
        <p:txBody>
          <a:bodyPr/>
          <a:lstStyle/>
          <a:p>
            <a:fld id="{8FF7FB3A-F705-46EB-BB0E-5C7C28C84263}" type="datetimeFigureOut">
              <a:rPr lang="en-GB" smtClean="0"/>
              <a:t>16/06/2023</a:t>
            </a:fld>
            <a:endParaRPr lang="en-GB"/>
          </a:p>
        </p:txBody>
      </p:sp>
      <p:sp>
        <p:nvSpPr>
          <p:cNvPr id="6" name="Footer Placeholder 5">
            <a:extLst>
              <a:ext uri="{FF2B5EF4-FFF2-40B4-BE49-F238E27FC236}">
                <a16:creationId xmlns:a16="http://schemas.microsoft.com/office/drawing/2014/main" id="{4FC33948-99B0-418C-A6B5-C2168E6674E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9FAA01-A655-460A-B328-346F5B0C9BE0}"/>
              </a:ext>
            </a:extLst>
          </p:cNvPr>
          <p:cNvSpPr>
            <a:spLocks noGrp="1"/>
          </p:cNvSpPr>
          <p:nvPr>
            <p:ph type="sldNum" sz="quarter" idx="12"/>
          </p:nvPr>
        </p:nvSpPr>
        <p:spPr/>
        <p:txBody>
          <a:bodyPr/>
          <a:lstStyle/>
          <a:p>
            <a:fld id="{7A6538B4-A097-496D-A5A6-F283872A09AE}" type="slidenum">
              <a:rPr lang="en-GB" smtClean="0"/>
              <a:t>‹#›</a:t>
            </a:fld>
            <a:endParaRPr lang="en-GB"/>
          </a:p>
        </p:txBody>
      </p:sp>
    </p:spTree>
    <p:extLst>
      <p:ext uri="{BB962C8B-B14F-4D97-AF65-F5344CB8AC3E}">
        <p14:creationId xmlns:p14="http://schemas.microsoft.com/office/powerpoint/2010/main" val="1525929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13D55F-83B3-4E3C-AFEF-29C3A76555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62BDDEF-4270-47E5-BF70-8FCBB8B7F1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D8FA51-6ABE-47D7-A9EB-FAB792297F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F7FB3A-F705-46EB-BB0E-5C7C28C84263}" type="datetimeFigureOut">
              <a:rPr lang="en-GB" smtClean="0"/>
              <a:t>16/06/2023</a:t>
            </a:fld>
            <a:endParaRPr lang="en-GB"/>
          </a:p>
        </p:txBody>
      </p:sp>
      <p:sp>
        <p:nvSpPr>
          <p:cNvPr id="5" name="Footer Placeholder 4">
            <a:extLst>
              <a:ext uri="{FF2B5EF4-FFF2-40B4-BE49-F238E27FC236}">
                <a16:creationId xmlns:a16="http://schemas.microsoft.com/office/drawing/2014/main" id="{B00448F6-A8F8-4C56-9C0F-F50A305649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570E0CA-D700-4D3E-B215-A2E3F45C4B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6538B4-A097-496D-A5A6-F283872A09AE}" type="slidenum">
              <a:rPr lang="en-GB" smtClean="0"/>
              <a:t>‹#›</a:t>
            </a:fld>
            <a:endParaRPr lang="en-GB"/>
          </a:p>
        </p:txBody>
      </p:sp>
      <p:sp>
        <p:nvSpPr>
          <p:cNvPr id="8" name="TextBox 7">
            <a:extLst>
              <a:ext uri="{FF2B5EF4-FFF2-40B4-BE49-F238E27FC236}">
                <a16:creationId xmlns:a16="http://schemas.microsoft.com/office/drawing/2014/main" id="{8AF47F8C-B33E-0EA4-DD8D-D77ED24A6F81}"/>
              </a:ext>
            </a:extLst>
          </p:cNvPr>
          <p:cNvSpPr txBox="1"/>
          <p:nvPr>
            <p:extLst>
              <p:ext uri="{1162E1C5-73C7-4A58-AE30-91384D911F3F}">
                <p184:classification xmlns:p184="http://schemas.microsoft.com/office/powerpoint/2018/4/main" val="hdr"/>
              </p:ext>
            </p:extLst>
          </p:nvPr>
        </p:nvSpPr>
        <p:spPr>
          <a:xfrm>
            <a:off x="6096000" y="63500"/>
            <a:ext cx="571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4874344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519878-6A02-44F6-908A-ADAB81A58E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3E2C92E-6240-4921-AAF0-30BD8589B1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A639CB-FD17-4A16-9FFF-A2EA0778CC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January 2019</a:t>
            </a:r>
            <a:endParaRPr lang="en-GB"/>
          </a:p>
        </p:txBody>
      </p:sp>
      <p:sp>
        <p:nvSpPr>
          <p:cNvPr id="5" name="Footer Placeholder 4">
            <a:extLst>
              <a:ext uri="{FF2B5EF4-FFF2-40B4-BE49-F238E27FC236}">
                <a16:creationId xmlns:a16="http://schemas.microsoft.com/office/drawing/2014/main" id="{9461C96A-A475-4FB1-9F9E-D1D30EC8B2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Mark Diffley Consultancy and Research Ltd. 2019</a:t>
            </a:r>
          </a:p>
        </p:txBody>
      </p:sp>
      <p:sp>
        <p:nvSpPr>
          <p:cNvPr id="6" name="Slide Number Placeholder 5">
            <a:extLst>
              <a:ext uri="{FF2B5EF4-FFF2-40B4-BE49-F238E27FC236}">
                <a16:creationId xmlns:a16="http://schemas.microsoft.com/office/drawing/2014/main" id="{774EE5C2-411E-408D-8FAB-11F9C9BF1E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E29AB7-6A2C-4584-B58A-73487290FB29}" type="slidenum">
              <a:rPr lang="en-GB" smtClean="0"/>
              <a:t>‹#›</a:t>
            </a:fld>
            <a:endParaRPr lang="en-GB"/>
          </a:p>
        </p:txBody>
      </p:sp>
      <p:sp>
        <p:nvSpPr>
          <p:cNvPr id="8" name="TextBox 7">
            <a:extLst>
              <a:ext uri="{FF2B5EF4-FFF2-40B4-BE49-F238E27FC236}">
                <a16:creationId xmlns:a16="http://schemas.microsoft.com/office/drawing/2014/main" id="{5C9231BC-4EE1-5430-5324-8D5C03D4085F}"/>
              </a:ext>
            </a:extLst>
          </p:cNvPr>
          <p:cNvSpPr txBox="1"/>
          <p:nvPr>
            <p:extLst>
              <p:ext uri="{1162E1C5-73C7-4A58-AE30-91384D911F3F}">
                <p184:classification xmlns:p184="http://schemas.microsoft.com/office/powerpoint/2018/4/main" val="hdr"/>
              </p:ext>
            </p:extLst>
          </p:nvPr>
        </p:nvSpPr>
        <p:spPr>
          <a:xfrm>
            <a:off x="6096000" y="63500"/>
            <a:ext cx="571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5745488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w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wmf"/></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wmf"/></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wmf"/></Relationships>
</file>

<file path=ppt/slides/_rels/slide1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18.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19.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10.xml"/></Relationships>
</file>

<file path=ppt/slides/_rels/slide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wmf"/></Relationships>
</file>

<file path=ppt/slides/_rels/slide2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14.xml"/></Relationships>
</file>

<file path=ppt/slides/_rels/slide2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1.wmf"/><Relationship Id="rId1" Type="http://schemas.openxmlformats.org/officeDocument/2006/relationships/slideLayout" Target="../slideLayouts/slideLayout7.xml"/><Relationship Id="rId5" Type="http://schemas.openxmlformats.org/officeDocument/2006/relationships/chart" Target="../charts/chart19.xml"/><Relationship Id="rId4" Type="http://schemas.openxmlformats.org/officeDocument/2006/relationships/chart" Target="../charts/chart18.xml"/></Relationships>
</file>

<file path=ppt/slides/_rels/slide3.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image" Target="../media/image1.wmf"/><Relationship Id="rId1" Type="http://schemas.openxmlformats.org/officeDocument/2006/relationships/slideLayout" Target="../slideLayouts/slideLayout7.xml"/><Relationship Id="rId5" Type="http://schemas.openxmlformats.org/officeDocument/2006/relationships/chart" Target="../charts/chart22.xml"/><Relationship Id="rId4" Type="http://schemas.openxmlformats.org/officeDocument/2006/relationships/chart" Target="../charts/chart21.xml"/></Relationships>
</file>

<file path=ppt/slides/_rels/slide3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24.xml"/></Relationships>
</file>

<file path=ppt/slides/_rels/slide3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chart" Target="../charts/chart26.xml"/><Relationship Id="rId4" Type="http://schemas.openxmlformats.org/officeDocument/2006/relationships/chart" Target="../charts/chart25.xml"/></Relationships>
</file>

<file path=ppt/slides/_rels/slide3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27.xml"/></Relationships>
</file>

<file path=ppt/slides/_rels/slide37.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wmf"/></Relationships>
</file>

<file path=ppt/slides/_rels/slide38.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wmf"/></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wmf"/><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E73F5-374B-4CE5-8392-E8101E3E53B7}"/>
              </a:ext>
            </a:extLst>
          </p:cNvPr>
          <p:cNvSpPr>
            <a:spLocks noGrp="1"/>
          </p:cNvSpPr>
          <p:nvPr>
            <p:ph type="ctrTitle"/>
          </p:nvPr>
        </p:nvSpPr>
        <p:spPr>
          <a:xfrm>
            <a:off x="-204782" y="5091762"/>
            <a:ext cx="8479362" cy="1264588"/>
          </a:xfrm>
        </p:spPr>
        <p:txBody>
          <a:bodyPr anchor="ctr">
            <a:normAutofit/>
          </a:bodyPr>
          <a:lstStyle/>
          <a:p>
            <a:pPr algn="r"/>
            <a:r>
              <a:rPr lang="en-GB" sz="2400" b="1" dirty="0">
                <a:solidFill>
                  <a:schemeClr val="bg1"/>
                </a:solidFill>
                <a:latin typeface="Arial" panose="020B0604020202020204" pitchFamily="34" charset="0"/>
                <a:cs typeface="Arial" panose="020B0604020202020204" pitchFamily="34" charset="0"/>
              </a:rPr>
              <a:t>Law Society of Scotland, Annual Members Survey 2019</a:t>
            </a:r>
            <a:br>
              <a:rPr lang="en-GB" sz="2400" b="1" dirty="0">
                <a:solidFill>
                  <a:schemeClr val="bg1"/>
                </a:solidFill>
                <a:latin typeface="Arial" panose="020B0604020202020204" pitchFamily="34" charset="0"/>
                <a:cs typeface="Arial" panose="020B0604020202020204" pitchFamily="34" charset="0"/>
              </a:rPr>
            </a:br>
            <a:r>
              <a:rPr lang="en-GB" sz="1600" b="1" i="1" dirty="0">
                <a:solidFill>
                  <a:schemeClr val="bg1"/>
                </a:solidFill>
                <a:latin typeface="Arial" panose="020B0604020202020204" pitchFamily="34" charset="0"/>
                <a:cs typeface="Arial" panose="020B0604020202020204" pitchFamily="34" charset="0"/>
              </a:rPr>
              <a:t>Report by Mark Diffley Consultancy and Research Ltd</a:t>
            </a:r>
            <a:endParaRPr lang="en-GB" sz="2400" b="1" i="1"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E964219-9BAF-4F20-AA88-1B026163F6B4}"/>
              </a:ext>
            </a:extLst>
          </p:cNvPr>
          <p:cNvPicPr>
            <a:picLocks noChangeAspect="1"/>
          </p:cNvPicPr>
          <p:nvPr/>
        </p:nvPicPr>
        <p:blipFill>
          <a:blip r:embed="rId2"/>
          <a:stretch>
            <a:fillRect/>
          </a:stretch>
        </p:blipFill>
        <p:spPr>
          <a:xfrm>
            <a:off x="4414837" y="2747962"/>
            <a:ext cx="3362325" cy="1362075"/>
          </a:xfrm>
          <a:prstGeom prst="rect">
            <a:avLst/>
          </a:prstGeom>
        </p:spPr>
      </p:pic>
      <p:pic>
        <p:nvPicPr>
          <p:cNvPr id="1028" name="Picture 4" descr="Image result for law society of scotland">
            <a:extLst>
              <a:ext uri="{FF2B5EF4-FFF2-40B4-BE49-F238E27FC236}">
                <a16:creationId xmlns:a16="http://schemas.microsoft.com/office/drawing/2014/main" id="{C9FA2F6D-2505-44B0-A63D-EF753633CF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9107" y="5038736"/>
            <a:ext cx="3142818" cy="12731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887474DE-2344-4470-AEB3-D97C6047C0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589" b="23915"/>
          <a:stretch/>
        </p:blipFill>
        <p:spPr bwMode="auto">
          <a:xfrm>
            <a:off x="0" y="-335583"/>
            <a:ext cx="12182115" cy="5075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a:extLst>
              <a:ext uri="{FF2B5EF4-FFF2-40B4-BE49-F238E27FC236}">
                <a16:creationId xmlns:a16="http://schemas.microsoft.com/office/drawing/2014/main" id="{C4814629-5625-4D4B-B12A-63DA8803A67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9214" y="6307693"/>
            <a:ext cx="1052160" cy="369332"/>
          </a:xfrm>
          <a:prstGeom prst="rect">
            <a:avLst/>
          </a:prstGeom>
          <a:noFill/>
          <a:ln>
            <a:noFill/>
          </a:ln>
        </p:spPr>
      </p:pic>
    </p:spTree>
    <p:extLst>
      <p:ext uri="{BB962C8B-B14F-4D97-AF65-F5344CB8AC3E}">
        <p14:creationId xmlns:p14="http://schemas.microsoft.com/office/powerpoint/2010/main" val="162562239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12D00A-009E-46C8-93B5-1000B13D8775}"/>
              </a:ext>
            </a:extLst>
          </p:cNvPr>
          <p:cNvSpPr txBox="1"/>
          <p:nvPr/>
        </p:nvSpPr>
        <p:spPr>
          <a:xfrm>
            <a:off x="0" y="0"/>
            <a:ext cx="12192000" cy="369332"/>
          </a:xfrm>
          <a:prstGeom prst="rect">
            <a:avLst/>
          </a:prstGeom>
          <a:solidFill>
            <a:schemeClr val="tx1"/>
          </a:solidFill>
        </p:spPr>
        <p:txBody>
          <a:bodyPr wrap="square" rtlCol="0">
            <a:spAutoFit/>
          </a:bodyPr>
          <a:lstStyle/>
          <a:p>
            <a:r>
              <a:rPr lang="en-GB" b="1">
                <a:solidFill>
                  <a:schemeClr val="bg1"/>
                </a:solidFill>
                <a:latin typeface="Arial" panose="020B0604020202020204" pitchFamily="34" charset="0"/>
                <a:cs typeface="Arial" panose="020B0604020202020204" pitchFamily="34" charset="0"/>
              </a:rPr>
              <a:t>A similar pattern was observed with respect to Big Firms…</a:t>
            </a:r>
          </a:p>
        </p:txBody>
      </p:sp>
      <p:pic>
        <p:nvPicPr>
          <p:cNvPr id="5" name="Picture 4">
            <a:extLst>
              <a:ext uri="{FF2B5EF4-FFF2-40B4-BE49-F238E27FC236}">
                <a16:creationId xmlns:a16="http://schemas.microsoft.com/office/drawing/2014/main" id="{F5ACDA9B-2B1A-4905-9AAF-2223745871F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9214" y="6307693"/>
            <a:ext cx="1052160" cy="369332"/>
          </a:xfrm>
          <a:prstGeom prst="rect">
            <a:avLst/>
          </a:prstGeom>
          <a:noFill/>
          <a:ln>
            <a:noFill/>
          </a:ln>
        </p:spPr>
      </p:pic>
      <p:sp>
        <p:nvSpPr>
          <p:cNvPr id="6" name="Footer Placeholder 3">
            <a:extLst>
              <a:ext uri="{FF2B5EF4-FFF2-40B4-BE49-F238E27FC236}">
                <a16:creationId xmlns:a16="http://schemas.microsoft.com/office/drawing/2014/main" id="{7D79EBB3-49F4-4092-9577-322A15B0A1C8}"/>
              </a:ext>
            </a:extLst>
          </p:cNvPr>
          <p:cNvSpPr>
            <a:spLocks noGrp="1"/>
          </p:cNvSpPr>
          <p:nvPr>
            <p:ph type="ftr" sz="quarter" idx="11"/>
          </p:nvPr>
        </p:nvSpPr>
        <p:spPr>
          <a:xfrm>
            <a:off x="8077200" y="6311900"/>
            <a:ext cx="4114800" cy="365125"/>
          </a:xfrm>
        </p:spPr>
        <p:txBody>
          <a:bodyPr/>
          <a:lstStyle/>
          <a:p>
            <a:r>
              <a:rPr lang="en-GB"/>
              <a:t>Mark Diffley Consultancy and Research Ltd. 2020</a:t>
            </a:r>
          </a:p>
        </p:txBody>
      </p:sp>
      <p:graphicFrame>
        <p:nvGraphicFramePr>
          <p:cNvPr id="15" name="Table 14">
            <a:extLst>
              <a:ext uri="{FF2B5EF4-FFF2-40B4-BE49-F238E27FC236}">
                <a16:creationId xmlns:a16="http://schemas.microsoft.com/office/drawing/2014/main" id="{BE75FDBC-33CC-4312-AB73-370A90FE9128}"/>
              </a:ext>
            </a:extLst>
          </p:cNvPr>
          <p:cNvGraphicFramePr>
            <a:graphicFrameLocks noGrp="1"/>
          </p:cNvGraphicFramePr>
          <p:nvPr>
            <p:extLst>
              <p:ext uri="{D42A27DB-BD31-4B8C-83A1-F6EECF244321}">
                <p14:modId xmlns:p14="http://schemas.microsoft.com/office/powerpoint/2010/main" val="825535391"/>
              </p:ext>
            </p:extLst>
          </p:nvPr>
        </p:nvGraphicFramePr>
        <p:xfrm>
          <a:off x="357809" y="630374"/>
          <a:ext cx="11224590" cy="5441848"/>
        </p:xfrm>
        <a:graphic>
          <a:graphicData uri="http://schemas.openxmlformats.org/drawingml/2006/table">
            <a:tbl>
              <a:tblPr firstRow="1" bandRow="1">
                <a:tableStyleId>{93296810-A885-4BE3-A3E7-6D5BEEA58F35}</a:tableStyleId>
              </a:tblPr>
              <a:tblGrid>
                <a:gridCol w="3861504">
                  <a:extLst>
                    <a:ext uri="{9D8B030D-6E8A-4147-A177-3AD203B41FA5}">
                      <a16:colId xmlns:a16="http://schemas.microsoft.com/office/drawing/2014/main" val="10402258"/>
                    </a:ext>
                  </a:extLst>
                </a:gridCol>
                <a:gridCol w="2454362">
                  <a:extLst>
                    <a:ext uri="{9D8B030D-6E8A-4147-A177-3AD203B41FA5}">
                      <a16:colId xmlns:a16="http://schemas.microsoft.com/office/drawing/2014/main" val="432919339"/>
                    </a:ext>
                  </a:extLst>
                </a:gridCol>
                <a:gridCol w="2454362">
                  <a:extLst>
                    <a:ext uri="{9D8B030D-6E8A-4147-A177-3AD203B41FA5}">
                      <a16:colId xmlns:a16="http://schemas.microsoft.com/office/drawing/2014/main" val="3619320434"/>
                    </a:ext>
                  </a:extLst>
                </a:gridCol>
                <a:gridCol w="2454362">
                  <a:extLst>
                    <a:ext uri="{9D8B030D-6E8A-4147-A177-3AD203B41FA5}">
                      <a16:colId xmlns:a16="http://schemas.microsoft.com/office/drawing/2014/main" val="4250148092"/>
                    </a:ext>
                  </a:extLst>
                </a:gridCol>
              </a:tblGrid>
              <a:tr h="403100">
                <a:tc>
                  <a:txBody>
                    <a:bodyPr/>
                    <a:lstStyle/>
                    <a:p>
                      <a:r>
                        <a:rPr lang="en-GB">
                          <a:latin typeface="Arial" panose="020B0604020202020204" pitchFamily="34" charset="0"/>
                          <a:cs typeface="Arial" panose="020B0604020202020204" pitchFamily="34" charset="0"/>
                        </a:rPr>
                        <a:t>Statement </a:t>
                      </a:r>
                    </a:p>
                  </a:txBody>
                  <a:tcPr/>
                </a:tc>
                <a:tc>
                  <a:txBody>
                    <a:bodyPr/>
                    <a:lstStyle/>
                    <a:p>
                      <a:pPr algn="ctr"/>
                      <a:r>
                        <a:rPr lang="en-GB">
                          <a:latin typeface="Arial" panose="020B0604020202020204" pitchFamily="34" charset="0"/>
                          <a:cs typeface="Arial" panose="020B0604020202020204" pitchFamily="34" charset="0"/>
                        </a:rPr>
                        <a:t>Big Firms%</a:t>
                      </a:r>
                    </a:p>
                  </a:txBody>
                  <a:tcPr/>
                </a:tc>
                <a:tc>
                  <a:txBody>
                    <a:bodyPr/>
                    <a:lstStyle/>
                    <a:p>
                      <a:pPr algn="ctr"/>
                      <a:r>
                        <a:rPr lang="en-GB">
                          <a:latin typeface="Arial" panose="020B0604020202020204" pitchFamily="34" charset="0"/>
                          <a:cs typeface="Arial" panose="020B0604020202020204" pitchFamily="34" charset="0"/>
                        </a:rPr>
                        <a:t>Overall %</a:t>
                      </a:r>
                    </a:p>
                  </a:txBody>
                  <a:tcPr/>
                </a:tc>
                <a:tc>
                  <a:txBody>
                    <a:bodyPr/>
                    <a:lstStyle/>
                    <a:p>
                      <a:pPr algn="ctr"/>
                      <a:r>
                        <a:rPr lang="en-GB" dirty="0">
                          <a:latin typeface="Arial" panose="020B0604020202020204" pitchFamily="34" charset="0"/>
                          <a:cs typeface="Arial" panose="020B0604020202020204" pitchFamily="34" charset="0"/>
                        </a:rPr>
                        <a:t>% Difference</a:t>
                      </a:r>
                    </a:p>
                  </a:txBody>
                  <a:tcPr/>
                </a:tc>
                <a:extLst>
                  <a:ext uri="{0D108BD9-81ED-4DB2-BD59-A6C34878D82A}">
                    <a16:rowId xmlns:a16="http://schemas.microsoft.com/office/drawing/2014/main" val="2109390552"/>
                  </a:ext>
                </a:extLst>
              </a:tr>
              <a:tr h="806200">
                <a:tc>
                  <a:txBody>
                    <a:bodyPr/>
                    <a:lstStyle/>
                    <a:p>
                      <a:pPr algn="l"/>
                      <a:r>
                        <a:rPr lang="en-GB" sz="1400" b="0">
                          <a:latin typeface="+mn-lt"/>
                          <a:cs typeface="Arial" panose="020B0604020202020204" pitchFamily="34" charset="0"/>
                        </a:rPr>
                        <a:t>The Society should continue to be responsible for representation, support and regulation of solicitors in Scotland</a:t>
                      </a:r>
                    </a:p>
                  </a:txBody>
                  <a:tcPr anchor="ctr"/>
                </a:tc>
                <a:tc>
                  <a:txBody>
                    <a:bodyPr/>
                    <a:lstStyle/>
                    <a:p>
                      <a:pPr algn="ctr"/>
                      <a:r>
                        <a:rPr lang="en-GB" sz="1600" dirty="0">
                          <a:latin typeface="+mn-lt"/>
                          <a:cs typeface="Arial" panose="020B0604020202020204" pitchFamily="34" charset="0"/>
                        </a:rPr>
                        <a:t>94 (0%)</a:t>
                      </a:r>
                    </a:p>
                  </a:txBody>
                  <a:tcPr anchor="ctr"/>
                </a:tc>
                <a:tc>
                  <a:txBody>
                    <a:bodyPr/>
                    <a:lstStyle/>
                    <a:p>
                      <a:pPr algn="ctr"/>
                      <a:r>
                        <a:rPr lang="en-GB" sz="1400" dirty="0">
                          <a:latin typeface="+mn-lt"/>
                          <a:cs typeface="Arial" panose="020B0604020202020204" pitchFamily="34" charset="0"/>
                        </a:rPr>
                        <a:t>93 (0%)</a:t>
                      </a:r>
                    </a:p>
                  </a:txBody>
                  <a:tcPr anchor="ctr"/>
                </a:tc>
                <a:tc>
                  <a:txBody>
                    <a:bodyPr/>
                    <a:lstStyle/>
                    <a:p>
                      <a:pPr algn="ctr"/>
                      <a:r>
                        <a:rPr lang="en-GB" sz="1600">
                          <a:latin typeface="+mn-lt"/>
                          <a:cs typeface="Arial" panose="020B0604020202020204" pitchFamily="34" charset="0"/>
                        </a:rPr>
                        <a:t>+1</a:t>
                      </a:r>
                    </a:p>
                  </a:txBody>
                  <a:tcPr anchor="ctr"/>
                </a:tc>
                <a:extLst>
                  <a:ext uri="{0D108BD9-81ED-4DB2-BD59-A6C34878D82A}">
                    <a16:rowId xmlns:a16="http://schemas.microsoft.com/office/drawing/2014/main" val="431188066"/>
                  </a:ext>
                </a:extLst>
              </a:tr>
              <a:tr h="571058">
                <a:tc>
                  <a:txBody>
                    <a:bodyPr/>
                    <a:lstStyle/>
                    <a:p>
                      <a:pPr algn="l"/>
                      <a:r>
                        <a:rPr lang="en-GB" sz="1400" b="0">
                          <a:latin typeface="+mn-lt"/>
                          <a:cs typeface="Arial" panose="020B0604020202020204" pitchFamily="34" charset="0"/>
                        </a:rPr>
                        <a:t>The Society is an effective regulator of the solicitor profession</a:t>
                      </a:r>
                    </a:p>
                  </a:txBody>
                  <a:tcPr anchor="ctr"/>
                </a:tc>
                <a:tc>
                  <a:txBody>
                    <a:bodyPr/>
                    <a:lstStyle/>
                    <a:p>
                      <a:pPr algn="ctr"/>
                      <a:r>
                        <a:rPr lang="en-GB" sz="1600">
                          <a:latin typeface="+mn-lt"/>
                          <a:cs typeface="Arial" panose="020B0604020202020204" pitchFamily="34" charset="0"/>
                        </a:rPr>
                        <a:t>94 (+1%)</a:t>
                      </a:r>
                    </a:p>
                  </a:txBody>
                  <a:tcPr anchor="ctr"/>
                </a:tc>
                <a:tc>
                  <a:txBody>
                    <a:bodyPr/>
                    <a:lstStyle/>
                    <a:p>
                      <a:pPr algn="ctr"/>
                      <a:r>
                        <a:rPr lang="en-GB" sz="1400" dirty="0">
                          <a:latin typeface="+mn-lt"/>
                          <a:cs typeface="Arial" panose="020B0604020202020204" pitchFamily="34" charset="0"/>
                        </a:rPr>
                        <a:t>91 (0%)</a:t>
                      </a:r>
                    </a:p>
                  </a:txBody>
                  <a:tcPr anchor="ctr"/>
                </a:tc>
                <a:tc>
                  <a:txBody>
                    <a:bodyPr/>
                    <a:lstStyle/>
                    <a:p>
                      <a:pPr algn="ctr"/>
                      <a:r>
                        <a:rPr lang="en-GB" sz="1600" dirty="0">
                          <a:latin typeface="+mn-lt"/>
                          <a:cs typeface="Arial" panose="020B0604020202020204" pitchFamily="34" charset="0"/>
                        </a:rPr>
                        <a:t>+3</a:t>
                      </a:r>
                    </a:p>
                  </a:txBody>
                  <a:tcPr anchor="ctr"/>
                </a:tc>
                <a:extLst>
                  <a:ext uri="{0D108BD9-81ED-4DB2-BD59-A6C34878D82A}">
                    <a16:rowId xmlns:a16="http://schemas.microsoft.com/office/drawing/2014/main" val="2625890473"/>
                  </a:ext>
                </a:extLst>
              </a:tr>
              <a:tr h="571058">
                <a:tc>
                  <a:txBody>
                    <a:bodyPr/>
                    <a:lstStyle/>
                    <a:p>
                      <a:pPr algn="l"/>
                      <a:r>
                        <a:rPr lang="en-GB" sz="1400" b="0">
                          <a:latin typeface="+mn-lt"/>
                          <a:cs typeface="Arial" panose="020B0604020202020204" pitchFamily="34" charset="0"/>
                        </a:rPr>
                        <a:t>The Society is helpful and approachable</a:t>
                      </a:r>
                    </a:p>
                  </a:txBody>
                  <a:tcPr anchor="ctr"/>
                </a:tc>
                <a:tc>
                  <a:txBody>
                    <a:bodyPr/>
                    <a:lstStyle/>
                    <a:p>
                      <a:pPr algn="ctr"/>
                      <a:r>
                        <a:rPr lang="en-GB" sz="1600">
                          <a:latin typeface="+mn-lt"/>
                          <a:cs typeface="Arial" panose="020B0604020202020204" pitchFamily="34" charset="0"/>
                        </a:rPr>
                        <a:t>90 (-1%)</a:t>
                      </a:r>
                    </a:p>
                  </a:txBody>
                  <a:tcPr anchor="ctr"/>
                </a:tc>
                <a:tc>
                  <a:txBody>
                    <a:bodyPr/>
                    <a:lstStyle/>
                    <a:p>
                      <a:pPr algn="ctr"/>
                      <a:r>
                        <a:rPr lang="en-GB" sz="1400">
                          <a:latin typeface="+mn-lt"/>
                          <a:cs typeface="Arial" panose="020B0604020202020204" pitchFamily="34" charset="0"/>
                        </a:rPr>
                        <a:t>89 (-1%)</a:t>
                      </a:r>
                    </a:p>
                  </a:txBody>
                  <a:tcPr anchor="ctr"/>
                </a:tc>
                <a:tc>
                  <a:txBody>
                    <a:bodyPr/>
                    <a:lstStyle/>
                    <a:p>
                      <a:pPr algn="ctr"/>
                      <a:r>
                        <a:rPr lang="en-GB" sz="1600" dirty="0">
                          <a:latin typeface="+mn-lt"/>
                          <a:cs typeface="Arial" panose="020B0604020202020204" pitchFamily="34" charset="0"/>
                        </a:rPr>
                        <a:t>+1</a:t>
                      </a:r>
                    </a:p>
                  </a:txBody>
                  <a:tcPr anchor="ctr"/>
                </a:tc>
                <a:extLst>
                  <a:ext uri="{0D108BD9-81ED-4DB2-BD59-A6C34878D82A}">
                    <a16:rowId xmlns:a16="http://schemas.microsoft.com/office/drawing/2014/main" val="797712389"/>
                  </a:ext>
                </a:extLst>
              </a:tr>
              <a:tr h="571058">
                <a:tc>
                  <a:txBody>
                    <a:bodyPr/>
                    <a:lstStyle/>
                    <a:p>
                      <a:pPr algn="l"/>
                      <a:r>
                        <a:rPr lang="en-GB" sz="1400" b="0">
                          <a:latin typeface="+mn-lt"/>
                          <a:cs typeface="Arial" panose="020B0604020202020204" pitchFamily="34" charset="0"/>
                        </a:rPr>
                        <a:t>The Society is effective at representing the legal profession</a:t>
                      </a:r>
                    </a:p>
                  </a:txBody>
                  <a:tcPr anchor="ctr"/>
                </a:tc>
                <a:tc>
                  <a:txBody>
                    <a:bodyPr/>
                    <a:lstStyle/>
                    <a:p>
                      <a:pPr algn="ctr"/>
                      <a:r>
                        <a:rPr lang="en-GB" sz="1600">
                          <a:latin typeface="+mn-lt"/>
                          <a:cs typeface="Arial" panose="020B0604020202020204" pitchFamily="34" charset="0"/>
                        </a:rPr>
                        <a:t>85 (-5%)</a:t>
                      </a:r>
                    </a:p>
                  </a:txBody>
                  <a:tcPr anchor="ctr"/>
                </a:tc>
                <a:tc>
                  <a:txBody>
                    <a:bodyPr/>
                    <a:lstStyle/>
                    <a:p>
                      <a:pPr algn="ctr"/>
                      <a:r>
                        <a:rPr lang="en-GB" sz="1400">
                          <a:latin typeface="+mn-lt"/>
                          <a:cs typeface="Arial" panose="020B0604020202020204" pitchFamily="34" charset="0"/>
                        </a:rPr>
                        <a:t>79 (-1%)</a:t>
                      </a:r>
                    </a:p>
                  </a:txBody>
                  <a:tcPr anchor="ctr"/>
                </a:tc>
                <a:tc>
                  <a:txBody>
                    <a:bodyPr/>
                    <a:lstStyle/>
                    <a:p>
                      <a:pPr algn="ctr"/>
                      <a:r>
                        <a:rPr lang="en-GB" sz="1600" dirty="0">
                          <a:latin typeface="+mn-lt"/>
                          <a:cs typeface="Arial" panose="020B0604020202020204" pitchFamily="34" charset="0"/>
                        </a:rPr>
                        <a:t>+6</a:t>
                      </a:r>
                    </a:p>
                  </a:txBody>
                  <a:tcPr anchor="ctr"/>
                </a:tc>
                <a:extLst>
                  <a:ext uri="{0D108BD9-81ED-4DB2-BD59-A6C34878D82A}">
                    <a16:rowId xmlns:a16="http://schemas.microsoft.com/office/drawing/2014/main" val="1139227632"/>
                  </a:ext>
                </a:extLst>
              </a:tr>
              <a:tr h="571058">
                <a:tc>
                  <a:txBody>
                    <a:bodyPr/>
                    <a:lstStyle/>
                    <a:p>
                      <a:pPr algn="l"/>
                      <a:r>
                        <a:rPr lang="en-GB" sz="1400" b="0">
                          <a:latin typeface="+mn-lt"/>
                          <a:cs typeface="Arial" panose="020B0604020202020204" pitchFamily="34" charset="0"/>
                        </a:rPr>
                        <a:t>The Society is effective at supporting the legal profession</a:t>
                      </a:r>
                    </a:p>
                  </a:txBody>
                  <a:tcPr anchor="ctr"/>
                </a:tc>
                <a:tc>
                  <a:txBody>
                    <a:bodyPr/>
                    <a:lstStyle/>
                    <a:p>
                      <a:pPr algn="ctr"/>
                      <a:r>
                        <a:rPr lang="en-GB" sz="1600">
                          <a:latin typeface="+mn-lt"/>
                          <a:cs typeface="Arial" panose="020B0604020202020204" pitchFamily="34" charset="0"/>
                        </a:rPr>
                        <a:t>82 (-6%)</a:t>
                      </a:r>
                    </a:p>
                  </a:txBody>
                  <a:tcPr anchor="ctr"/>
                </a:tc>
                <a:tc>
                  <a:txBody>
                    <a:bodyPr/>
                    <a:lstStyle/>
                    <a:p>
                      <a:pPr algn="ctr"/>
                      <a:r>
                        <a:rPr lang="en-GB" sz="1400">
                          <a:latin typeface="+mn-lt"/>
                          <a:cs typeface="Arial" panose="020B0604020202020204" pitchFamily="34" charset="0"/>
                        </a:rPr>
                        <a:t>75 (-4%)</a:t>
                      </a:r>
                    </a:p>
                  </a:txBody>
                  <a:tcPr anchor="ctr"/>
                </a:tc>
                <a:tc>
                  <a:txBody>
                    <a:bodyPr/>
                    <a:lstStyle/>
                    <a:p>
                      <a:pPr algn="ctr"/>
                      <a:r>
                        <a:rPr lang="en-GB" sz="1600" dirty="0">
                          <a:latin typeface="+mn-lt"/>
                          <a:cs typeface="Arial" panose="020B0604020202020204" pitchFamily="34" charset="0"/>
                        </a:rPr>
                        <a:t>+7</a:t>
                      </a:r>
                    </a:p>
                  </a:txBody>
                  <a:tcPr anchor="ctr"/>
                </a:tc>
                <a:extLst>
                  <a:ext uri="{0D108BD9-81ED-4DB2-BD59-A6C34878D82A}">
                    <a16:rowId xmlns:a16="http://schemas.microsoft.com/office/drawing/2014/main" val="110862770"/>
                  </a:ext>
                </a:extLst>
              </a:tr>
              <a:tr h="571058">
                <a:tc>
                  <a:txBody>
                    <a:bodyPr/>
                    <a:lstStyle/>
                    <a:p>
                      <a:pPr algn="l"/>
                      <a:r>
                        <a:rPr lang="en-GB" sz="1400" b="0">
                          <a:latin typeface="+mn-lt"/>
                          <a:cs typeface="Arial" panose="020B0604020202020204" pitchFamily="34" charset="0"/>
                        </a:rPr>
                        <a:t>Membership of the Society is recognised globally as a rigorous and valued professional accreditation</a:t>
                      </a:r>
                    </a:p>
                  </a:txBody>
                  <a:tcPr anchor="ctr"/>
                </a:tc>
                <a:tc>
                  <a:txBody>
                    <a:bodyPr/>
                    <a:lstStyle/>
                    <a:p>
                      <a:pPr algn="ctr"/>
                      <a:r>
                        <a:rPr lang="en-GB" sz="1600">
                          <a:latin typeface="+mn-lt"/>
                          <a:cs typeface="Arial" panose="020B0604020202020204" pitchFamily="34" charset="0"/>
                        </a:rPr>
                        <a:t>82 (-8%)</a:t>
                      </a:r>
                    </a:p>
                  </a:txBody>
                  <a:tcPr anchor="ctr"/>
                </a:tc>
                <a:tc>
                  <a:txBody>
                    <a:bodyPr/>
                    <a:lstStyle/>
                    <a:p>
                      <a:pPr algn="ctr"/>
                      <a:r>
                        <a:rPr lang="en-GB" sz="1400">
                          <a:latin typeface="+mn-lt"/>
                          <a:cs typeface="Arial" panose="020B0604020202020204" pitchFamily="34" charset="0"/>
                        </a:rPr>
                        <a:t>81 (-8%)</a:t>
                      </a:r>
                    </a:p>
                  </a:txBody>
                  <a:tcPr anchor="ctr"/>
                </a:tc>
                <a:tc>
                  <a:txBody>
                    <a:bodyPr/>
                    <a:lstStyle/>
                    <a:p>
                      <a:pPr algn="ctr"/>
                      <a:r>
                        <a:rPr lang="en-GB" sz="1600" dirty="0">
                          <a:latin typeface="+mn-lt"/>
                          <a:cs typeface="Arial" panose="020B0604020202020204" pitchFamily="34" charset="0"/>
                        </a:rPr>
                        <a:t>+1</a:t>
                      </a:r>
                    </a:p>
                  </a:txBody>
                  <a:tcPr anchor="ctr"/>
                </a:tc>
                <a:extLst>
                  <a:ext uri="{0D108BD9-81ED-4DB2-BD59-A6C34878D82A}">
                    <a16:rowId xmlns:a16="http://schemas.microsoft.com/office/drawing/2014/main" val="3661574889"/>
                  </a:ext>
                </a:extLst>
              </a:tr>
              <a:tr h="571058">
                <a:tc>
                  <a:txBody>
                    <a:bodyPr/>
                    <a:lstStyle/>
                    <a:p>
                      <a:pPr algn="l"/>
                      <a:r>
                        <a:rPr lang="en-GB" sz="1400" b="0">
                          <a:latin typeface="+mn-lt"/>
                          <a:cs typeface="Arial" panose="020B0604020202020204" pitchFamily="34" charset="0"/>
                        </a:rPr>
                        <a:t>The Society is focused on the issues that affect me as a solicitor</a:t>
                      </a:r>
                    </a:p>
                  </a:txBody>
                  <a:tcPr anchor="ctr"/>
                </a:tc>
                <a:tc>
                  <a:txBody>
                    <a:bodyPr/>
                    <a:lstStyle/>
                    <a:p>
                      <a:pPr algn="ctr"/>
                      <a:r>
                        <a:rPr lang="en-GB" sz="1600">
                          <a:latin typeface="+mn-lt"/>
                          <a:cs typeface="Arial" panose="020B0604020202020204" pitchFamily="34" charset="0"/>
                        </a:rPr>
                        <a:t>76 (-5%)</a:t>
                      </a:r>
                    </a:p>
                  </a:txBody>
                  <a:tcPr anchor="ctr"/>
                </a:tc>
                <a:tc>
                  <a:txBody>
                    <a:bodyPr/>
                    <a:lstStyle/>
                    <a:p>
                      <a:pPr algn="ctr"/>
                      <a:r>
                        <a:rPr lang="en-GB" sz="1400">
                          <a:latin typeface="+mn-lt"/>
                          <a:cs typeface="Arial" panose="020B0604020202020204" pitchFamily="34" charset="0"/>
                        </a:rPr>
                        <a:t>66 (-13%)</a:t>
                      </a:r>
                    </a:p>
                  </a:txBody>
                  <a:tcPr anchor="ctr"/>
                </a:tc>
                <a:tc>
                  <a:txBody>
                    <a:bodyPr/>
                    <a:lstStyle/>
                    <a:p>
                      <a:pPr algn="ctr"/>
                      <a:r>
                        <a:rPr lang="en-GB" sz="1600" dirty="0">
                          <a:latin typeface="+mn-lt"/>
                          <a:cs typeface="Arial" panose="020B0604020202020204" pitchFamily="34" charset="0"/>
                        </a:rPr>
                        <a:t>+10</a:t>
                      </a:r>
                    </a:p>
                  </a:txBody>
                  <a:tcPr anchor="ctr"/>
                </a:tc>
                <a:extLst>
                  <a:ext uri="{0D108BD9-81ED-4DB2-BD59-A6C34878D82A}">
                    <a16:rowId xmlns:a16="http://schemas.microsoft.com/office/drawing/2014/main" val="1102426802"/>
                  </a:ext>
                </a:extLst>
              </a:tr>
              <a:tr h="806200">
                <a:tc>
                  <a:txBody>
                    <a:bodyPr/>
                    <a:lstStyle/>
                    <a:p>
                      <a:pPr algn="l"/>
                      <a:r>
                        <a:rPr lang="en-GB" sz="1400" b="0">
                          <a:latin typeface="+mn-lt"/>
                          <a:cs typeface="Arial" panose="020B0604020202020204" pitchFamily="34" charset="0"/>
                        </a:rPr>
                        <a:t>The Society’s education and training standards are flexible and promote equal access</a:t>
                      </a:r>
                    </a:p>
                  </a:txBody>
                  <a:tcPr anchor="ctr"/>
                </a:tc>
                <a:tc>
                  <a:txBody>
                    <a:bodyPr/>
                    <a:lstStyle/>
                    <a:p>
                      <a:pPr algn="ctr"/>
                      <a:r>
                        <a:rPr lang="en-GB" sz="1600" dirty="0">
                          <a:latin typeface="+mn-lt"/>
                          <a:cs typeface="Arial" panose="020B0604020202020204" pitchFamily="34" charset="0"/>
                        </a:rPr>
                        <a:t>71 (-8%)</a:t>
                      </a:r>
                    </a:p>
                  </a:txBody>
                  <a:tcPr anchor="ctr"/>
                </a:tc>
                <a:tc>
                  <a:txBody>
                    <a:bodyPr/>
                    <a:lstStyle/>
                    <a:p>
                      <a:pPr algn="ctr"/>
                      <a:r>
                        <a:rPr lang="en-GB" sz="1400">
                          <a:latin typeface="+mn-lt"/>
                          <a:cs typeface="Arial" panose="020B0604020202020204" pitchFamily="34" charset="0"/>
                        </a:rPr>
                        <a:t>71 (-12%)</a:t>
                      </a:r>
                    </a:p>
                  </a:txBody>
                  <a:tcPr anchor="ctr"/>
                </a:tc>
                <a:tc>
                  <a:txBody>
                    <a:bodyPr/>
                    <a:lstStyle/>
                    <a:p>
                      <a:pPr algn="ctr"/>
                      <a:r>
                        <a:rPr lang="en-GB" sz="1600" dirty="0">
                          <a:latin typeface="+mn-lt"/>
                          <a:cs typeface="Arial" panose="020B0604020202020204" pitchFamily="34" charset="0"/>
                        </a:rPr>
                        <a:t>0</a:t>
                      </a:r>
                    </a:p>
                  </a:txBody>
                  <a:tcPr anchor="ctr"/>
                </a:tc>
                <a:extLst>
                  <a:ext uri="{0D108BD9-81ED-4DB2-BD59-A6C34878D82A}">
                    <a16:rowId xmlns:a16="http://schemas.microsoft.com/office/drawing/2014/main" val="1546847251"/>
                  </a:ext>
                </a:extLst>
              </a:tr>
            </a:tbl>
          </a:graphicData>
        </a:graphic>
      </p:graphicFrame>
    </p:spTree>
    <p:extLst>
      <p:ext uri="{BB962C8B-B14F-4D97-AF65-F5344CB8AC3E}">
        <p14:creationId xmlns:p14="http://schemas.microsoft.com/office/powerpoint/2010/main" val="3512886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8AEE283-3CAF-4B19-B907-0CC6F18781BF}"/>
              </a:ext>
            </a:extLst>
          </p:cNvPr>
          <p:cNvSpPr txBox="1"/>
          <p:nvPr/>
        </p:nvSpPr>
        <p:spPr>
          <a:xfrm>
            <a:off x="0" y="0"/>
            <a:ext cx="12192000" cy="369332"/>
          </a:xfrm>
          <a:prstGeom prst="rect">
            <a:avLst/>
          </a:prstGeom>
          <a:solidFill>
            <a:schemeClr val="tx1"/>
          </a:solidFill>
        </p:spPr>
        <p:txBody>
          <a:bodyPr wrap="square" rtlCol="0">
            <a:spAutoFit/>
          </a:bodyPr>
          <a:lstStyle/>
          <a:p>
            <a:r>
              <a:rPr lang="en-GB" b="1">
                <a:solidFill>
                  <a:schemeClr val="bg1"/>
                </a:solidFill>
                <a:latin typeface="Arial" panose="020B0604020202020204" pitchFamily="34" charset="0"/>
                <a:cs typeface="Arial" panose="020B0604020202020204" pitchFamily="34" charset="0"/>
              </a:rPr>
              <a:t>A majority (72%) know a great deal/a fair amount about the work of the Society </a:t>
            </a:r>
          </a:p>
        </p:txBody>
      </p:sp>
      <p:pic>
        <p:nvPicPr>
          <p:cNvPr id="5" name="Picture 4">
            <a:extLst>
              <a:ext uri="{FF2B5EF4-FFF2-40B4-BE49-F238E27FC236}">
                <a16:creationId xmlns:a16="http://schemas.microsoft.com/office/drawing/2014/main" id="{F80B5294-3714-44D6-9017-06892B3E8A1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9214" y="6307693"/>
            <a:ext cx="1052160" cy="369332"/>
          </a:xfrm>
          <a:prstGeom prst="rect">
            <a:avLst/>
          </a:prstGeom>
          <a:noFill/>
          <a:ln>
            <a:noFill/>
          </a:ln>
        </p:spPr>
      </p:pic>
      <p:sp>
        <p:nvSpPr>
          <p:cNvPr id="6" name="Footer Placeholder 3">
            <a:extLst>
              <a:ext uri="{FF2B5EF4-FFF2-40B4-BE49-F238E27FC236}">
                <a16:creationId xmlns:a16="http://schemas.microsoft.com/office/drawing/2014/main" id="{407B807F-CDCB-46FE-BD8D-77F9FA6C8078}"/>
              </a:ext>
            </a:extLst>
          </p:cNvPr>
          <p:cNvSpPr>
            <a:spLocks noGrp="1"/>
          </p:cNvSpPr>
          <p:nvPr>
            <p:ph type="ftr" sz="quarter" idx="11"/>
          </p:nvPr>
        </p:nvSpPr>
        <p:spPr>
          <a:xfrm>
            <a:off x="8077200" y="6311900"/>
            <a:ext cx="4114800" cy="365125"/>
          </a:xfrm>
        </p:spPr>
        <p:txBody>
          <a:bodyPr/>
          <a:lstStyle/>
          <a:p>
            <a:r>
              <a:rPr lang="en-GB"/>
              <a:t>Mark Diffley Consultancy and Research Ltd. 2020</a:t>
            </a:r>
          </a:p>
        </p:txBody>
      </p:sp>
      <p:graphicFrame>
        <p:nvGraphicFramePr>
          <p:cNvPr id="9" name="Chart 8">
            <a:extLst>
              <a:ext uri="{FF2B5EF4-FFF2-40B4-BE49-F238E27FC236}">
                <a16:creationId xmlns:a16="http://schemas.microsoft.com/office/drawing/2014/main" id="{4CEC8659-1F36-47DC-B08B-27DF674FAB8B}"/>
              </a:ext>
            </a:extLst>
          </p:cNvPr>
          <p:cNvGraphicFramePr/>
          <p:nvPr>
            <p:extLst>
              <p:ext uri="{D42A27DB-BD31-4B8C-83A1-F6EECF244321}">
                <p14:modId xmlns:p14="http://schemas.microsoft.com/office/powerpoint/2010/main" val="3420236100"/>
              </p:ext>
            </p:extLst>
          </p:nvPr>
        </p:nvGraphicFramePr>
        <p:xfrm>
          <a:off x="-644938" y="813459"/>
          <a:ext cx="8423965" cy="5522723"/>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3">
            <a:extLst>
              <a:ext uri="{FF2B5EF4-FFF2-40B4-BE49-F238E27FC236}">
                <a16:creationId xmlns:a16="http://schemas.microsoft.com/office/drawing/2014/main" id="{328AF710-1056-473B-B9E8-9D8C08F1E1AC}"/>
              </a:ext>
            </a:extLst>
          </p:cNvPr>
          <p:cNvSpPr txBox="1">
            <a:spLocks/>
          </p:cNvSpPr>
          <p:nvPr/>
        </p:nvSpPr>
        <p:spPr>
          <a:xfrm>
            <a:off x="357808" y="6016691"/>
            <a:ext cx="9387457" cy="216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900"/>
              <a:t>Base: All respondents</a:t>
            </a:r>
          </a:p>
        </p:txBody>
      </p:sp>
      <p:sp>
        <p:nvSpPr>
          <p:cNvPr id="15" name="TextBox 14">
            <a:extLst>
              <a:ext uri="{FF2B5EF4-FFF2-40B4-BE49-F238E27FC236}">
                <a16:creationId xmlns:a16="http://schemas.microsoft.com/office/drawing/2014/main" id="{7B6F708F-A8E7-4AC5-959F-DE360F401BD7}"/>
              </a:ext>
            </a:extLst>
          </p:cNvPr>
          <p:cNvSpPr txBox="1"/>
          <p:nvPr/>
        </p:nvSpPr>
        <p:spPr>
          <a:xfrm>
            <a:off x="0" y="352541"/>
            <a:ext cx="12192000" cy="338554"/>
          </a:xfrm>
          <a:prstGeom prst="rect">
            <a:avLst/>
          </a:prstGeom>
          <a:solidFill>
            <a:schemeClr val="bg1">
              <a:lumMod val="75000"/>
            </a:schemeClr>
          </a:solidFill>
        </p:spPr>
        <p:txBody>
          <a:bodyPr wrap="square" rtlCol="0">
            <a:spAutoFit/>
          </a:bodyPr>
          <a:lstStyle/>
          <a:p>
            <a:r>
              <a:rPr lang="en-GB" sz="1600">
                <a:latin typeface="Arial" panose="020B0604020202020204" pitchFamily="34" charset="0"/>
                <a:cs typeface="Arial" panose="020B0604020202020204" pitchFamily="34" charset="0"/>
              </a:rPr>
              <a:t>Q. How much, if anything, would you say you know about the work of the Society?</a:t>
            </a:r>
          </a:p>
        </p:txBody>
      </p:sp>
      <p:graphicFrame>
        <p:nvGraphicFramePr>
          <p:cNvPr id="16" name="Table 15">
            <a:extLst>
              <a:ext uri="{FF2B5EF4-FFF2-40B4-BE49-F238E27FC236}">
                <a16:creationId xmlns:a16="http://schemas.microsoft.com/office/drawing/2014/main" id="{E73A5B9B-E9ED-4B09-9329-2FAF023BD570}"/>
              </a:ext>
            </a:extLst>
          </p:cNvPr>
          <p:cNvGraphicFramePr>
            <a:graphicFrameLocks noGrp="1"/>
          </p:cNvGraphicFramePr>
          <p:nvPr>
            <p:extLst>
              <p:ext uri="{D42A27DB-BD31-4B8C-83A1-F6EECF244321}">
                <p14:modId xmlns:p14="http://schemas.microsoft.com/office/powerpoint/2010/main" val="601142154"/>
              </p:ext>
            </p:extLst>
          </p:nvPr>
        </p:nvGraphicFramePr>
        <p:xfrm>
          <a:off x="8364639" y="2415487"/>
          <a:ext cx="3312368" cy="2057400"/>
        </p:xfrm>
        <a:graphic>
          <a:graphicData uri="http://schemas.openxmlformats.org/drawingml/2006/table">
            <a:tbl>
              <a:tblPr firstRow="1" bandRow="1">
                <a:tableStyleId>{93296810-A885-4BE3-A3E7-6D5BEEA58F35}</a:tableStyleId>
              </a:tblPr>
              <a:tblGrid>
                <a:gridCol w="2529445">
                  <a:extLst>
                    <a:ext uri="{9D8B030D-6E8A-4147-A177-3AD203B41FA5}">
                      <a16:colId xmlns:a16="http://schemas.microsoft.com/office/drawing/2014/main" val="20000"/>
                    </a:ext>
                  </a:extLst>
                </a:gridCol>
                <a:gridCol w="782923">
                  <a:extLst>
                    <a:ext uri="{9D8B030D-6E8A-4147-A177-3AD203B41FA5}">
                      <a16:colId xmlns:a16="http://schemas.microsoft.com/office/drawing/2014/main" val="20001"/>
                    </a:ext>
                  </a:extLst>
                </a:gridCol>
              </a:tblGrid>
              <a:tr h="370840">
                <a:tc>
                  <a:txBody>
                    <a:bodyPr/>
                    <a:lstStyle/>
                    <a:p>
                      <a:r>
                        <a:rPr lang="en-GB" sz="1400" dirty="0">
                          <a:latin typeface="Arial" panose="020B0604020202020204" pitchFamily="34" charset="0"/>
                          <a:cs typeface="Arial" panose="020B0604020202020204" pitchFamily="34" charset="0"/>
                        </a:rPr>
                        <a:t>Those who have a great deal/a fair amount of knowledge of the work of the Society</a:t>
                      </a:r>
                    </a:p>
                  </a:txBody>
                  <a:tcPr/>
                </a:tc>
                <a:tc>
                  <a:txBody>
                    <a:bodyPr/>
                    <a:lstStyle/>
                    <a:p>
                      <a:pPr algn="ctr"/>
                      <a:r>
                        <a:rPr lang="en-GB" sz="140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10000"/>
                  </a:ext>
                </a:extLst>
              </a:tr>
              <a:tr h="370840">
                <a:tc>
                  <a:txBody>
                    <a:bodyPr/>
                    <a:lstStyle/>
                    <a:p>
                      <a:r>
                        <a:rPr lang="en-GB" sz="1400">
                          <a:latin typeface="Arial" panose="020B0604020202020204" pitchFamily="34" charset="0"/>
                          <a:cs typeface="Arial" panose="020B0604020202020204" pitchFamily="34" charset="0"/>
                        </a:rPr>
                        <a:t>Overall</a:t>
                      </a:r>
                    </a:p>
                  </a:txBody>
                  <a:tcPr anchor="ctr"/>
                </a:tc>
                <a:tc>
                  <a:txBody>
                    <a:bodyPr/>
                    <a:lstStyle/>
                    <a:p>
                      <a:pPr algn="ctr"/>
                      <a:r>
                        <a:rPr lang="en-GB" sz="1400">
                          <a:latin typeface="Arial" panose="020B0604020202020204" pitchFamily="34" charset="0"/>
                          <a:cs typeface="Arial" panose="020B0604020202020204" pitchFamily="34" charset="0"/>
                        </a:rPr>
                        <a:t>72</a:t>
                      </a:r>
                    </a:p>
                  </a:txBody>
                  <a:tcPr anchor="ctr"/>
                </a:tc>
                <a:extLst>
                  <a:ext uri="{0D108BD9-81ED-4DB2-BD59-A6C34878D82A}">
                    <a16:rowId xmlns:a16="http://schemas.microsoft.com/office/drawing/2014/main" val="4220919016"/>
                  </a:ext>
                </a:extLst>
              </a:tr>
              <a:tr h="370840">
                <a:tc>
                  <a:txBody>
                    <a:bodyPr/>
                    <a:lstStyle/>
                    <a:p>
                      <a:r>
                        <a:rPr lang="en-GB" sz="1400">
                          <a:latin typeface="Arial" panose="020B0604020202020204" pitchFamily="34" charset="0"/>
                          <a:cs typeface="Arial" panose="020B0604020202020204" pitchFamily="34" charset="0"/>
                        </a:rPr>
                        <a:t>Urban</a:t>
                      </a:r>
                    </a:p>
                  </a:txBody>
                  <a:tcPr anchor="ctr"/>
                </a:tc>
                <a:tc>
                  <a:txBody>
                    <a:bodyPr/>
                    <a:lstStyle/>
                    <a:p>
                      <a:pPr algn="ctr"/>
                      <a:r>
                        <a:rPr lang="en-GB" sz="1400">
                          <a:latin typeface="Arial" panose="020B0604020202020204" pitchFamily="34" charset="0"/>
                          <a:cs typeface="Arial" panose="020B0604020202020204" pitchFamily="34" charset="0"/>
                        </a:rPr>
                        <a:t>75</a:t>
                      </a:r>
                    </a:p>
                  </a:txBody>
                  <a:tcPr anchor="ctr"/>
                </a:tc>
                <a:extLst>
                  <a:ext uri="{0D108BD9-81ED-4DB2-BD59-A6C34878D82A}">
                    <a16:rowId xmlns:a16="http://schemas.microsoft.com/office/drawing/2014/main" val="337739966"/>
                  </a:ext>
                </a:extLst>
              </a:tr>
              <a:tr h="370840">
                <a:tc>
                  <a:txBody>
                    <a:bodyPr/>
                    <a:lstStyle/>
                    <a:p>
                      <a:r>
                        <a:rPr lang="en-GB" sz="1400">
                          <a:latin typeface="Arial" panose="020B0604020202020204" pitchFamily="34" charset="0"/>
                          <a:cs typeface="Arial" panose="020B0604020202020204" pitchFamily="34" charset="0"/>
                        </a:rPr>
                        <a:t>Rural</a:t>
                      </a:r>
                    </a:p>
                  </a:txBody>
                  <a:tcPr anchor="ctr"/>
                </a:tc>
                <a:tc>
                  <a:txBody>
                    <a:bodyPr/>
                    <a:lstStyle/>
                    <a:p>
                      <a:pPr algn="ctr"/>
                      <a:r>
                        <a:rPr lang="en-GB" sz="1400" dirty="0">
                          <a:latin typeface="Arial" panose="020B0604020202020204" pitchFamily="34" charset="0"/>
                          <a:cs typeface="Arial" panose="020B0604020202020204" pitchFamily="34" charset="0"/>
                        </a:rPr>
                        <a:t>47</a:t>
                      </a:r>
                    </a:p>
                  </a:txBody>
                  <a:tcPr anchor="ctr"/>
                </a:tc>
                <a:extLst>
                  <a:ext uri="{0D108BD9-81ED-4DB2-BD59-A6C34878D82A}">
                    <a16:rowId xmlns:a16="http://schemas.microsoft.com/office/drawing/2014/main" val="1172198715"/>
                  </a:ext>
                </a:extLst>
              </a:tr>
            </a:tbl>
          </a:graphicData>
        </a:graphic>
      </p:graphicFrame>
    </p:spTree>
    <p:extLst>
      <p:ext uri="{BB962C8B-B14F-4D97-AF65-F5344CB8AC3E}">
        <p14:creationId xmlns:p14="http://schemas.microsoft.com/office/powerpoint/2010/main" val="1657129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B5FFB1-D107-411E-B5F8-12C084AB486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9214" y="6307693"/>
            <a:ext cx="1052160" cy="369332"/>
          </a:xfrm>
          <a:prstGeom prst="rect">
            <a:avLst/>
          </a:prstGeom>
          <a:noFill/>
          <a:ln>
            <a:noFill/>
          </a:ln>
        </p:spPr>
      </p:pic>
      <p:sp>
        <p:nvSpPr>
          <p:cNvPr id="5" name="Footer Placeholder 3">
            <a:extLst>
              <a:ext uri="{FF2B5EF4-FFF2-40B4-BE49-F238E27FC236}">
                <a16:creationId xmlns:a16="http://schemas.microsoft.com/office/drawing/2014/main" id="{96B9BCE2-CBBA-46B2-9BFC-E0B3C4916A52}"/>
              </a:ext>
            </a:extLst>
          </p:cNvPr>
          <p:cNvSpPr>
            <a:spLocks noGrp="1"/>
          </p:cNvSpPr>
          <p:nvPr>
            <p:ph type="ftr" sz="quarter" idx="11"/>
          </p:nvPr>
        </p:nvSpPr>
        <p:spPr>
          <a:xfrm>
            <a:off x="8077200" y="6311900"/>
            <a:ext cx="4114800" cy="365125"/>
          </a:xfrm>
        </p:spPr>
        <p:txBody>
          <a:bodyPr/>
          <a:lstStyle/>
          <a:p>
            <a:r>
              <a:rPr lang="en-GB"/>
              <a:t>Mark Diffley Consultancy and Research Ltd. 2020</a:t>
            </a:r>
          </a:p>
        </p:txBody>
      </p:sp>
      <p:sp>
        <p:nvSpPr>
          <p:cNvPr id="6" name="TextBox 5">
            <a:extLst>
              <a:ext uri="{FF2B5EF4-FFF2-40B4-BE49-F238E27FC236}">
                <a16:creationId xmlns:a16="http://schemas.microsoft.com/office/drawing/2014/main" id="{6B712B14-8120-4C00-9E74-F621F6716440}"/>
              </a:ext>
            </a:extLst>
          </p:cNvPr>
          <p:cNvSpPr txBox="1"/>
          <p:nvPr/>
        </p:nvSpPr>
        <p:spPr>
          <a:xfrm>
            <a:off x="0" y="0"/>
            <a:ext cx="12192000" cy="369332"/>
          </a:xfrm>
          <a:prstGeom prst="rect">
            <a:avLst/>
          </a:prstGeom>
          <a:solidFill>
            <a:schemeClr val="tx1"/>
          </a:solidFill>
        </p:spPr>
        <p:txBody>
          <a:bodyPr wrap="square" rtlCol="0">
            <a:spAutoFit/>
          </a:bodyPr>
          <a:lstStyle/>
          <a:p>
            <a:r>
              <a:rPr lang="en-GB" b="1">
                <a:solidFill>
                  <a:schemeClr val="bg1"/>
                </a:solidFill>
                <a:latin typeface="Arial" panose="020B0604020202020204" pitchFamily="34" charset="0"/>
                <a:cs typeface="Arial" panose="020B0604020202020204" pitchFamily="34" charset="0"/>
              </a:rPr>
              <a:t>High levels of knowledge about the Society’s work corresponds with high levels of favourability (90%)  </a:t>
            </a:r>
          </a:p>
        </p:txBody>
      </p:sp>
      <p:sp>
        <p:nvSpPr>
          <p:cNvPr id="10" name="Text Placeholder 3">
            <a:extLst>
              <a:ext uri="{FF2B5EF4-FFF2-40B4-BE49-F238E27FC236}">
                <a16:creationId xmlns:a16="http://schemas.microsoft.com/office/drawing/2014/main" id="{791B8D60-09EF-474D-BFAA-C1C88B66E59A}"/>
              </a:ext>
            </a:extLst>
          </p:cNvPr>
          <p:cNvSpPr txBox="1">
            <a:spLocks/>
          </p:cNvSpPr>
          <p:nvPr/>
        </p:nvSpPr>
        <p:spPr>
          <a:xfrm>
            <a:off x="357808" y="6016691"/>
            <a:ext cx="9387457" cy="216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900"/>
              <a:t>Base: All respondents</a:t>
            </a:r>
          </a:p>
        </p:txBody>
      </p:sp>
      <p:sp>
        <p:nvSpPr>
          <p:cNvPr id="18" name="TextBox 17">
            <a:extLst>
              <a:ext uri="{FF2B5EF4-FFF2-40B4-BE49-F238E27FC236}">
                <a16:creationId xmlns:a16="http://schemas.microsoft.com/office/drawing/2014/main" id="{9B8BEB7E-CA52-411C-880C-3AA4370C201A}"/>
              </a:ext>
            </a:extLst>
          </p:cNvPr>
          <p:cNvSpPr txBox="1"/>
          <p:nvPr/>
        </p:nvSpPr>
        <p:spPr>
          <a:xfrm>
            <a:off x="0" y="364190"/>
            <a:ext cx="12192000" cy="338554"/>
          </a:xfrm>
          <a:prstGeom prst="rect">
            <a:avLst/>
          </a:prstGeom>
          <a:solidFill>
            <a:schemeClr val="bg1">
              <a:lumMod val="75000"/>
            </a:schemeClr>
          </a:solidFill>
        </p:spPr>
        <p:txBody>
          <a:bodyPr wrap="square" rtlCol="0">
            <a:spAutoFit/>
          </a:bodyPr>
          <a:lstStyle/>
          <a:p>
            <a:r>
              <a:rPr lang="en-GB" sz="1600">
                <a:latin typeface="Arial" panose="020B0604020202020204" pitchFamily="34" charset="0"/>
                <a:cs typeface="Arial" panose="020B0604020202020204" pitchFamily="34" charset="0"/>
              </a:rPr>
              <a:t>Q. How favourable or unfavourable is your opinion of the work of the Society? </a:t>
            </a:r>
          </a:p>
        </p:txBody>
      </p:sp>
      <p:graphicFrame>
        <p:nvGraphicFramePr>
          <p:cNvPr id="16" name="Chart 15">
            <a:extLst>
              <a:ext uri="{FF2B5EF4-FFF2-40B4-BE49-F238E27FC236}">
                <a16:creationId xmlns:a16="http://schemas.microsoft.com/office/drawing/2014/main" id="{9144FD77-F9B7-4ACB-9C0F-CFB7D8504597}"/>
              </a:ext>
            </a:extLst>
          </p:cNvPr>
          <p:cNvGraphicFramePr>
            <a:graphicFrameLocks/>
          </p:cNvGraphicFramePr>
          <p:nvPr>
            <p:extLst>
              <p:ext uri="{D42A27DB-BD31-4B8C-83A1-F6EECF244321}">
                <p14:modId xmlns:p14="http://schemas.microsoft.com/office/powerpoint/2010/main" val="2861008755"/>
              </p:ext>
            </p:extLst>
          </p:nvPr>
        </p:nvGraphicFramePr>
        <p:xfrm>
          <a:off x="97182" y="809800"/>
          <a:ext cx="6596226" cy="56840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96B308A9-843F-4463-863C-F2C9A9885473}"/>
              </a:ext>
            </a:extLst>
          </p:cNvPr>
          <p:cNvGraphicFramePr>
            <a:graphicFrameLocks noGrp="1"/>
          </p:cNvGraphicFramePr>
          <p:nvPr>
            <p:extLst>
              <p:ext uri="{D42A27DB-BD31-4B8C-83A1-F6EECF244321}">
                <p14:modId xmlns:p14="http://schemas.microsoft.com/office/powerpoint/2010/main" val="2483037262"/>
              </p:ext>
            </p:extLst>
          </p:nvPr>
        </p:nvGraphicFramePr>
        <p:xfrm>
          <a:off x="6619991" y="1011222"/>
          <a:ext cx="4785700" cy="2417778"/>
        </p:xfrm>
        <a:graphic>
          <a:graphicData uri="http://schemas.openxmlformats.org/drawingml/2006/table">
            <a:tbl>
              <a:tblPr firstRow="1" bandRow="1">
                <a:tableStyleId>{21E4AEA4-8DFA-4A89-87EB-49C32662AFE0}</a:tableStyleId>
              </a:tblPr>
              <a:tblGrid>
                <a:gridCol w="2392850">
                  <a:extLst>
                    <a:ext uri="{9D8B030D-6E8A-4147-A177-3AD203B41FA5}">
                      <a16:colId xmlns:a16="http://schemas.microsoft.com/office/drawing/2014/main" val="942578120"/>
                    </a:ext>
                  </a:extLst>
                </a:gridCol>
                <a:gridCol w="2392850">
                  <a:extLst>
                    <a:ext uri="{9D8B030D-6E8A-4147-A177-3AD203B41FA5}">
                      <a16:colId xmlns:a16="http://schemas.microsoft.com/office/drawing/2014/main" val="3480905080"/>
                    </a:ext>
                  </a:extLst>
                </a:gridCol>
              </a:tblGrid>
              <a:tr h="369025">
                <a:tc>
                  <a:txBody>
                    <a:bodyPr/>
                    <a:lstStyle/>
                    <a:p>
                      <a:r>
                        <a:rPr lang="en-GB" sz="1600" dirty="0">
                          <a:latin typeface="Arial" panose="020B0604020202020204" pitchFamily="34" charset="0"/>
                          <a:cs typeface="Arial" panose="020B0604020202020204" pitchFamily="34" charset="0"/>
                        </a:rPr>
                        <a:t>Those who have a very favourable opinion of the work of the Society</a:t>
                      </a:r>
                    </a:p>
                  </a:txBody>
                  <a:tcPr/>
                </a:tc>
                <a:tc>
                  <a:txBody>
                    <a:bodyPr/>
                    <a:lstStyle/>
                    <a:p>
                      <a:pPr algn="ctr"/>
                      <a:r>
                        <a:rPr lang="en-GB" sz="1600" dirty="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1610100660"/>
                  </a:ext>
                </a:extLst>
              </a:tr>
              <a:tr h="405664">
                <a:tc>
                  <a:txBody>
                    <a:bodyPr/>
                    <a:lstStyle/>
                    <a:p>
                      <a:pPr algn="ctr"/>
                      <a:r>
                        <a:rPr lang="en-GB" sz="1600">
                          <a:latin typeface="+mn-lt"/>
                          <a:cs typeface="Arial" panose="020B0604020202020204" pitchFamily="34" charset="0"/>
                        </a:rPr>
                        <a:t>Overall</a:t>
                      </a:r>
                    </a:p>
                  </a:txBody>
                  <a:tcPr anchor="ctr"/>
                </a:tc>
                <a:tc>
                  <a:txBody>
                    <a:bodyPr/>
                    <a:lstStyle/>
                    <a:p>
                      <a:pPr algn="ctr"/>
                      <a:r>
                        <a:rPr lang="en-GB" sz="1600" dirty="0">
                          <a:latin typeface="+mn-lt"/>
                          <a:cs typeface="Arial" panose="020B0604020202020204" pitchFamily="34" charset="0"/>
                        </a:rPr>
                        <a:t>18</a:t>
                      </a:r>
                    </a:p>
                  </a:txBody>
                  <a:tcPr anchor="ctr"/>
                </a:tc>
                <a:extLst>
                  <a:ext uri="{0D108BD9-81ED-4DB2-BD59-A6C34878D82A}">
                    <a16:rowId xmlns:a16="http://schemas.microsoft.com/office/drawing/2014/main" val="2856313891"/>
                  </a:ext>
                </a:extLst>
              </a:tr>
              <a:tr h="430096">
                <a:tc>
                  <a:txBody>
                    <a:bodyPr/>
                    <a:lstStyle/>
                    <a:p>
                      <a:pPr algn="ctr"/>
                      <a:r>
                        <a:rPr lang="en-GB" sz="1600">
                          <a:latin typeface="+mn-lt"/>
                          <a:cs typeface="Arial" panose="020B0604020202020204" pitchFamily="34" charset="0"/>
                        </a:rPr>
                        <a:t>Trainee</a:t>
                      </a:r>
                    </a:p>
                  </a:txBody>
                  <a:tcPr anchor="ctr"/>
                </a:tc>
                <a:tc>
                  <a:txBody>
                    <a:bodyPr/>
                    <a:lstStyle/>
                    <a:p>
                      <a:pPr algn="ctr"/>
                      <a:r>
                        <a:rPr lang="en-GB" sz="1600" dirty="0">
                          <a:latin typeface="+mn-lt"/>
                          <a:cs typeface="Arial" panose="020B0604020202020204" pitchFamily="34" charset="0"/>
                        </a:rPr>
                        <a:t>29</a:t>
                      </a:r>
                    </a:p>
                  </a:txBody>
                  <a:tcPr anchor="ctr"/>
                </a:tc>
                <a:extLst>
                  <a:ext uri="{0D108BD9-81ED-4DB2-BD59-A6C34878D82A}">
                    <a16:rowId xmlns:a16="http://schemas.microsoft.com/office/drawing/2014/main" val="220877518"/>
                  </a:ext>
                </a:extLst>
              </a:tr>
              <a:tr h="515218">
                <a:tc>
                  <a:txBody>
                    <a:bodyPr/>
                    <a:lstStyle/>
                    <a:p>
                      <a:pPr algn="ctr"/>
                      <a:r>
                        <a:rPr lang="en-GB" sz="1600">
                          <a:latin typeface="+mn-lt"/>
                          <a:cs typeface="Arial" panose="020B0604020202020204" pitchFamily="34" charset="0"/>
                        </a:rPr>
                        <a:t>Solicitor</a:t>
                      </a:r>
                    </a:p>
                  </a:txBody>
                  <a:tcPr anchor="ctr"/>
                </a:tc>
                <a:tc>
                  <a:txBody>
                    <a:bodyPr/>
                    <a:lstStyle/>
                    <a:p>
                      <a:pPr algn="ctr"/>
                      <a:r>
                        <a:rPr lang="en-GB" sz="1600" dirty="0">
                          <a:latin typeface="+mn-lt"/>
                          <a:cs typeface="Arial" panose="020B0604020202020204" pitchFamily="34" charset="0"/>
                        </a:rPr>
                        <a:t>17</a:t>
                      </a:r>
                    </a:p>
                  </a:txBody>
                  <a:tcPr anchor="ctr"/>
                </a:tc>
                <a:extLst>
                  <a:ext uri="{0D108BD9-81ED-4DB2-BD59-A6C34878D82A}">
                    <a16:rowId xmlns:a16="http://schemas.microsoft.com/office/drawing/2014/main" val="2197788546"/>
                  </a:ext>
                </a:extLst>
              </a:tr>
            </a:tbl>
          </a:graphicData>
        </a:graphic>
      </p:graphicFrame>
      <p:graphicFrame>
        <p:nvGraphicFramePr>
          <p:cNvPr id="20" name="Table 19">
            <a:extLst>
              <a:ext uri="{FF2B5EF4-FFF2-40B4-BE49-F238E27FC236}">
                <a16:creationId xmlns:a16="http://schemas.microsoft.com/office/drawing/2014/main" id="{6153FD0F-6A0B-4272-8237-E320146B3F57}"/>
              </a:ext>
            </a:extLst>
          </p:cNvPr>
          <p:cNvGraphicFramePr>
            <a:graphicFrameLocks noGrp="1"/>
          </p:cNvGraphicFramePr>
          <p:nvPr>
            <p:extLst>
              <p:ext uri="{D42A27DB-BD31-4B8C-83A1-F6EECF244321}">
                <p14:modId xmlns:p14="http://schemas.microsoft.com/office/powerpoint/2010/main" val="2659117181"/>
              </p:ext>
            </p:extLst>
          </p:nvPr>
        </p:nvGraphicFramePr>
        <p:xfrm>
          <a:off x="6619991" y="3854884"/>
          <a:ext cx="4785700" cy="2236078"/>
        </p:xfrm>
        <a:graphic>
          <a:graphicData uri="http://schemas.openxmlformats.org/drawingml/2006/table">
            <a:tbl>
              <a:tblPr firstRow="1" bandRow="1">
                <a:tableStyleId>{21E4AEA4-8DFA-4A89-87EB-49C32662AFE0}</a:tableStyleId>
              </a:tblPr>
              <a:tblGrid>
                <a:gridCol w="2688601">
                  <a:extLst>
                    <a:ext uri="{9D8B030D-6E8A-4147-A177-3AD203B41FA5}">
                      <a16:colId xmlns:a16="http://schemas.microsoft.com/office/drawing/2014/main" val="4273042203"/>
                    </a:ext>
                  </a:extLst>
                </a:gridCol>
                <a:gridCol w="1097280">
                  <a:extLst>
                    <a:ext uri="{9D8B030D-6E8A-4147-A177-3AD203B41FA5}">
                      <a16:colId xmlns:a16="http://schemas.microsoft.com/office/drawing/2014/main" val="4246265224"/>
                    </a:ext>
                  </a:extLst>
                </a:gridCol>
                <a:gridCol w="999819">
                  <a:extLst>
                    <a:ext uri="{9D8B030D-6E8A-4147-A177-3AD203B41FA5}">
                      <a16:colId xmlns:a16="http://schemas.microsoft.com/office/drawing/2014/main" val="805138170"/>
                    </a:ext>
                  </a:extLst>
                </a:gridCol>
              </a:tblGrid>
              <a:tr h="364076">
                <a:tc>
                  <a:txBody>
                    <a:bodyPr/>
                    <a:lstStyle/>
                    <a:p>
                      <a:pPr algn="ctr"/>
                      <a:endParaRPr lang="en-GB" sz="1600" dirty="0">
                        <a:latin typeface="Arial" panose="020B0604020202020204" pitchFamily="34" charset="0"/>
                        <a:cs typeface="Arial" panose="020B0604020202020204" pitchFamily="34" charset="0"/>
                      </a:endParaRPr>
                    </a:p>
                  </a:txBody>
                  <a:tcPr/>
                </a:tc>
                <a:tc>
                  <a:txBody>
                    <a:bodyPr/>
                    <a:lstStyle/>
                    <a:p>
                      <a:pPr algn="ctr"/>
                      <a:r>
                        <a:rPr lang="en-GB" sz="1600" dirty="0">
                          <a:latin typeface="Arial" panose="020B0604020202020204" pitchFamily="34" charset="0"/>
                          <a:cs typeface="Arial" panose="020B0604020202020204" pitchFamily="34" charset="0"/>
                        </a:rPr>
                        <a:t>2019 %</a:t>
                      </a:r>
                    </a:p>
                  </a:txBody>
                  <a:tcPr anchor="ctr"/>
                </a:tc>
                <a:tc>
                  <a:txBody>
                    <a:bodyPr/>
                    <a:lstStyle/>
                    <a:p>
                      <a:pPr algn="ctr"/>
                      <a:r>
                        <a:rPr lang="en-GB" sz="1600" dirty="0">
                          <a:latin typeface="Arial" panose="020B0604020202020204" pitchFamily="34" charset="0"/>
                          <a:cs typeface="Arial" panose="020B0604020202020204" pitchFamily="34" charset="0"/>
                        </a:rPr>
                        <a:t>2018 %</a:t>
                      </a:r>
                    </a:p>
                  </a:txBody>
                  <a:tcPr anchor="ctr"/>
                </a:tc>
                <a:extLst>
                  <a:ext uri="{0D108BD9-81ED-4DB2-BD59-A6C34878D82A}">
                    <a16:rowId xmlns:a16="http://schemas.microsoft.com/office/drawing/2014/main" val="3859328138"/>
                  </a:ext>
                </a:extLst>
              </a:tr>
              <a:tr h="364076">
                <a:tc>
                  <a:txBody>
                    <a:bodyPr/>
                    <a:lstStyle/>
                    <a:p>
                      <a:pPr algn="ctr"/>
                      <a:r>
                        <a:rPr lang="en-GB" sz="1400">
                          <a:latin typeface="Arial" panose="020B0604020202020204" pitchFamily="34" charset="0"/>
                          <a:cs typeface="Arial" panose="020B0604020202020204" pitchFamily="34" charset="0"/>
                        </a:rPr>
                        <a:t>Very favourable</a:t>
                      </a:r>
                    </a:p>
                  </a:txBody>
                  <a:tcPr/>
                </a:tc>
                <a:tc>
                  <a:txBody>
                    <a:bodyPr/>
                    <a:lstStyle/>
                    <a:p>
                      <a:pPr algn="ctr"/>
                      <a:r>
                        <a:rPr lang="en-GB" sz="1400" dirty="0">
                          <a:latin typeface="Arial" panose="020B0604020202020204" pitchFamily="34" charset="0"/>
                          <a:cs typeface="Arial" panose="020B0604020202020204" pitchFamily="34" charset="0"/>
                        </a:rPr>
                        <a:t>18</a:t>
                      </a:r>
                      <a:endParaRPr lang="en-GB" sz="1600" dirty="0"/>
                    </a:p>
                  </a:txBody>
                  <a:tcPr anchor="ctr"/>
                </a:tc>
                <a:tc>
                  <a:txBody>
                    <a:bodyPr/>
                    <a:lstStyle/>
                    <a:p>
                      <a:pPr algn="ctr"/>
                      <a:r>
                        <a:rPr lang="en-GB" sz="1400" dirty="0">
                          <a:latin typeface="Arial" panose="020B0604020202020204" pitchFamily="34" charset="0"/>
                          <a:cs typeface="Arial" panose="020B0604020202020204" pitchFamily="34" charset="0"/>
                        </a:rPr>
                        <a:t>17</a:t>
                      </a:r>
                    </a:p>
                  </a:txBody>
                  <a:tcPr anchor="ctr"/>
                </a:tc>
                <a:extLst>
                  <a:ext uri="{0D108BD9-81ED-4DB2-BD59-A6C34878D82A}">
                    <a16:rowId xmlns:a16="http://schemas.microsoft.com/office/drawing/2014/main" val="1749414942"/>
                  </a:ext>
                </a:extLst>
              </a:tr>
              <a:tr h="284712">
                <a:tc>
                  <a:txBody>
                    <a:bodyPr/>
                    <a:lstStyle/>
                    <a:p>
                      <a:pPr algn="ctr"/>
                      <a:r>
                        <a:rPr lang="en-GB" sz="1400">
                          <a:latin typeface="Arial" panose="020B0604020202020204" pitchFamily="34" charset="0"/>
                          <a:cs typeface="Arial" panose="020B0604020202020204" pitchFamily="34" charset="0"/>
                        </a:rPr>
                        <a:t>Fairly favourable</a:t>
                      </a:r>
                    </a:p>
                  </a:txBody>
                  <a:tcPr/>
                </a:tc>
                <a:tc>
                  <a:txBody>
                    <a:bodyPr/>
                    <a:lstStyle/>
                    <a:p>
                      <a:pPr algn="ctr"/>
                      <a:r>
                        <a:rPr lang="en-GB" sz="1400" dirty="0">
                          <a:latin typeface="Arial" panose="020B0604020202020204" pitchFamily="34" charset="0"/>
                          <a:cs typeface="Arial" panose="020B0604020202020204" pitchFamily="34" charset="0"/>
                        </a:rPr>
                        <a:t>72</a:t>
                      </a:r>
                      <a:endParaRPr lang="en-GB" sz="1600" dirty="0"/>
                    </a:p>
                  </a:txBody>
                  <a:tcPr anchor="ctr"/>
                </a:tc>
                <a:tc>
                  <a:txBody>
                    <a:bodyPr/>
                    <a:lstStyle/>
                    <a:p>
                      <a:pPr algn="ctr"/>
                      <a:r>
                        <a:rPr lang="en-GB" sz="1400" dirty="0">
                          <a:latin typeface="Arial" panose="020B0604020202020204" pitchFamily="34" charset="0"/>
                          <a:cs typeface="Arial" panose="020B0604020202020204" pitchFamily="34" charset="0"/>
                        </a:rPr>
                        <a:t>70</a:t>
                      </a:r>
                    </a:p>
                  </a:txBody>
                  <a:tcPr anchor="ctr"/>
                </a:tc>
                <a:extLst>
                  <a:ext uri="{0D108BD9-81ED-4DB2-BD59-A6C34878D82A}">
                    <a16:rowId xmlns:a16="http://schemas.microsoft.com/office/drawing/2014/main" val="3115456235"/>
                  </a:ext>
                </a:extLst>
              </a:tr>
              <a:tr h="284712">
                <a:tc>
                  <a:txBody>
                    <a:bodyPr/>
                    <a:lstStyle/>
                    <a:p>
                      <a:pPr algn="ctr"/>
                      <a:r>
                        <a:rPr lang="en-GB" sz="1400">
                          <a:latin typeface="Arial" panose="020B0604020202020204" pitchFamily="34" charset="0"/>
                          <a:cs typeface="Arial" panose="020B0604020202020204" pitchFamily="34" charset="0"/>
                        </a:rPr>
                        <a:t>Neither favourable nor unfavourable</a:t>
                      </a:r>
                    </a:p>
                  </a:txBody>
                  <a:tcPr/>
                </a:tc>
                <a:tc>
                  <a:txBody>
                    <a:bodyPr/>
                    <a:lstStyle/>
                    <a:p>
                      <a:pPr algn="ctr"/>
                      <a:r>
                        <a:rPr lang="en-GB" sz="1400" dirty="0">
                          <a:latin typeface="Arial" panose="020B0604020202020204" pitchFamily="34" charset="0"/>
                          <a:cs typeface="Arial" panose="020B0604020202020204" pitchFamily="34" charset="0"/>
                        </a:rPr>
                        <a:t>2</a:t>
                      </a:r>
                      <a:endParaRPr lang="en-GB" sz="1600" dirty="0"/>
                    </a:p>
                  </a:txBody>
                  <a:tcPr anchor="ctr"/>
                </a:tc>
                <a:tc>
                  <a:txBody>
                    <a:bodyPr/>
                    <a:lstStyle/>
                    <a:p>
                      <a:pPr algn="ctr"/>
                      <a:r>
                        <a:rPr lang="en-GB" sz="1400" dirty="0">
                          <a:latin typeface="Arial" panose="020B0604020202020204" pitchFamily="34" charset="0"/>
                          <a:cs typeface="Arial" panose="020B0604020202020204" pitchFamily="34" charset="0"/>
                        </a:rPr>
                        <a:t>7</a:t>
                      </a:r>
                    </a:p>
                  </a:txBody>
                  <a:tcPr anchor="ctr"/>
                </a:tc>
                <a:extLst>
                  <a:ext uri="{0D108BD9-81ED-4DB2-BD59-A6C34878D82A}">
                    <a16:rowId xmlns:a16="http://schemas.microsoft.com/office/drawing/2014/main" val="4110911600"/>
                  </a:ext>
                </a:extLst>
              </a:tr>
              <a:tr h="342483">
                <a:tc>
                  <a:txBody>
                    <a:bodyPr/>
                    <a:lstStyle/>
                    <a:p>
                      <a:pPr algn="ctr"/>
                      <a:r>
                        <a:rPr lang="en-GB" sz="1400">
                          <a:latin typeface="Arial" panose="020B0604020202020204" pitchFamily="34" charset="0"/>
                          <a:cs typeface="Arial" panose="020B0604020202020204" pitchFamily="34" charset="0"/>
                        </a:rPr>
                        <a:t>Fairly unfavourable</a:t>
                      </a:r>
                    </a:p>
                  </a:txBody>
                  <a:tcPr/>
                </a:tc>
                <a:tc>
                  <a:txBody>
                    <a:bodyPr/>
                    <a:lstStyle/>
                    <a:p>
                      <a:pPr algn="ctr"/>
                      <a:r>
                        <a:rPr lang="en-GB" sz="1400" dirty="0">
                          <a:latin typeface="Arial" panose="020B0604020202020204" pitchFamily="34" charset="0"/>
                          <a:cs typeface="Arial" panose="020B0604020202020204" pitchFamily="34" charset="0"/>
                        </a:rPr>
                        <a:t>6</a:t>
                      </a:r>
                      <a:endParaRPr lang="en-GB" sz="1600" dirty="0"/>
                    </a:p>
                  </a:txBody>
                  <a:tcPr anchor="ctr"/>
                </a:tc>
                <a:tc>
                  <a:txBody>
                    <a:bodyPr/>
                    <a:lstStyle/>
                    <a:p>
                      <a:pPr algn="ctr"/>
                      <a:r>
                        <a:rPr lang="en-GB" sz="1400" dirty="0">
                          <a:latin typeface="Arial" panose="020B0604020202020204" pitchFamily="34" charset="0"/>
                          <a:cs typeface="Arial" panose="020B0604020202020204" pitchFamily="34" charset="0"/>
                        </a:rPr>
                        <a:t>7</a:t>
                      </a:r>
                    </a:p>
                  </a:txBody>
                  <a:tcPr anchor="ctr"/>
                </a:tc>
                <a:extLst>
                  <a:ext uri="{0D108BD9-81ED-4DB2-BD59-A6C34878D82A}">
                    <a16:rowId xmlns:a16="http://schemas.microsoft.com/office/drawing/2014/main" val="1226332367"/>
                  </a:ext>
                </a:extLst>
              </a:tr>
              <a:tr h="342483">
                <a:tc>
                  <a:txBody>
                    <a:bodyPr/>
                    <a:lstStyle/>
                    <a:p>
                      <a:pPr algn="ctr"/>
                      <a:r>
                        <a:rPr lang="en-GB" sz="1400">
                          <a:latin typeface="Arial" panose="020B0604020202020204" pitchFamily="34" charset="0"/>
                          <a:cs typeface="Arial" panose="020B0604020202020204" pitchFamily="34" charset="0"/>
                        </a:rPr>
                        <a:t>Very unfavourable</a:t>
                      </a:r>
                    </a:p>
                  </a:txBody>
                  <a:tcPr/>
                </a:tc>
                <a:tc>
                  <a:txBody>
                    <a:bodyPr/>
                    <a:lstStyle/>
                    <a:p>
                      <a:pPr algn="ctr"/>
                      <a:r>
                        <a:rPr lang="en-GB" sz="1400" dirty="0">
                          <a:latin typeface="Arial" panose="020B0604020202020204" pitchFamily="34" charset="0"/>
                          <a:cs typeface="Arial" panose="020B0604020202020204" pitchFamily="34" charset="0"/>
                        </a:rPr>
                        <a:t>1</a:t>
                      </a:r>
                      <a:endParaRPr lang="en-GB" sz="1600" dirty="0"/>
                    </a:p>
                  </a:txBody>
                  <a:tcPr anchor="ctr"/>
                </a:tc>
                <a:tc>
                  <a:txBody>
                    <a:bodyPr/>
                    <a:lstStyle/>
                    <a:p>
                      <a:pPr algn="ctr"/>
                      <a:r>
                        <a:rPr lang="en-GB" sz="1400" dirty="0">
                          <a:latin typeface="Arial" panose="020B0604020202020204" pitchFamily="34" charset="0"/>
                          <a:cs typeface="Arial" panose="020B0604020202020204" pitchFamily="34" charset="0"/>
                        </a:rPr>
                        <a:t>1</a:t>
                      </a:r>
                    </a:p>
                  </a:txBody>
                  <a:tcPr anchor="ctr"/>
                </a:tc>
                <a:extLst>
                  <a:ext uri="{0D108BD9-81ED-4DB2-BD59-A6C34878D82A}">
                    <a16:rowId xmlns:a16="http://schemas.microsoft.com/office/drawing/2014/main" val="2774340374"/>
                  </a:ext>
                </a:extLst>
              </a:tr>
            </a:tbl>
          </a:graphicData>
        </a:graphic>
      </p:graphicFrame>
    </p:spTree>
    <p:extLst>
      <p:ext uri="{BB962C8B-B14F-4D97-AF65-F5344CB8AC3E}">
        <p14:creationId xmlns:p14="http://schemas.microsoft.com/office/powerpoint/2010/main" val="3242072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7809AE-9306-4DEA-8993-FE48EEEE0603}"/>
              </a:ext>
            </a:extLst>
          </p:cNvPr>
          <p:cNvSpPr txBox="1"/>
          <p:nvPr/>
        </p:nvSpPr>
        <p:spPr>
          <a:xfrm>
            <a:off x="0" y="-30505"/>
            <a:ext cx="12192000"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prstClr val="white"/>
                </a:solidFill>
                <a:latin typeface="Arial" panose="020B0604020202020204" pitchFamily="34" charset="0"/>
                <a:cs typeface="Arial" panose="020B0604020202020204" pitchFamily="34" charset="0"/>
              </a:rPr>
              <a:t>7 in 10 disagree with the Fit for Future recommendation on a new body</a:t>
            </a:r>
            <a:endPar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82A800BF-54EA-468A-9143-83FF021BFEEF}"/>
              </a:ext>
            </a:extLst>
          </p:cNvPr>
          <p:cNvSpPr/>
          <p:nvPr/>
        </p:nvSpPr>
        <p:spPr>
          <a:xfrm>
            <a:off x="0" y="338827"/>
            <a:ext cx="12192000" cy="1077218"/>
          </a:xfrm>
          <a:prstGeom prst="rect">
            <a:avLst/>
          </a:prstGeom>
          <a:solidFill>
            <a:schemeClr val="bg1">
              <a:lumMod val="75000"/>
            </a:schemeClr>
          </a:solid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Tx/>
              <a:buAutoNum type="alphaUcPeriod" startAt="17"/>
              <a:tabLst/>
              <a:defRPr/>
            </a:pPr>
            <a:r>
              <a:rPr kumimoji="0" lang="en-GB" sz="1600" b="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‘Fit for the Future’ Legal Services Review Report recommended the creation of a new regulator with all regulatory powers taken away from the Society and given to the new body.  This new body would be independent of the solicitor profession and accountable to the Scottish Parliament.</a:t>
            </a:r>
            <a:br>
              <a:rPr kumimoji="0" lang="en-GB" sz="1600" b="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GB" sz="1600" b="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To what extent do you agree or disagree with this recommendation? </a:t>
            </a:r>
          </a:p>
        </p:txBody>
      </p:sp>
      <p:graphicFrame>
        <p:nvGraphicFramePr>
          <p:cNvPr id="6" name="Chart 5">
            <a:extLst>
              <a:ext uri="{FF2B5EF4-FFF2-40B4-BE49-F238E27FC236}">
                <a16:creationId xmlns:a16="http://schemas.microsoft.com/office/drawing/2014/main" id="{9FE8A358-E0DD-4DAF-96CD-562D2ABDA599}"/>
              </a:ext>
            </a:extLst>
          </p:cNvPr>
          <p:cNvGraphicFramePr>
            <a:graphicFrameLocks/>
          </p:cNvGraphicFramePr>
          <p:nvPr>
            <p:extLst>
              <p:ext uri="{D42A27DB-BD31-4B8C-83A1-F6EECF244321}">
                <p14:modId xmlns:p14="http://schemas.microsoft.com/office/powerpoint/2010/main" val="1296563067"/>
              </p:ext>
            </p:extLst>
          </p:nvPr>
        </p:nvGraphicFramePr>
        <p:xfrm>
          <a:off x="-1002210" y="1416045"/>
          <a:ext cx="8643656" cy="5230017"/>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a:extLst>
              <a:ext uri="{FF2B5EF4-FFF2-40B4-BE49-F238E27FC236}">
                <a16:creationId xmlns:a16="http://schemas.microsoft.com/office/drawing/2014/main" id="{DE46ABA0-B3AA-4CC9-84D4-1BF9904BF6E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9214" y="6307693"/>
            <a:ext cx="1052160" cy="369332"/>
          </a:xfrm>
          <a:prstGeom prst="rect">
            <a:avLst/>
          </a:prstGeom>
          <a:noFill/>
          <a:ln>
            <a:noFill/>
          </a:ln>
        </p:spPr>
      </p:pic>
      <p:sp>
        <p:nvSpPr>
          <p:cNvPr id="8" name="Footer Placeholder 3">
            <a:extLst>
              <a:ext uri="{FF2B5EF4-FFF2-40B4-BE49-F238E27FC236}">
                <a16:creationId xmlns:a16="http://schemas.microsoft.com/office/drawing/2014/main" id="{DD639F0F-3379-4B01-B895-AC6B2FA52D73}"/>
              </a:ext>
            </a:extLst>
          </p:cNvPr>
          <p:cNvSpPr>
            <a:spLocks noGrp="1"/>
          </p:cNvSpPr>
          <p:nvPr>
            <p:ph type="ftr" sz="quarter" idx="11"/>
          </p:nvPr>
        </p:nvSpPr>
        <p:spPr>
          <a:xfrm>
            <a:off x="8077200" y="631190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Mark Diffley Consultancy and Research Ltd. 2020</a:t>
            </a:r>
          </a:p>
        </p:txBody>
      </p:sp>
      <p:sp>
        <p:nvSpPr>
          <p:cNvPr id="9" name="Text Placeholder 3">
            <a:extLst>
              <a:ext uri="{FF2B5EF4-FFF2-40B4-BE49-F238E27FC236}">
                <a16:creationId xmlns:a16="http://schemas.microsoft.com/office/drawing/2014/main" id="{8128CCD8-76A1-4D5D-A395-C3585F0AB162}"/>
              </a:ext>
            </a:extLst>
          </p:cNvPr>
          <p:cNvSpPr txBox="1">
            <a:spLocks/>
          </p:cNvSpPr>
          <p:nvPr/>
        </p:nvSpPr>
        <p:spPr>
          <a:xfrm>
            <a:off x="490330" y="6182759"/>
            <a:ext cx="9403985" cy="25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Base: All respondents</a:t>
            </a:r>
          </a:p>
        </p:txBody>
      </p:sp>
      <p:graphicFrame>
        <p:nvGraphicFramePr>
          <p:cNvPr id="10" name="Table 9">
            <a:extLst>
              <a:ext uri="{FF2B5EF4-FFF2-40B4-BE49-F238E27FC236}">
                <a16:creationId xmlns:a16="http://schemas.microsoft.com/office/drawing/2014/main" id="{7F9B4211-63F2-4FD5-A804-115374B7C48E}"/>
              </a:ext>
            </a:extLst>
          </p:cNvPr>
          <p:cNvGraphicFramePr>
            <a:graphicFrameLocks noGrp="1"/>
          </p:cNvGraphicFramePr>
          <p:nvPr>
            <p:extLst>
              <p:ext uri="{D42A27DB-BD31-4B8C-83A1-F6EECF244321}">
                <p14:modId xmlns:p14="http://schemas.microsoft.com/office/powerpoint/2010/main" val="1712873259"/>
              </p:ext>
            </p:extLst>
          </p:nvPr>
        </p:nvGraphicFramePr>
        <p:xfrm>
          <a:off x="7641446" y="4186836"/>
          <a:ext cx="3658419" cy="1317291"/>
        </p:xfrm>
        <a:graphic>
          <a:graphicData uri="http://schemas.openxmlformats.org/drawingml/2006/table">
            <a:tbl>
              <a:tblPr firstRow="1" bandRow="1">
                <a:tableStyleId>{21E4AEA4-8DFA-4A89-87EB-49C32662AFE0}</a:tableStyleId>
              </a:tblPr>
              <a:tblGrid>
                <a:gridCol w="972202">
                  <a:extLst>
                    <a:ext uri="{9D8B030D-6E8A-4147-A177-3AD203B41FA5}">
                      <a16:colId xmlns:a16="http://schemas.microsoft.com/office/drawing/2014/main" val="1204264790"/>
                    </a:ext>
                  </a:extLst>
                </a:gridCol>
                <a:gridCol w="1466744">
                  <a:extLst>
                    <a:ext uri="{9D8B030D-6E8A-4147-A177-3AD203B41FA5}">
                      <a16:colId xmlns:a16="http://schemas.microsoft.com/office/drawing/2014/main" val="693258099"/>
                    </a:ext>
                  </a:extLst>
                </a:gridCol>
                <a:gridCol w="1219473">
                  <a:extLst>
                    <a:ext uri="{9D8B030D-6E8A-4147-A177-3AD203B41FA5}">
                      <a16:colId xmlns:a16="http://schemas.microsoft.com/office/drawing/2014/main" val="75449402"/>
                    </a:ext>
                  </a:extLst>
                </a:gridCol>
              </a:tblGrid>
              <a:tr h="439097">
                <a:tc>
                  <a:txBody>
                    <a:bodyPr/>
                    <a:lstStyle/>
                    <a:p>
                      <a:endParaRPr lang="en-GB" sz="1600">
                        <a:latin typeface="Arial" panose="020B0604020202020204" pitchFamily="34" charset="0"/>
                        <a:cs typeface="Arial" panose="020B0604020202020204" pitchFamily="34" charset="0"/>
                      </a:endParaRPr>
                    </a:p>
                  </a:txBody>
                  <a:tcPr/>
                </a:tc>
                <a:tc>
                  <a:txBody>
                    <a:bodyPr/>
                    <a:lstStyle/>
                    <a:p>
                      <a:pPr algn="ctr"/>
                      <a:r>
                        <a:rPr lang="en-GB" sz="1600" dirty="0"/>
                        <a:t>Agree %</a:t>
                      </a:r>
                      <a:endParaRPr lang="en-GB" sz="1600" dirty="0">
                        <a:latin typeface="Arial" panose="020B0604020202020204" pitchFamily="34" charset="0"/>
                        <a:cs typeface="Arial" panose="020B0604020202020204" pitchFamily="34" charset="0"/>
                      </a:endParaRPr>
                    </a:p>
                  </a:txBody>
                  <a:tcPr/>
                </a:tc>
                <a:tc>
                  <a:txBody>
                    <a:bodyPr/>
                    <a:lstStyle/>
                    <a:p>
                      <a:pPr algn="ctr"/>
                      <a:r>
                        <a:rPr lang="en-GB" sz="1600" dirty="0"/>
                        <a:t>Disagree %</a:t>
                      </a:r>
                      <a:endParaRPr lang="en-GB"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632129716"/>
                  </a:ext>
                </a:extLst>
              </a:tr>
              <a:tr h="439097">
                <a:tc>
                  <a:txBody>
                    <a:bodyPr/>
                    <a:lstStyle/>
                    <a:p>
                      <a:r>
                        <a:rPr lang="en-GB" sz="1600"/>
                        <a:t>Urban</a:t>
                      </a:r>
                      <a:endParaRPr lang="en-GB" sz="1600">
                        <a:latin typeface="Arial" panose="020B0604020202020204" pitchFamily="34" charset="0"/>
                        <a:cs typeface="Arial" panose="020B0604020202020204" pitchFamily="34" charset="0"/>
                      </a:endParaRPr>
                    </a:p>
                  </a:txBody>
                  <a:tcPr/>
                </a:tc>
                <a:tc>
                  <a:txBody>
                    <a:bodyPr/>
                    <a:lstStyle/>
                    <a:p>
                      <a:pPr algn="ctr"/>
                      <a:r>
                        <a:rPr lang="en-GB" sz="1600"/>
                        <a:t>25</a:t>
                      </a:r>
                      <a:endParaRPr lang="en-GB" sz="1600">
                        <a:latin typeface="Arial" panose="020B0604020202020204" pitchFamily="34" charset="0"/>
                        <a:cs typeface="Arial" panose="020B0604020202020204" pitchFamily="34" charset="0"/>
                      </a:endParaRPr>
                    </a:p>
                  </a:txBody>
                  <a:tcPr/>
                </a:tc>
                <a:tc>
                  <a:txBody>
                    <a:bodyPr/>
                    <a:lstStyle/>
                    <a:p>
                      <a:pPr algn="ctr"/>
                      <a:r>
                        <a:rPr lang="en-GB" sz="1600" dirty="0"/>
                        <a:t>69</a:t>
                      </a:r>
                      <a:endParaRPr lang="en-GB"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1552681"/>
                  </a:ext>
                </a:extLst>
              </a:tr>
              <a:tr h="439097">
                <a:tc>
                  <a:txBody>
                    <a:bodyPr/>
                    <a:lstStyle/>
                    <a:p>
                      <a:r>
                        <a:rPr lang="en-GB" sz="1600"/>
                        <a:t>Rural</a:t>
                      </a:r>
                      <a:endParaRPr lang="en-GB" sz="1600">
                        <a:latin typeface="Arial" panose="020B0604020202020204" pitchFamily="34" charset="0"/>
                        <a:cs typeface="Arial" panose="020B0604020202020204" pitchFamily="34" charset="0"/>
                      </a:endParaRPr>
                    </a:p>
                  </a:txBody>
                  <a:tcPr/>
                </a:tc>
                <a:tc>
                  <a:txBody>
                    <a:bodyPr/>
                    <a:lstStyle/>
                    <a:p>
                      <a:pPr algn="ctr"/>
                      <a:r>
                        <a:rPr lang="en-GB" sz="1600"/>
                        <a:t>10</a:t>
                      </a:r>
                      <a:endParaRPr lang="en-GB" sz="1600">
                        <a:latin typeface="Arial" panose="020B0604020202020204" pitchFamily="34" charset="0"/>
                        <a:cs typeface="Arial" panose="020B0604020202020204" pitchFamily="34" charset="0"/>
                      </a:endParaRPr>
                    </a:p>
                  </a:txBody>
                  <a:tcPr/>
                </a:tc>
                <a:tc>
                  <a:txBody>
                    <a:bodyPr/>
                    <a:lstStyle/>
                    <a:p>
                      <a:pPr algn="ctr"/>
                      <a:r>
                        <a:rPr lang="en-GB" sz="1600" dirty="0"/>
                        <a:t>87</a:t>
                      </a:r>
                      <a:endParaRPr lang="en-GB"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73852246"/>
                  </a:ext>
                </a:extLst>
              </a:tr>
            </a:tbl>
          </a:graphicData>
        </a:graphic>
      </p:graphicFrame>
      <p:sp>
        <p:nvSpPr>
          <p:cNvPr id="11" name="TextBox 10">
            <a:extLst>
              <a:ext uri="{FF2B5EF4-FFF2-40B4-BE49-F238E27FC236}">
                <a16:creationId xmlns:a16="http://schemas.microsoft.com/office/drawing/2014/main" id="{453DE29B-CF68-4D30-A737-BC4376FA9D79}"/>
              </a:ext>
            </a:extLst>
          </p:cNvPr>
          <p:cNvSpPr txBox="1"/>
          <p:nvPr/>
        </p:nvSpPr>
        <p:spPr>
          <a:xfrm>
            <a:off x="7641445" y="3663616"/>
            <a:ext cx="3658420" cy="523220"/>
          </a:xfrm>
          <a:prstGeom prst="rect">
            <a:avLst/>
          </a:prstGeom>
          <a:solidFill>
            <a:schemeClr val="accent3">
              <a:lumMod val="40000"/>
              <a:lumOff val="60000"/>
            </a:schemeClr>
          </a:solidFill>
        </p:spPr>
        <p:txBody>
          <a:bodyPr wrap="square" rtlCol="0">
            <a:spAutoFit/>
          </a:bodyPr>
          <a:lstStyle/>
          <a:p>
            <a:r>
              <a:rPr lang="en-GB" sz="1400" b="1" dirty="0">
                <a:latin typeface="Arial" panose="020B0604020202020204" pitchFamily="34" charset="0"/>
                <a:cs typeface="Arial" panose="020B0604020202020204" pitchFamily="34" charset="0"/>
              </a:rPr>
              <a:t>There was variance in the results between Urban/Rural members</a:t>
            </a:r>
          </a:p>
        </p:txBody>
      </p:sp>
    </p:spTree>
    <p:extLst>
      <p:ext uri="{BB962C8B-B14F-4D97-AF65-F5344CB8AC3E}">
        <p14:creationId xmlns:p14="http://schemas.microsoft.com/office/powerpoint/2010/main" val="4073702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0ACD024-D9FA-4CEE-B051-01B9AC19A161}"/>
              </a:ext>
            </a:extLst>
          </p:cNvPr>
          <p:cNvSpPr>
            <a:spLocks noGrp="1"/>
          </p:cNvSpPr>
          <p:nvPr>
            <p:ph type="ftr" sz="quarter" idx="11"/>
          </p:nvPr>
        </p:nvSpPr>
        <p:spPr>
          <a:xfrm>
            <a:off x="8077200" y="631190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Mark Diffley Consultancy and Research Ltd. 2019</a:t>
            </a:r>
          </a:p>
        </p:txBody>
      </p:sp>
      <p:pic>
        <p:nvPicPr>
          <p:cNvPr id="6" name="Picture 4">
            <a:extLst>
              <a:ext uri="{FF2B5EF4-FFF2-40B4-BE49-F238E27FC236}">
                <a16:creationId xmlns:a16="http://schemas.microsoft.com/office/drawing/2014/main" id="{135552F2-A227-42F6-BE1A-1F3F02C2EE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589" b="23915"/>
          <a:stretch/>
        </p:blipFill>
        <p:spPr bwMode="auto">
          <a:xfrm>
            <a:off x="5787833" y="-421722"/>
            <a:ext cx="6404167" cy="7279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80700526-EF8E-4F07-A54D-41E6D2019EA8}"/>
              </a:ext>
            </a:extLst>
          </p:cNvPr>
          <p:cNvSpPr txBox="1"/>
          <p:nvPr/>
        </p:nvSpPr>
        <p:spPr>
          <a:xfrm>
            <a:off x="0" y="0"/>
            <a:ext cx="5787833" cy="685800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7A85402-FDD9-49A3-B2F3-092E4CC46AD4}"/>
              </a:ext>
            </a:extLst>
          </p:cNvPr>
          <p:cNvSpPr txBox="1"/>
          <p:nvPr/>
        </p:nvSpPr>
        <p:spPr>
          <a:xfrm>
            <a:off x="516835" y="2351782"/>
            <a:ext cx="473265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Legal Aid</a:t>
            </a:r>
          </a:p>
        </p:txBody>
      </p:sp>
      <p:pic>
        <p:nvPicPr>
          <p:cNvPr id="9" name="Picture 8">
            <a:extLst>
              <a:ext uri="{FF2B5EF4-FFF2-40B4-BE49-F238E27FC236}">
                <a16:creationId xmlns:a16="http://schemas.microsoft.com/office/drawing/2014/main" id="{89838134-559A-46D2-8AA3-36DEAC16AFC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6306" y="6307693"/>
            <a:ext cx="1052160" cy="369332"/>
          </a:xfrm>
          <a:prstGeom prst="rect">
            <a:avLst/>
          </a:prstGeom>
          <a:noFill/>
          <a:ln>
            <a:noFill/>
          </a:ln>
        </p:spPr>
      </p:pic>
    </p:spTree>
    <p:extLst>
      <p:ext uri="{BB962C8B-B14F-4D97-AF65-F5344CB8AC3E}">
        <p14:creationId xmlns:p14="http://schemas.microsoft.com/office/powerpoint/2010/main" val="2435843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04F785-43FA-42E3-8B67-15233A67502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9214" y="6307693"/>
            <a:ext cx="1052160" cy="369332"/>
          </a:xfrm>
          <a:prstGeom prst="rect">
            <a:avLst/>
          </a:prstGeom>
          <a:noFill/>
          <a:ln>
            <a:noFill/>
          </a:ln>
        </p:spPr>
      </p:pic>
      <p:sp>
        <p:nvSpPr>
          <p:cNvPr id="5" name="Footer Placeholder 3">
            <a:extLst>
              <a:ext uri="{FF2B5EF4-FFF2-40B4-BE49-F238E27FC236}">
                <a16:creationId xmlns:a16="http://schemas.microsoft.com/office/drawing/2014/main" id="{93975B22-1655-4B39-82EF-5C34A553B7C6}"/>
              </a:ext>
            </a:extLst>
          </p:cNvPr>
          <p:cNvSpPr>
            <a:spLocks noGrp="1"/>
          </p:cNvSpPr>
          <p:nvPr>
            <p:ph type="ftr" sz="quarter" idx="11"/>
          </p:nvPr>
        </p:nvSpPr>
        <p:spPr>
          <a:xfrm>
            <a:off x="8077200" y="6311900"/>
            <a:ext cx="4114800" cy="365125"/>
          </a:xfrm>
        </p:spPr>
        <p:txBody>
          <a:bodyPr/>
          <a:lstStyle/>
          <a:p>
            <a:r>
              <a:rPr lang="en-GB"/>
              <a:t>Mark Diffley Consultancy and Research Ltd. 2020</a:t>
            </a:r>
          </a:p>
        </p:txBody>
      </p:sp>
      <p:sp>
        <p:nvSpPr>
          <p:cNvPr id="7" name="TextBox 6">
            <a:extLst>
              <a:ext uri="{FF2B5EF4-FFF2-40B4-BE49-F238E27FC236}">
                <a16:creationId xmlns:a16="http://schemas.microsoft.com/office/drawing/2014/main" id="{686CC329-B515-46DC-9B66-ADACD4C7F554}"/>
              </a:ext>
            </a:extLst>
          </p:cNvPr>
          <p:cNvSpPr txBox="1"/>
          <p:nvPr/>
        </p:nvSpPr>
        <p:spPr>
          <a:xfrm>
            <a:off x="0" y="0"/>
            <a:ext cx="12192000" cy="369332"/>
          </a:xfrm>
          <a:prstGeom prst="rect">
            <a:avLst/>
          </a:prstGeom>
          <a:solidFill>
            <a:schemeClr val="tx1"/>
          </a:solidFill>
        </p:spPr>
        <p:txBody>
          <a:bodyPr wrap="square" rtlCol="0">
            <a:spAutoFit/>
          </a:bodyPr>
          <a:lstStyle/>
          <a:p>
            <a:r>
              <a:rPr lang="en-GB" b="1">
                <a:solidFill>
                  <a:prstClr val="white"/>
                </a:solidFill>
                <a:latin typeface="Arial" panose="020B0604020202020204" pitchFamily="34" charset="0"/>
                <a:cs typeface="Arial" panose="020B0604020202020204" pitchFamily="34" charset="0"/>
              </a:rPr>
              <a:t> There are significant perceptions of a lack of supply of legal aid</a:t>
            </a:r>
          </a:p>
        </p:txBody>
      </p:sp>
      <p:sp>
        <p:nvSpPr>
          <p:cNvPr id="14" name="Text Placeholder 3">
            <a:extLst>
              <a:ext uri="{FF2B5EF4-FFF2-40B4-BE49-F238E27FC236}">
                <a16:creationId xmlns:a16="http://schemas.microsoft.com/office/drawing/2014/main" id="{945C3241-67F7-4298-8782-34ABF2694283}"/>
              </a:ext>
            </a:extLst>
          </p:cNvPr>
          <p:cNvSpPr txBox="1">
            <a:spLocks/>
          </p:cNvSpPr>
          <p:nvPr/>
        </p:nvSpPr>
        <p:spPr>
          <a:xfrm>
            <a:off x="747143" y="6030110"/>
            <a:ext cx="9387457" cy="216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900"/>
              <a:t>Base: All respondents</a:t>
            </a:r>
          </a:p>
        </p:txBody>
      </p:sp>
      <p:sp>
        <p:nvSpPr>
          <p:cNvPr id="15" name="Rectangle 14">
            <a:extLst>
              <a:ext uri="{FF2B5EF4-FFF2-40B4-BE49-F238E27FC236}">
                <a16:creationId xmlns:a16="http://schemas.microsoft.com/office/drawing/2014/main" id="{2CDF1599-2532-4189-BE5F-C40898F026CD}"/>
              </a:ext>
            </a:extLst>
          </p:cNvPr>
          <p:cNvSpPr/>
          <p:nvPr/>
        </p:nvSpPr>
        <p:spPr>
          <a:xfrm>
            <a:off x="-1" y="367095"/>
            <a:ext cx="12191999" cy="369332"/>
          </a:xfrm>
          <a:prstGeom prst="rect">
            <a:avLst/>
          </a:prstGeom>
          <a:solidFill>
            <a:schemeClr val="bg1">
              <a:lumMod val="75000"/>
            </a:schemeClr>
          </a:solidFill>
        </p:spPr>
        <p:txBody>
          <a:bodyPr wrap="square">
            <a:spAutoFit/>
          </a:bodyPr>
          <a:lstStyle/>
          <a:p>
            <a:r>
              <a:rPr lang="en-GB">
                <a:latin typeface="Arial" panose="020B0604020202020204" pitchFamily="34" charset="0"/>
                <a:cs typeface="Arial" panose="020B0604020202020204" pitchFamily="34" charset="0"/>
              </a:rPr>
              <a:t>Q. To what extent do you agree or disagree with the following statements…?</a:t>
            </a:r>
            <a:r>
              <a:rPr lang="en-GB"/>
              <a:t> </a:t>
            </a:r>
          </a:p>
        </p:txBody>
      </p:sp>
      <p:graphicFrame>
        <p:nvGraphicFramePr>
          <p:cNvPr id="21" name="Chart 20">
            <a:extLst>
              <a:ext uri="{FF2B5EF4-FFF2-40B4-BE49-F238E27FC236}">
                <a16:creationId xmlns:a16="http://schemas.microsoft.com/office/drawing/2014/main" id="{9096F0E0-14BC-4ED6-9DE1-15E55E899F3A}"/>
              </a:ext>
            </a:extLst>
          </p:cNvPr>
          <p:cNvGraphicFramePr>
            <a:graphicFrameLocks/>
          </p:cNvGraphicFramePr>
          <p:nvPr>
            <p:extLst>
              <p:ext uri="{D42A27DB-BD31-4B8C-83A1-F6EECF244321}">
                <p14:modId xmlns:p14="http://schemas.microsoft.com/office/powerpoint/2010/main" val="2528435662"/>
              </p:ext>
            </p:extLst>
          </p:nvPr>
        </p:nvGraphicFramePr>
        <p:xfrm>
          <a:off x="299105" y="880406"/>
          <a:ext cx="11924547" cy="53904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22071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0ACD024-D9FA-4CEE-B051-01B9AC19A161}"/>
              </a:ext>
            </a:extLst>
          </p:cNvPr>
          <p:cNvSpPr>
            <a:spLocks noGrp="1"/>
          </p:cNvSpPr>
          <p:nvPr>
            <p:ph type="ftr" sz="quarter" idx="11"/>
          </p:nvPr>
        </p:nvSpPr>
        <p:spPr>
          <a:xfrm>
            <a:off x="8077200" y="631190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Mark Diffley Consultancy and Research Ltd. 2019</a:t>
            </a:r>
          </a:p>
        </p:txBody>
      </p:sp>
      <p:pic>
        <p:nvPicPr>
          <p:cNvPr id="6" name="Picture 4">
            <a:extLst>
              <a:ext uri="{FF2B5EF4-FFF2-40B4-BE49-F238E27FC236}">
                <a16:creationId xmlns:a16="http://schemas.microsoft.com/office/drawing/2014/main" id="{135552F2-A227-42F6-BE1A-1F3F02C2EE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589" b="23915"/>
          <a:stretch/>
        </p:blipFill>
        <p:spPr bwMode="auto">
          <a:xfrm>
            <a:off x="5787833" y="-421722"/>
            <a:ext cx="6404167" cy="7279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80700526-EF8E-4F07-A54D-41E6D2019EA8}"/>
              </a:ext>
            </a:extLst>
          </p:cNvPr>
          <p:cNvSpPr txBox="1"/>
          <p:nvPr/>
        </p:nvSpPr>
        <p:spPr>
          <a:xfrm>
            <a:off x="0" y="0"/>
            <a:ext cx="5787833" cy="685800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9838134-559A-46D2-8AA3-36DEAC16AFC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6306" y="6307693"/>
            <a:ext cx="1052160" cy="369332"/>
          </a:xfrm>
          <a:prstGeom prst="rect">
            <a:avLst/>
          </a:prstGeom>
          <a:noFill/>
          <a:ln>
            <a:noFill/>
          </a:ln>
        </p:spPr>
      </p:pic>
      <p:sp>
        <p:nvSpPr>
          <p:cNvPr id="10" name="TextBox 9">
            <a:extLst>
              <a:ext uri="{FF2B5EF4-FFF2-40B4-BE49-F238E27FC236}">
                <a16:creationId xmlns:a16="http://schemas.microsoft.com/office/drawing/2014/main" id="{6C8612EC-CD4D-48AE-A42B-D874CABD640D}"/>
              </a:ext>
            </a:extLst>
          </p:cNvPr>
          <p:cNvSpPr txBox="1"/>
          <p:nvPr/>
        </p:nvSpPr>
        <p:spPr>
          <a:xfrm>
            <a:off x="516835" y="2351782"/>
            <a:ext cx="473265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latin typeface="Arial" panose="020B0604020202020204" pitchFamily="34" charset="0"/>
                <a:cs typeface="Arial" panose="020B0604020202020204" pitchFamily="34" charset="0"/>
              </a:rPr>
              <a:t>Current Issues</a:t>
            </a:r>
            <a:endParaRPr kumimoji="0" lang="en-GB" sz="32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3467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04F785-43FA-42E3-8B67-15233A67502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9214" y="6307693"/>
            <a:ext cx="1052160" cy="369332"/>
          </a:xfrm>
          <a:prstGeom prst="rect">
            <a:avLst/>
          </a:prstGeom>
          <a:noFill/>
          <a:ln>
            <a:noFill/>
          </a:ln>
        </p:spPr>
      </p:pic>
      <p:sp>
        <p:nvSpPr>
          <p:cNvPr id="5" name="Footer Placeholder 3">
            <a:extLst>
              <a:ext uri="{FF2B5EF4-FFF2-40B4-BE49-F238E27FC236}">
                <a16:creationId xmlns:a16="http://schemas.microsoft.com/office/drawing/2014/main" id="{93975B22-1655-4B39-82EF-5C34A553B7C6}"/>
              </a:ext>
            </a:extLst>
          </p:cNvPr>
          <p:cNvSpPr>
            <a:spLocks noGrp="1"/>
          </p:cNvSpPr>
          <p:nvPr>
            <p:ph type="ftr" sz="quarter" idx="11"/>
          </p:nvPr>
        </p:nvSpPr>
        <p:spPr>
          <a:xfrm>
            <a:off x="8077200" y="631190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Mark Diffley Consultancy and Research Ltd. 2020</a:t>
            </a:r>
          </a:p>
        </p:txBody>
      </p:sp>
      <p:sp>
        <p:nvSpPr>
          <p:cNvPr id="7" name="TextBox 6">
            <a:extLst>
              <a:ext uri="{FF2B5EF4-FFF2-40B4-BE49-F238E27FC236}">
                <a16:creationId xmlns:a16="http://schemas.microsoft.com/office/drawing/2014/main" id="{686CC329-B515-46DC-9B66-ADACD4C7F554}"/>
              </a:ext>
            </a:extLst>
          </p:cNvPr>
          <p:cNvSpPr txBox="1"/>
          <p:nvPr/>
        </p:nvSpPr>
        <p:spPr>
          <a:xfrm>
            <a:off x="0" y="-28135"/>
            <a:ext cx="12192000" cy="646331"/>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There is significant support for the Society’s communications methods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Text Placeholder 3">
            <a:extLst>
              <a:ext uri="{FF2B5EF4-FFF2-40B4-BE49-F238E27FC236}">
                <a16:creationId xmlns:a16="http://schemas.microsoft.com/office/drawing/2014/main" id="{945C3241-67F7-4298-8782-34ABF2694283}"/>
              </a:ext>
            </a:extLst>
          </p:cNvPr>
          <p:cNvSpPr txBox="1">
            <a:spLocks/>
          </p:cNvSpPr>
          <p:nvPr/>
        </p:nvSpPr>
        <p:spPr>
          <a:xfrm>
            <a:off x="747143" y="6030110"/>
            <a:ext cx="9387457" cy="216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900" b="0" i="0" u="none" strike="noStrike" kern="1200" cap="none" spc="0" normalizeH="0" baseline="0" noProof="0">
                <a:ln>
                  <a:noFill/>
                </a:ln>
                <a:solidFill>
                  <a:prstClr val="black"/>
                </a:solidFill>
                <a:effectLst/>
                <a:uLnTx/>
                <a:uFillTx/>
                <a:latin typeface="Calibri" panose="020F0502020204030204"/>
                <a:ea typeface="+mn-ea"/>
                <a:cs typeface="+mn-cs"/>
              </a:rPr>
              <a:t>Base: All respondents</a:t>
            </a:r>
          </a:p>
        </p:txBody>
      </p:sp>
      <p:sp>
        <p:nvSpPr>
          <p:cNvPr id="15" name="Rectangle 14">
            <a:extLst>
              <a:ext uri="{FF2B5EF4-FFF2-40B4-BE49-F238E27FC236}">
                <a16:creationId xmlns:a16="http://schemas.microsoft.com/office/drawing/2014/main" id="{2CDF1599-2532-4189-BE5F-C40898F026CD}"/>
              </a:ext>
            </a:extLst>
          </p:cNvPr>
          <p:cNvSpPr/>
          <p:nvPr/>
        </p:nvSpPr>
        <p:spPr>
          <a:xfrm>
            <a:off x="0" y="426778"/>
            <a:ext cx="12192000" cy="369332"/>
          </a:xfrm>
          <a:prstGeom prst="rect">
            <a:avLst/>
          </a:prstGeom>
          <a:solidFill>
            <a:schemeClr val="bg1">
              <a:lumMod val="7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Q. How much do you agree or disagree with each of the following statements?</a:t>
            </a:r>
            <a:endParaRPr kumimoji="0" lang="en-GB" sz="1800" b="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22" name="Chart 21">
            <a:extLst>
              <a:ext uri="{FF2B5EF4-FFF2-40B4-BE49-F238E27FC236}">
                <a16:creationId xmlns:a16="http://schemas.microsoft.com/office/drawing/2014/main" id="{3A187F91-09CC-4BE6-8F7A-652E8FB3A916}"/>
              </a:ext>
            </a:extLst>
          </p:cNvPr>
          <p:cNvGraphicFramePr>
            <a:graphicFrameLocks/>
          </p:cNvGraphicFramePr>
          <p:nvPr>
            <p:extLst>
              <p:ext uri="{D42A27DB-BD31-4B8C-83A1-F6EECF244321}">
                <p14:modId xmlns:p14="http://schemas.microsoft.com/office/powerpoint/2010/main" val="2505572488"/>
              </p:ext>
            </p:extLst>
          </p:nvPr>
        </p:nvGraphicFramePr>
        <p:xfrm>
          <a:off x="337625" y="1187557"/>
          <a:ext cx="11670487" cy="505899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Table 2">
            <a:extLst>
              <a:ext uri="{FF2B5EF4-FFF2-40B4-BE49-F238E27FC236}">
                <a16:creationId xmlns:a16="http://schemas.microsoft.com/office/drawing/2014/main" id="{462D4D49-80B3-4ACC-995F-0E44F7540058}"/>
              </a:ext>
            </a:extLst>
          </p:cNvPr>
          <p:cNvGraphicFramePr>
            <a:graphicFrameLocks noGrp="1"/>
          </p:cNvGraphicFramePr>
          <p:nvPr/>
        </p:nvGraphicFramePr>
        <p:xfrm>
          <a:off x="10999520" y="506437"/>
          <a:ext cx="1008592" cy="5164006"/>
        </p:xfrm>
        <a:graphic>
          <a:graphicData uri="http://schemas.openxmlformats.org/drawingml/2006/table">
            <a:tbl>
              <a:tblPr firstRow="1" bandRow="1">
                <a:tableStyleId>{5C22544A-7EE6-4342-B048-85BDC9FD1C3A}</a:tableStyleId>
              </a:tblPr>
              <a:tblGrid>
                <a:gridCol w="1008592">
                  <a:extLst>
                    <a:ext uri="{9D8B030D-6E8A-4147-A177-3AD203B41FA5}">
                      <a16:colId xmlns:a16="http://schemas.microsoft.com/office/drawing/2014/main" val="4025797272"/>
                    </a:ext>
                  </a:extLst>
                </a:gridCol>
              </a:tblGrid>
              <a:tr h="971099">
                <a:tc>
                  <a:txBody>
                    <a:bodyPr/>
                    <a:lstStyle/>
                    <a:p>
                      <a:pPr algn="ctr"/>
                      <a:r>
                        <a:rPr lang="en-GB">
                          <a:solidFill>
                            <a:schemeClr val="tx1"/>
                          </a:solidFill>
                        </a:rPr>
                        <a:t>2018</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9898474"/>
                  </a:ext>
                </a:extLst>
              </a:tr>
              <a:tr h="899706">
                <a:tc>
                  <a:txBody>
                    <a:bodyPr/>
                    <a:lstStyle/>
                    <a:p>
                      <a:pPr algn="ctr"/>
                      <a:r>
                        <a:rPr lang="en-GB" sz="1400"/>
                        <a:t>+3%</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73797770"/>
                  </a:ext>
                </a:extLst>
              </a:tr>
              <a:tr h="1232904">
                <a:tc>
                  <a:txBody>
                    <a:bodyPr/>
                    <a:lstStyle/>
                    <a:p>
                      <a:pPr algn="ctr"/>
                      <a:r>
                        <a:rPr lang="en-GB" sz="1400"/>
                        <a:t>-1%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95117247"/>
                  </a:ext>
                </a:extLst>
              </a:tr>
              <a:tr h="1062848">
                <a:tc>
                  <a:txBody>
                    <a:bodyPr/>
                    <a:lstStyle/>
                    <a:p>
                      <a:pPr algn="ctr"/>
                      <a:r>
                        <a:rPr lang="en-GB" sz="1400"/>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14685397"/>
                  </a:ext>
                </a:extLst>
              </a:tr>
              <a:tr h="997449">
                <a:tc>
                  <a:txBody>
                    <a:bodyPr/>
                    <a:lstStyle/>
                    <a:p>
                      <a:pPr algn="ctr"/>
                      <a:r>
                        <a:rPr lang="en-GB" sz="1400"/>
                        <a:t>-1%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287889"/>
                  </a:ext>
                </a:extLst>
              </a:tr>
            </a:tbl>
          </a:graphicData>
        </a:graphic>
      </p:graphicFrame>
    </p:spTree>
    <p:extLst>
      <p:ext uri="{BB962C8B-B14F-4D97-AF65-F5344CB8AC3E}">
        <p14:creationId xmlns:p14="http://schemas.microsoft.com/office/powerpoint/2010/main" val="1797476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BB186C-8119-4570-A227-A11C2295B056}"/>
              </a:ext>
            </a:extLst>
          </p:cNvPr>
          <p:cNvSpPr txBox="1"/>
          <p:nvPr/>
        </p:nvSpPr>
        <p:spPr>
          <a:xfrm>
            <a:off x="0" y="-13252"/>
            <a:ext cx="12192000" cy="646331"/>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Members</a:t>
            </a:r>
            <a:r>
              <a:rPr lang="en-GB" b="1">
                <a:solidFill>
                  <a:prstClr val="white"/>
                </a:solidFill>
                <a:latin typeface="Arial" panose="020B0604020202020204" pitchFamily="34" charset="0"/>
                <a:cs typeface="Arial" panose="020B0604020202020204" pitchFamily="34" charset="0"/>
              </a:rPr>
              <a:t> visit the Law Society website less frequently than in previous years, however all members visit the website at least once a year.</a:t>
            </a:r>
            <a:endPar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6F88F9A0-E9B3-4897-92B8-A6D4D98CB30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9214" y="6307693"/>
            <a:ext cx="1052160" cy="369332"/>
          </a:xfrm>
          <a:prstGeom prst="rect">
            <a:avLst/>
          </a:prstGeom>
          <a:noFill/>
          <a:ln>
            <a:noFill/>
          </a:ln>
        </p:spPr>
      </p:pic>
      <p:sp>
        <p:nvSpPr>
          <p:cNvPr id="16" name="Footer Placeholder 3">
            <a:extLst>
              <a:ext uri="{FF2B5EF4-FFF2-40B4-BE49-F238E27FC236}">
                <a16:creationId xmlns:a16="http://schemas.microsoft.com/office/drawing/2014/main" id="{E7EC1AB4-1BA9-43F0-866B-41CAAADFE073}"/>
              </a:ext>
            </a:extLst>
          </p:cNvPr>
          <p:cNvSpPr>
            <a:spLocks noGrp="1"/>
          </p:cNvSpPr>
          <p:nvPr>
            <p:ph type="ftr" sz="quarter" idx="11"/>
          </p:nvPr>
        </p:nvSpPr>
        <p:spPr>
          <a:xfrm>
            <a:off x="8077200" y="631190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Mark Diffley Consultancy and Research Ltd. 2020</a:t>
            </a:r>
          </a:p>
        </p:txBody>
      </p:sp>
      <p:sp>
        <p:nvSpPr>
          <p:cNvPr id="18" name="Rectangle 17">
            <a:extLst>
              <a:ext uri="{FF2B5EF4-FFF2-40B4-BE49-F238E27FC236}">
                <a16:creationId xmlns:a16="http://schemas.microsoft.com/office/drawing/2014/main" id="{743F3ED9-E6F9-42BC-9E06-C5EDBD3BB67B}"/>
              </a:ext>
            </a:extLst>
          </p:cNvPr>
          <p:cNvSpPr/>
          <p:nvPr/>
        </p:nvSpPr>
        <p:spPr>
          <a:xfrm>
            <a:off x="0" y="618924"/>
            <a:ext cx="12192000" cy="338554"/>
          </a:xfrm>
          <a:prstGeom prst="rect">
            <a:avLst/>
          </a:prstGeom>
          <a:solidFill>
            <a:schemeClr val="bg1">
              <a:lumMod val="7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Q. How often, if at all, do you visit lawscot.org.uk, the website of the Law Society of Scotland?</a:t>
            </a:r>
            <a:endParaRPr kumimoji="0" lang="en-GB" b="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 Placeholder 3">
            <a:extLst>
              <a:ext uri="{FF2B5EF4-FFF2-40B4-BE49-F238E27FC236}">
                <a16:creationId xmlns:a16="http://schemas.microsoft.com/office/drawing/2014/main" id="{05A8B6A8-0305-47EC-B470-D6E1AB6F8201}"/>
              </a:ext>
            </a:extLst>
          </p:cNvPr>
          <p:cNvSpPr txBox="1">
            <a:spLocks/>
          </p:cNvSpPr>
          <p:nvPr/>
        </p:nvSpPr>
        <p:spPr>
          <a:xfrm>
            <a:off x="296569" y="6324332"/>
            <a:ext cx="9387457" cy="216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900" b="0" i="0" u="none" strike="noStrike" kern="1200" cap="none" spc="0" normalizeH="0" baseline="0" noProof="0">
                <a:ln>
                  <a:noFill/>
                </a:ln>
                <a:solidFill>
                  <a:prstClr val="black"/>
                </a:solidFill>
                <a:effectLst/>
                <a:uLnTx/>
                <a:uFillTx/>
                <a:latin typeface="Calibri" panose="020F0502020204030204"/>
                <a:ea typeface="+mn-ea"/>
                <a:cs typeface="+mn-cs"/>
              </a:rPr>
              <a:t>Base: All respondents</a:t>
            </a:r>
          </a:p>
        </p:txBody>
      </p:sp>
      <p:graphicFrame>
        <p:nvGraphicFramePr>
          <p:cNvPr id="10" name="Chart 9">
            <a:extLst>
              <a:ext uri="{FF2B5EF4-FFF2-40B4-BE49-F238E27FC236}">
                <a16:creationId xmlns:a16="http://schemas.microsoft.com/office/drawing/2014/main" id="{1F9FFC71-2609-4803-8128-39ABD31C175C}"/>
              </a:ext>
            </a:extLst>
          </p:cNvPr>
          <p:cNvGraphicFramePr>
            <a:graphicFrameLocks/>
          </p:cNvGraphicFramePr>
          <p:nvPr>
            <p:extLst>
              <p:ext uri="{D42A27DB-BD31-4B8C-83A1-F6EECF244321}">
                <p14:modId xmlns:p14="http://schemas.microsoft.com/office/powerpoint/2010/main" val="1353945913"/>
              </p:ext>
            </p:extLst>
          </p:nvPr>
        </p:nvGraphicFramePr>
        <p:xfrm>
          <a:off x="781879" y="755171"/>
          <a:ext cx="10429460" cy="534765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83325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BB186C-8119-4570-A227-A11C2295B056}"/>
              </a:ext>
            </a:extLst>
          </p:cNvPr>
          <p:cNvSpPr txBox="1"/>
          <p:nvPr/>
        </p:nvSpPr>
        <p:spPr>
          <a:xfrm>
            <a:off x="0" y="0"/>
            <a:ext cx="12192000"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Training and CPD events remain the most noticed of the Society’s initiatives</a:t>
            </a:r>
          </a:p>
        </p:txBody>
      </p:sp>
      <p:pic>
        <p:nvPicPr>
          <p:cNvPr id="15" name="Picture 14">
            <a:extLst>
              <a:ext uri="{FF2B5EF4-FFF2-40B4-BE49-F238E27FC236}">
                <a16:creationId xmlns:a16="http://schemas.microsoft.com/office/drawing/2014/main" id="{6F88F9A0-E9B3-4897-92B8-A6D4D98CB30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9214" y="6307693"/>
            <a:ext cx="1052160" cy="369332"/>
          </a:xfrm>
          <a:prstGeom prst="rect">
            <a:avLst/>
          </a:prstGeom>
          <a:noFill/>
          <a:ln>
            <a:noFill/>
          </a:ln>
        </p:spPr>
      </p:pic>
      <p:sp>
        <p:nvSpPr>
          <p:cNvPr id="16" name="Footer Placeholder 3">
            <a:extLst>
              <a:ext uri="{FF2B5EF4-FFF2-40B4-BE49-F238E27FC236}">
                <a16:creationId xmlns:a16="http://schemas.microsoft.com/office/drawing/2014/main" id="{E7EC1AB4-1BA9-43F0-866B-41CAAADFE073}"/>
              </a:ext>
            </a:extLst>
          </p:cNvPr>
          <p:cNvSpPr>
            <a:spLocks noGrp="1"/>
          </p:cNvSpPr>
          <p:nvPr>
            <p:ph type="ftr" sz="quarter" idx="11"/>
          </p:nvPr>
        </p:nvSpPr>
        <p:spPr>
          <a:xfrm>
            <a:off x="8077200" y="631190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Mark Diffley Consultancy and Research Ltd. 2020</a:t>
            </a:r>
          </a:p>
        </p:txBody>
      </p:sp>
      <p:sp>
        <p:nvSpPr>
          <p:cNvPr id="18" name="Rectangle 17">
            <a:extLst>
              <a:ext uri="{FF2B5EF4-FFF2-40B4-BE49-F238E27FC236}">
                <a16:creationId xmlns:a16="http://schemas.microsoft.com/office/drawing/2014/main" id="{743F3ED9-E6F9-42BC-9E06-C5EDBD3BB67B}"/>
              </a:ext>
            </a:extLst>
          </p:cNvPr>
          <p:cNvSpPr/>
          <p:nvPr/>
        </p:nvSpPr>
        <p:spPr>
          <a:xfrm>
            <a:off x="0" y="369332"/>
            <a:ext cx="12192000" cy="338554"/>
          </a:xfrm>
          <a:prstGeom prst="rect">
            <a:avLst/>
          </a:prstGeom>
          <a:solidFill>
            <a:schemeClr val="bg1">
              <a:lumMod val="7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Q. Which, if any, of the following initiatives by the Society have you read, seen or heard about in the past 12 months?</a:t>
            </a:r>
            <a:endParaRPr kumimoji="0" lang="en-GB" b="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 Placeholder 3">
            <a:extLst>
              <a:ext uri="{FF2B5EF4-FFF2-40B4-BE49-F238E27FC236}">
                <a16:creationId xmlns:a16="http://schemas.microsoft.com/office/drawing/2014/main" id="{05A8B6A8-0305-47EC-B470-D6E1AB6F8201}"/>
              </a:ext>
            </a:extLst>
          </p:cNvPr>
          <p:cNvSpPr txBox="1">
            <a:spLocks/>
          </p:cNvSpPr>
          <p:nvPr/>
        </p:nvSpPr>
        <p:spPr>
          <a:xfrm>
            <a:off x="296569" y="6324332"/>
            <a:ext cx="9387457" cy="216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900" b="0" i="0" u="none" strike="noStrike" kern="1200" cap="none" spc="0" normalizeH="0" baseline="0" noProof="0">
                <a:ln>
                  <a:noFill/>
                </a:ln>
                <a:solidFill>
                  <a:prstClr val="black"/>
                </a:solidFill>
                <a:effectLst/>
                <a:uLnTx/>
                <a:uFillTx/>
                <a:latin typeface="Calibri" panose="020F0502020204030204"/>
                <a:ea typeface="+mn-ea"/>
                <a:cs typeface="+mn-cs"/>
              </a:rPr>
              <a:t>Base: All respondents</a:t>
            </a:r>
          </a:p>
        </p:txBody>
      </p:sp>
      <p:graphicFrame>
        <p:nvGraphicFramePr>
          <p:cNvPr id="10" name="Chart 9">
            <a:extLst>
              <a:ext uri="{FF2B5EF4-FFF2-40B4-BE49-F238E27FC236}">
                <a16:creationId xmlns:a16="http://schemas.microsoft.com/office/drawing/2014/main" id="{3A7250D1-D593-469B-8239-B7DA2899B971}"/>
              </a:ext>
            </a:extLst>
          </p:cNvPr>
          <p:cNvGraphicFramePr>
            <a:graphicFrameLocks/>
          </p:cNvGraphicFramePr>
          <p:nvPr>
            <p:extLst>
              <p:ext uri="{D42A27DB-BD31-4B8C-83A1-F6EECF244321}">
                <p14:modId xmlns:p14="http://schemas.microsoft.com/office/powerpoint/2010/main" val="3626976700"/>
              </p:ext>
            </p:extLst>
          </p:nvPr>
        </p:nvGraphicFramePr>
        <p:xfrm>
          <a:off x="644769" y="1077218"/>
          <a:ext cx="10820399" cy="524711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87045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60EB47-35A3-4B87-BDC6-0CA09AA67C5F}"/>
              </a:ext>
            </a:extLst>
          </p:cNvPr>
          <p:cNvSpPr/>
          <p:nvPr/>
        </p:nvSpPr>
        <p:spPr>
          <a:xfrm>
            <a:off x="278297" y="180975"/>
            <a:ext cx="11487014" cy="5724644"/>
          </a:xfrm>
          <a:prstGeom prst="rect">
            <a:avLst/>
          </a:prstGeom>
        </p:spPr>
        <p:txBody>
          <a:bodyPr wrap="square">
            <a:spAutoFit/>
          </a:bodyPr>
          <a:lstStyle/>
          <a:p>
            <a:r>
              <a:rPr lang="en-GB" sz="2400" b="1" dirty="0">
                <a:latin typeface="Arial" panose="020B0604020202020204" pitchFamily="34" charset="0"/>
                <a:cs typeface="Arial" panose="020B0604020202020204" pitchFamily="34" charset="0"/>
              </a:rPr>
              <a:t>Background and Methodology </a:t>
            </a:r>
          </a:p>
          <a:p>
            <a:endParaRPr lang="en-GB" dirty="0">
              <a:latin typeface="Arial" panose="020B0604020202020204" pitchFamily="34" charset="0"/>
              <a:cs typeface="Arial" panose="020B0604020202020204" pitchFamily="34" charset="0"/>
            </a:endParaRPr>
          </a:p>
          <a:p>
            <a:pPr lvl="0">
              <a:defRPr/>
            </a:pPr>
            <a:r>
              <a:rPr lang="en-GB" dirty="0">
                <a:latin typeface="Arial" panose="020B0604020202020204" pitchFamily="34" charset="0"/>
                <a:cs typeface="Arial" panose="020B0604020202020204" pitchFamily="34" charset="0"/>
              </a:rPr>
              <a:t>The Law Society Members Survey explores Members’ views on LSS priorities; the wider policy context of the profession; LSS communication channels; CPD; and support for trainees.</a:t>
            </a:r>
          </a:p>
          <a:p>
            <a:pPr lvl="0">
              <a:defRPr/>
            </a:pPr>
            <a:endParaRPr lang="en-GB" dirty="0">
              <a:latin typeface="Arial" panose="020B0604020202020204" pitchFamily="34" charset="0"/>
              <a:cs typeface="Arial" panose="020B0604020202020204" pitchFamily="34" charset="0"/>
            </a:endParaRPr>
          </a:p>
          <a:p>
            <a:pPr lvl="0">
              <a:defRPr/>
            </a:pPr>
            <a:r>
              <a:rPr lang="en-GB" dirty="0">
                <a:latin typeface="Arial" panose="020B0604020202020204" pitchFamily="34" charset="0"/>
                <a:cs typeface="Arial" panose="020B0604020202020204" pitchFamily="34" charset="0"/>
              </a:rPr>
              <a:t>The survey is carried out among LSS Members, selected using stratified random sampling of the LSS Membership database.</a:t>
            </a:r>
          </a:p>
          <a:p>
            <a:pPr lvl="0">
              <a:defRPr/>
            </a:pPr>
            <a:endParaRPr lang="en-GB" dirty="0">
              <a:latin typeface="Arial" panose="020B0604020202020204" pitchFamily="34" charset="0"/>
              <a:cs typeface="Arial" panose="020B0604020202020204" pitchFamily="34" charset="0"/>
            </a:endParaRPr>
          </a:p>
          <a:p>
            <a:pPr lvl="0">
              <a:defRPr/>
            </a:pPr>
            <a:r>
              <a:rPr lang="en-GB" dirty="0">
                <a:latin typeface="Arial" panose="020B0604020202020204" pitchFamily="34" charset="0"/>
                <a:cs typeface="Arial" panose="020B0604020202020204" pitchFamily="34" charset="0"/>
              </a:rPr>
              <a:t>Telephone interviewing took place between 27 November 2019 and 13 January 2020.</a:t>
            </a:r>
          </a:p>
          <a:p>
            <a:pPr lvl="0">
              <a:defRPr/>
            </a:pPr>
            <a:endParaRPr lang="en-GB" dirty="0">
              <a:latin typeface="Arial" panose="020B0604020202020204" pitchFamily="34" charset="0"/>
              <a:cs typeface="Arial" panose="020B0604020202020204" pitchFamily="34" charset="0"/>
            </a:endParaRPr>
          </a:p>
          <a:p>
            <a:pPr lvl="0">
              <a:defRPr/>
            </a:pPr>
            <a:r>
              <a:rPr lang="en-GB" dirty="0">
                <a:latin typeface="Arial" panose="020B0604020202020204" pitchFamily="34" charset="0"/>
                <a:cs typeface="Arial" panose="020B0604020202020204" pitchFamily="34" charset="0"/>
              </a:rPr>
              <a:t>In total 456 members completed the survey, covering the following firm types: Big Firm, High Street, In-house Public, In-house Private, and including Trainee solicitors.</a:t>
            </a:r>
          </a:p>
          <a:p>
            <a:pPr lvl="0">
              <a:defRPr/>
            </a:pPr>
            <a:endParaRPr lang="en-GB" dirty="0">
              <a:latin typeface="Arial" panose="020B0604020202020204" pitchFamily="34" charset="0"/>
              <a:cs typeface="Arial" panose="020B0604020202020204" pitchFamily="34" charset="0"/>
            </a:endParaRPr>
          </a:p>
          <a:p>
            <a:pPr lvl="0">
              <a:defRPr/>
            </a:pPr>
            <a:r>
              <a:rPr lang="en-GB" dirty="0">
                <a:latin typeface="Arial" panose="020B0604020202020204" pitchFamily="34" charset="0"/>
                <a:cs typeface="Arial" panose="020B0604020202020204" pitchFamily="34" charset="0"/>
              </a:rPr>
              <a:t>Weighting was applied to the data to ensure it was representative of the membership population as a whole.</a:t>
            </a:r>
          </a:p>
          <a:p>
            <a:pPr lvl="0">
              <a:defRPr/>
            </a:pPr>
            <a:endParaRPr lang="en-GB" dirty="0">
              <a:latin typeface="Arial" panose="020B0604020202020204" pitchFamily="34" charset="0"/>
              <a:cs typeface="Arial" panose="020B0604020202020204" pitchFamily="34" charset="0"/>
            </a:endParaRPr>
          </a:p>
          <a:p>
            <a:pPr lvl="0">
              <a:defRPr/>
            </a:pPr>
            <a:r>
              <a:rPr lang="en-GB" dirty="0">
                <a:latin typeface="Arial" panose="020B0604020202020204" pitchFamily="34" charset="0"/>
                <a:cs typeface="Arial" panose="020B0604020202020204" pitchFamily="34" charset="0"/>
              </a:rPr>
              <a:t>The survey has been carried out annually since 2011, where relevant, comparisons from previous waves of the survey are made throughout this report. </a:t>
            </a:r>
          </a:p>
          <a:p>
            <a:pPr lvl="0">
              <a:defRPr/>
            </a:pPr>
            <a:endParaRPr lang="en-GB" dirty="0">
              <a:latin typeface="Arial" panose="020B0604020202020204" pitchFamily="34" charset="0"/>
              <a:cs typeface="Arial" panose="020B0604020202020204" pitchFamily="34" charset="0"/>
            </a:endParaRPr>
          </a:p>
          <a:p>
            <a:pPr lvl="0">
              <a:defRPr/>
            </a:pPr>
            <a:r>
              <a:rPr lang="en-GB" dirty="0">
                <a:latin typeface="Arial" panose="020B0604020202020204" pitchFamily="34" charset="0"/>
                <a:cs typeface="Arial" panose="020B0604020202020204" pitchFamily="34" charset="0"/>
              </a:rPr>
              <a:t>Throughout, differences between variables are commented upon only where we are sure these are statistically significant i.e. where we can be 95% certain that they have not occurred by chance.</a:t>
            </a:r>
          </a:p>
        </p:txBody>
      </p:sp>
      <p:pic>
        <p:nvPicPr>
          <p:cNvPr id="4" name="Picture 3">
            <a:extLst>
              <a:ext uri="{FF2B5EF4-FFF2-40B4-BE49-F238E27FC236}">
                <a16:creationId xmlns:a16="http://schemas.microsoft.com/office/drawing/2014/main" id="{05C437DF-7A51-4B74-8A9C-0666698C9B7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9214" y="6307693"/>
            <a:ext cx="1052160" cy="369332"/>
          </a:xfrm>
          <a:prstGeom prst="rect">
            <a:avLst/>
          </a:prstGeom>
          <a:noFill/>
          <a:ln>
            <a:noFill/>
          </a:ln>
        </p:spPr>
      </p:pic>
    </p:spTree>
    <p:extLst>
      <p:ext uri="{BB962C8B-B14F-4D97-AF65-F5344CB8AC3E}">
        <p14:creationId xmlns:p14="http://schemas.microsoft.com/office/powerpoint/2010/main" val="1361628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CFF157-5436-4519-A128-4DD29E6E2536}"/>
              </a:ext>
            </a:extLst>
          </p:cNvPr>
          <p:cNvSpPr txBox="1"/>
          <p:nvPr/>
        </p:nvSpPr>
        <p:spPr>
          <a:xfrm>
            <a:off x="0" y="0"/>
            <a:ext cx="12192000" cy="369332"/>
          </a:xfrm>
          <a:prstGeom prst="rect">
            <a:avLst/>
          </a:prstGeom>
          <a:solidFill>
            <a:schemeClr val="tx1"/>
          </a:solidFill>
        </p:spPr>
        <p:txBody>
          <a:bodyPr wrap="square" rtlCol="0">
            <a:spAutoFit/>
          </a:bodyPr>
          <a:lstStyle/>
          <a:p>
            <a:r>
              <a:rPr lang="en-GB" b="1">
                <a:solidFill>
                  <a:schemeClr val="bg1"/>
                </a:solidFill>
                <a:latin typeface="Arial" panose="020B0604020202020204" pitchFamily="34" charset="0"/>
                <a:cs typeface="Arial" panose="020B0604020202020204" pitchFamily="34" charset="0"/>
              </a:rPr>
              <a:t>Almost all (96%) are proud to be part of the Scottish legal profession </a:t>
            </a:r>
          </a:p>
        </p:txBody>
      </p:sp>
      <p:sp>
        <p:nvSpPr>
          <p:cNvPr id="5" name="Rectangle 4">
            <a:extLst>
              <a:ext uri="{FF2B5EF4-FFF2-40B4-BE49-F238E27FC236}">
                <a16:creationId xmlns:a16="http://schemas.microsoft.com/office/drawing/2014/main" id="{BB434802-216D-4D86-94CF-31A2012D6C53}"/>
              </a:ext>
            </a:extLst>
          </p:cNvPr>
          <p:cNvSpPr/>
          <p:nvPr/>
        </p:nvSpPr>
        <p:spPr>
          <a:xfrm>
            <a:off x="0" y="368885"/>
            <a:ext cx="12192000" cy="338554"/>
          </a:xfrm>
          <a:prstGeom prst="rect">
            <a:avLst/>
          </a:prstGeom>
          <a:solidFill>
            <a:schemeClr val="bg1">
              <a:lumMod val="75000"/>
            </a:schemeClr>
          </a:solid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600">
                <a:latin typeface="Arial" panose="020B0604020202020204" pitchFamily="34" charset="0"/>
                <a:cs typeface="Arial" panose="020B0604020202020204" pitchFamily="34" charset="0"/>
              </a:rPr>
              <a:t>Q. How proud are you to be a part of the Scottish legal profession? </a:t>
            </a:r>
            <a:r>
              <a:rPr lang="en-GB" sz="1600" i="1">
                <a:latin typeface="Arial" panose="020B0604020202020204" pitchFamily="34" charset="0"/>
                <a:cs typeface="Arial" panose="020B0604020202020204" pitchFamily="34" charset="0"/>
              </a:rPr>
              <a:t>   </a:t>
            </a:r>
            <a:r>
              <a:rPr lang="en-GB" sz="1600"/>
              <a:t> </a:t>
            </a:r>
          </a:p>
        </p:txBody>
      </p:sp>
      <p:sp>
        <p:nvSpPr>
          <p:cNvPr id="9" name="Text Placeholder 3">
            <a:extLst>
              <a:ext uri="{FF2B5EF4-FFF2-40B4-BE49-F238E27FC236}">
                <a16:creationId xmlns:a16="http://schemas.microsoft.com/office/drawing/2014/main" id="{FEEBDC47-9050-4A2C-91B2-8A4BF8A5243D}"/>
              </a:ext>
            </a:extLst>
          </p:cNvPr>
          <p:cNvSpPr txBox="1">
            <a:spLocks/>
          </p:cNvSpPr>
          <p:nvPr/>
        </p:nvSpPr>
        <p:spPr>
          <a:xfrm>
            <a:off x="533362" y="5964707"/>
            <a:ext cx="9387457" cy="216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900"/>
              <a:t>Base: All respondents</a:t>
            </a:r>
          </a:p>
        </p:txBody>
      </p:sp>
      <p:pic>
        <p:nvPicPr>
          <p:cNvPr id="15" name="Picture 14">
            <a:extLst>
              <a:ext uri="{FF2B5EF4-FFF2-40B4-BE49-F238E27FC236}">
                <a16:creationId xmlns:a16="http://schemas.microsoft.com/office/drawing/2014/main" id="{8BA606DA-28BD-4C3D-962C-E635E2C7F23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9214" y="6307693"/>
            <a:ext cx="1052160" cy="369332"/>
          </a:xfrm>
          <a:prstGeom prst="rect">
            <a:avLst/>
          </a:prstGeom>
          <a:noFill/>
          <a:ln>
            <a:noFill/>
          </a:ln>
        </p:spPr>
      </p:pic>
      <p:sp>
        <p:nvSpPr>
          <p:cNvPr id="16" name="Footer Placeholder 3">
            <a:extLst>
              <a:ext uri="{FF2B5EF4-FFF2-40B4-BE49-F238E27FC236}">
                <a16:creationId xmlns:a16="http://schemas.microsoft.com/office/drawing/2014/main" id="{59859FED-A5D7-4354-8F94-90FC7C3DE8DF}"/>
              </a:ext>
            </a:extLst>
          </p:cNvPr>
          <p:cNvSpPr>
            <a:spLocks noGrp="1"/>
          </p:cNvSpPr>
          <p:nvPr>
            <p:ph type="ftr" sz="quarter" idx="11"/>
          </p:nvPr>
        </p:nvSpPr>
        <p:spPr>
          <a:xfrm>
            <a:off x="8077200" y="6311900"/>
            <a:ext cx="4114800" cy="365125"/>
          </a:xfrm>
        </p:spPr>
        <p:txBody>
          <a:bodyPr/>
          <a:lstStyle/>
          <a:p>
            <a:r>
              <a:rPr lang="en-GB"/>
              <a:t>Mark Diffley Consultancy and Research Ltd. 2020</a:t>
            </a:r>
          </a:p>
        </p:txBody>
      </p:sp>
      <p:graphicFrame>
        <p:nvGraphicFramePr>
          <p:cNvPr id="17" name="Chart 16">
            <a:extLst>
              <a:ext uri="{FF2B5EF4-FFF2-40B4-BE49-F238E27FC236}">
                <a16:creationId xmlns:a16="http://schemas.microsoft.com/office/drawing/2014/main" id="{7B77DEF3-3C60-44C5-9184-975AE2C19E4D}"/>
              </a:ext>
            </a:extLst>
          </p:cNvPr>
          <p:cNvGraphicFramePr>
            <a:graphicFrameLocks/>
          </p:cNvGraphicFramePr>
          <p:nvPr>
            <p:extLst>
              <p:ext uri="{D42A27DB-BD31-4B8C-83A1-F6EECF244321}">
                <p14:modId xmlns:p14="http://schemas.microsoft.com/office/powerpoint/2010/main" val="2524252064"/>
              </p:ext>
            </p:extLst>
          </p:nvPr>
        </p:nvGraphicFramePr>
        <p:xfrm>
          <a:off x="0" y="1010898"/>
          <a:ext cx="8077200" cy="58471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Table 17">
            <a:extLst>
              <a:ext uri="{FF2B5EF4-FFF2-40B4-BE49-F238E27FC236}">
                <a16:creationId xmlns:a16="http://schemas.microsoft.com/office/drawing/2014/main" id="{FB6E21EF-8A10-4E30-A1ED-CC3313CB0D10}"/>
              </a:ext>
            </a:extLst>
          </p:cNvPr>
          <p:cNvGraphicFramePr>
            <a:graphicFrameLocks noGrp="1"/>
          </p:cNvGraphicFramePr>
          <p:nvPr>
            <p:extLst>
              <p:ext uri="{D42A27DB-BD31-4B8C-83A1-F6EECF244321}">
                <p14:modId xmlns:p14="http://schemas.microsoft.com/office/powerpoint/2010/main" val="235467746"/>
              </p:ext>
            </p:extLst>
          </p:nvPr>
        </p:nvGraphicFramePr>
        <p:xfrm>
          <a:off x="7484013" y="3655727"/>
          <a:ext cx="4440701" cy="2011680"/>
        </p:xfrm>
        <a:graphic>
          <a:graphicData uri="http://schemas.openxmlformats.org/drawingml/2006/table">
            <a:tbl>
              <a:tblPr firstRow="1" bandRow="1">
                <a:tableStyleId>{5C22544A-7EE6-4342-B048-85BDC9FD1C3A}</a:tableStyleId>
              </a:tblPr>
              <a:tblGrid>
                <a:gridCol w="1828799">
                  <a:extLst>
                    <a:ext uri="{9D8B030D-6E8A-4147-A177-3AD203B41FA5}">
                      <a16:colId xmlns:a16="http://schemas.microsoft.com/office/drawing/2014/main" val="148232905"/>
                    </a:ext>
                  </a:extLst>
                </a:gridCol>
                <a:gridCol w="1230072">
                  <a:extLst>
                    <a:ext uri="{9D8B030D-6E8A-4147-A177-3AD203B41FA5}">
                      <a16:colId xmlns:a16="http://schemas.microsoft.com/office/drawing/2014/main" val="3253337370"/>
                    </a:ext>
                  </a:extLst>
                </a:gridCol>
                <a:gridCol w="1381830">
                  <a:extLst>
                    <a:ext uri="{9D8B030D-6E8A-4147-A177-3AD203B41FA5}">
                      <a16:colId xmlns:a16="http://schemas.microsoft.com/office/drawing/2014/main" val="853339165"/>
                    </a:ext>
                  </a:extLst>
                </a:gridCol>
              </a:tblGrid>
              <a:tr h="271764">
                <a:tc>
                  <a:txBody>
                    <a:bodyPr/>
                    <a:lstStyle/>
                    <a:p>
                      <a:endParaRPr lang="en-GB" sz="1600">
                        <a:latin typeface="+mn-lt"/>
                        <a:cs typeface="Arial" panose="020B0604020202020204" pitchFamily="34" charset="0"/>
                      </a:endParaRPr>
                    </a:p>
                  </a:txBody>
                  <a:tcPr/>
                </a:tc>
                <a:tc>
                  <a:txBody>
                    <a:bodyPr/>
                    <a:lstStyle/>
                    <a:p>
                      <a:pPr algn="ctr"/>
                      <a:r>
                        <a:rPr lang="en-GB" sz="1600">
                          <a:latin typeface="+mn-lt"/>
                          <a:cs typeface="Arial" panose="020B0604020202020204" pitchFamily="34" charset="0"/>
                        </a:rPr>
                        <a:t>2019 %</a:t>
                      </a:r>
                    </a:p>
                  </a:txBody>
                  <a:tcPr/>
                </a:tc>
                <a:tc>
                  <a:txBody>
                    <a:bodyPr/>
                    <a:lstStyle/>
                    <a:p>
                      <a:pPr algn="ctr"/>
                      <a:r>
                        <a:rPr lang="en-GB" sz="1600" dirty="0">
                          <a:latin typeface="+mn-lt"/>
                          <a:cs typeface="Arial" panose="020B0604020202020204" pitchFamily="34" charset="0"/>
                        </a:rPr>
                        <a:t>2018 %</a:t>
                      </a:r>
                    </a:p>
                  </a:txBody>
                  <a:tcPr/>
                </a:tc>
                <a:extLst>
                  <a:ext uri="{0D108BD9-81ED-4DB2-BD59-A6C34878D82A}">
                    <a16:rowId xmlns:a16="http://schemas.microsoft.com/office/drawing/2014/main" val="1099935250"/>
                  </a:ext>
                </a:extLst>
              </a:tr>
              <a:tr h="288388">
                <a:tc>
                  <a:txBody>
                    <a:bodyPr/>
                    <a:lstStyle/>
                    <a:p>
                      <a:r>
                        <a:rPr lang="en-GB" sz="1600">
                          <a:latin typeface="+mn-lt"/>
                          <a:cs typeface="Arial" panose="020B0604020202020204" pitchFamily="34" charset="0"/>
                        </a:rPr>
                        <a:t>Very proud</a:t>
                      </a:r>
                    </a:p>
                  </a:txBody>
                  <a:tcPr/>
                </a:tc>
                <a:tc>
                  <a:txBody>
                    <a:bodyPr/>
                    <a:lstStyle/>
                    <a:p>
                      <a:pPr algn="ctr"/>
                      <a:r>
                        <a:rPr lang="en-GB" sz="1600">
                          <a:latin typeface="+mn-lt"/>
                          <a:cs typeface="Arial" panose="020B0604020202020204" pitchFamily="34" charset="0"/>
                        </a:rPr>
                        <a:t>61</a:t>
                      </a:r>
                    </a:p>
                  </a:txBody>
                  <a:tcPr/>
                </a:tc>
                <a:tc>
                  <a:txBody>
                    <a:bodyPr/>
                    <a:lstStyle/>
                    <a:p>
                      <a:pPr algn="ctr"/>
                      <a:r>
                        <a:rPr lang="en-GB" sz="1600">
                          <a:latin typeface="+mn-lt"/>
                          <a:cs typeface="Arial" panose="020B0604020202020204" pitchFamily="34" charset="0"/>
                        </a:rPr>
                        <a:t>61</a:t>
                      </a:r>
                    </a:p>
                  </a:txBody>
                  <a:tcPr/>
                </a:tc>
                <a:extLst>
                  <a:ext uri="{0D108BD9-81ED-4DB2-BD59-A6C34878D82A}">
                    <a16:rowId xmlns:a16="http://schemas.microsoft.com/office/drawing/2014/main" val="3837010724"/>
                  </a:ext>
                </a:extLst>
              </a:tr>
              <a:tr h="288388">
                <a:tc>
                  <a:txBody>
                    <a:bodyPr/>
                    <a:lstStyle/>
                    <a:p>
                      <a:r>
                        <a:rPr lang="en-GB" sz="1600">
                          <a:latin typeface="+mn-lt"/>
                          <a:cs typeface="Arial" panose="020B0604020202020204" pitchFamily="34" charset="0"/>
                        </a:rPr>
                        <a:t>Somewhat proud</a:t>
                      </a:r>
                    </a:p>
                  </a:txBody>
                  <a:tcPr/>
                </a:tc>
                <a:tc>
                  <a:txBody>
                    <a:bodyPr/>
                    <a:lstStyle/>
                    <a:p>
                      <a:pPr algn="ctr"/>
                      <a:r>
                        <a:rPr lang="en-GB" sz="1600">
                          <a:latin typeface="+mn-lt"/>
                          <a:cs typeface="Arial" panose="020B0604020202020204" pitchFamily="34" charset="0"/>
                        </a:rPr>
                        <a:t>35</a:t>
                      </a:r>
                    </a:p>
                  </a:txBody>
                  <a:tcPr/>
                </a:tc>
                <a:tc>
                  <a:txBody>
                    <a:bodyPr/>
                    <a:lstStyle/>
                    <a:p>
                      <a:pPr algn="ctr"/>
                      <a:r>
                        <a:rPr lang="en-GB" sz="1600">
                          <a:latin typeface="+mn-lt"/>
                          <a:cs typeface="Arial" panose="020B0604020202020204" pitchFamily="34" charset="0"/>
                        </a:rPr>
                        <a:t>34</a:t>
                      </a:r>
                    </a:p>
                  </a:txBody>
                  <a:tcPr/>
                </a:tc>
                <a:extLst>
                  <a:ext uri="{0D108BD9-81ED-4DB2-BD59-A6C34878D82A}">
                    <a16:rowId xmlns:a16="http://schemas.microsoft.com/office/drawing/2014/main" val="2049989578"/>
                  </a:ext>
                </a:extLst>
              </a:tr>
              <a:tr h="288388">
                <a:tc>
                  <a:txBody>
                    <a:bodyPr/>
                    <a:lstStyle/>
                    <a:p>
                      <a:r>
                        <a:rPr lang="en-GB" sz="1600">
                          <a:latin typeface="+mn-lt"/>
                          <a:cs typeface="Arial" panose="020B0604020202020204" pitchFamily="34" charset="0"/>
                        </a:rPr>
                        <a:t>Not very proud</a:t>
                      </a:r>
                    </a:p>
                  </a:txBody>
                  <a:tcPr/>
                </a:tc>
                <a:tc>
                  <a:txBody>
                    <a:bodyPr/>
                    <a:lstStyle/>
                    <a:p>
                      <a:pPr algn="ctr"/>
                      <a:r>
                        <a:rPr lang="en-GB" sz="1600">
                          <a:latin typeface="+mn-lt"/>
                          <a:cs typeface="Arial" panose="020B0604020202020204" pitchFamily="34" charset="0"/>
                        </a:rPr>
                        <a:t>2</a:t>
                      </a:r>
                    </a:p>
                  </a:txBody>
                  <a:tcPr/>
                </a:tc>
                <a:tc>
                  <a:txBody>
                    <a:bodyPr/>
                    <a:lstStyle/>
                    <a:p>
                      <a:pPr algn="ctr"/>
                      <a:r>
                        <a:rPr lang="en-GB" sz="1600">
                          <a:latin typeface="+mn-lt"/>
                          <a:cs typeface="Arial" panose="020B0604020202020204" pitchFamily="34" charset="0"/>
                        </a:rPr>
                        <a:t>3</a:t>
                      </a:r>
                    </a:p>
                  </a:txBody>
                  <a:tcPr/>
                </a:tc>
                <a:extLst>
                  <a:ext uri="{0D108BD9-81ED-4DB2-BD59-A6C34878D82A}">
                    <a16:rowId xmlns:a16="http://schemas.microsoft.com/office/drawing/2014/main" val="1678330049"/>
                  </a:ext>
                </a:extLst>
              </a:tr>
              <a:tr h="288388">
                <a:tc>
                  <a:txBody>
                    <a:bodyPr/>
                    <a:lstStyle/>
                    <a:p>
                      <a:r>
                        <a:rPr lang="en-GB" sz="1600">
                          <a:latin typeface="+mn-lt"/>
                          <a:cs typeface="Arial" panose="020B0604020202020204" pitchFamily="34" charset="0"/>
                        </a:rPr>
                        <a:t>Not at all proud</a:t>
                      </a:r>
                    </a:p>
                  </a:txBody>
                  <a:tcPr/>
                </a:tc>
                <a:tc>
                  <a:txBody>
                    <a:bodyPr/>
                    <a:lstStyle/>
                    <a:p>
                      <a:pPr algn="ctr"/>
                      <a:r>
                        <a:rPr lang="en-GB" sz="1600">
                          <a:latin typeface="+mn-lt"/>
                          <a:cs typeface="Arial" panose="020B0604020202020204" pitchFamily="34" charset="0"/>
                        </a:rPr>
                        <a:t>1</a:t>
                      </a:r>
                    </a:p>
                  </a:txBody>
                  <a:tcPr/>
                </a:tc>
                <a:tc>
                  <a:txBody>
                    <a:bodyPr/>
                    <a:lstStyle/>
                    <a:p>
                      <a:pPr algn="ctr"/>
                      <a:r>
                        <a:rPr lang="en-GB" sz="1600">
                          <a:latin typeface="+mn-lt"/>
                          <a:cs typeface="Arial" panose="020B0604020202020204" pitchFamily="34" charset="0"/>
                        </a:rPr>
                        <a:t>1</a:t>
                      </a:r>
                    </a:p>
                  </a:txBody>
                  <a:tcPr/>
                </a:tc>
                <a:extLst>
                  <a:ext uri="{0D108BD9-81ED-4DB2-BD59-A6C34878D82A}">
                    <a16:rowId xmlns:a16="http://schemas.microsoft.com/office/drawing/2014/main" val="167773580"/>
                  </a:ext>
                </a:extLst>
              </a:tr>
              <a:tr h="288388">
                <a:tc>
                  <a:txBody>
                    <a:bodyPr/>
                    <a:lstStyle/>
                    <a:p>
                      <a:r>
                        <a:rPr lang="en-GB" sz="1600">
                          <a:latin typeface="+mn-lt"/>
                          <a:cs typeface="Arial" panose="020B0604020202020204" pitchFamily="34" charset="0"/>
                        </a:rPr>
                        <a:t>Don’t know</a:t>
                      </a:r>
                    </a:p>
                  </a:txBody>
                  <a:tcPr/>
                </a:tc>
                <a:tc>
                  <a:txBody>
                    <a:bodyPr/>
                    <a:lstStyle/>
                    <a:p>
                      <a:pPr algn="ctr"/>
                      <a:r>
                        <a:rPr lang="en-GB" sz="1600">
                          <a:latin typeface="+mn-lt"/>
                          <a:cs typeface="Arial" panose="020B0604020202020204" pitchFamily="34" charset="0"/>
                        </a:rPr>
                        <a:t>1</a:t>
                      </a:r>
                    </a:p>
                  </a:txBody>
                  <a:tcPr/>
                </a:tc>
                <a:tc>
                  <a:txBody>
                    <a:bodyPr/>
                    <a:lstStyle/>
                    <a:p>
                      <a:pPr algn="ctr"/>
                      <a:r>
                        <a:rPr lang="en-GB" sz="1600" dirty="0">
                          <a:latin typeface="+mn-lt"/>
                          <a:cs typeface="Arial" panose="020B0604020202020204" pitchFamily="34" charset="0"/>
                        </a:rPr>
                        <a:t>1</a:t>
                      </a:r>
                    </a:p>
                  </a:txBody>
                  <a:tcPr/>
                </a:tc>
                <a:extLst>
                  <a:ext uri="{0D108BD9-81ED-4DB2-BD59-A6C34878D82A}">
                    <a16:rowId xmlns:a16="http://schemas.microsoft.com/office/drawing/2014/main" val="3200677809"/>
                  </a:ext>
                </a:extLst>
              </a:tr>
            </a:tbl>
          </a:graphicData>
        </a:graphic>
      </p:graphicFrame>
    </p:spTree>
    <p:extLst>
      <p:ext uri="{BB962C8B-B14F-4D97-AF65-F5344CB8AC3E}">
        <p14:creationId xmlns:p14="http://schemas.microsoft.com/office/powerpoint/2010/main" val="564013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0ACD024-D9FA-4CEE-B051-01B9AC19A161}"/>
              </a:ext>
            </a:extLst>
          </p:cNvPr>
          <p:cNvSpPr>
            <a:spLocks noGrp="1"/>
          </p:cNvSpPr>
          <p:nvPr>
            <p:ph type="ftr" sz="quarter" idx="11"/>
          </p:nvPr>
        </p:nvSpPr>
        <p:spPr>
          <a:xfrm>
            <a:off x="8077200" y="631190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Mark Diffley Consultancy and Research Ltd. 2019</a:t>
            </a:r>
          </a:p>
        </p:txBody>
      </p:sp>
      <p:pic>
        <p:nvPicPr>
          <p:cNvPr id="6" name="Picture 4">
            <a:extLst>
              <a:ext uri="{FF2B5EF4-FFF2-40B4-BE49-F238E27FC236}">
                <a16:creationId xmlns:a16="http://schemas.microsoft.com/office/drawing/2014/main" id="{135552F2-A227-42F6-BE1A-1F3F02C2EE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589" b="23915"/>
          <a:stretch/>
        </p:blipFill>
        <p:spPr bwMode="auto">
          <a:xfrm>
            <a:off x="5787833" y="-421722"/>
            <a:ext cx="6404167" cy="7279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80700526-EF8E-4F07-A54D-41E6D2019EA8}"/>
              </a:ext>
            </a:extLst>
          </p:cNvPr>
          <p:cNvSpPr txBox="1"/>
          <p:nvPr/>
        </p:nvSpPr>
        <p:spPr>
          <a:xfrm>
            <a:off x="0" y="0"/>
            <a:ext cx="5787833" cy="685800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9838134-559A-46D2-8AA3-36DEAC16AFC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6306" y="6307693"/>
            <a:ext cx="1052160" cy="369332"/>
          </a:xfrm>
          <a:prstGeom prst="rect">
            <a:avLst/>
          </a:prstGeom>
          <a:noFill/>
          <a:ln>
            <a:noFill/>
          </a:ln>
        </p:spPr>
      </p:pic>
      <p:sp>
        <p:nvSpPr>
          <p:cNvPr id="10" name="TextBox 9">
            <a:extLst>
              <a:ext uri="{FF2B5EF4-FFF2-40B4-BE49-F238E27FC236}">
                <a16:creationId xmlns:a16="http://schemas.microsoft.com/office/drawing/2014/main" id="{6C8612EC-CD4D-48AE-A42B-D874CABD640D}"/>
              </a:ext>
            </a:extLst>
          </p:cNvPr>
          <p:cNvSpPr txBox="1"/>
          <p:nvPr/>
        </p:nvSpPr>
        <p:spPr>
          <a:xfrm>
            <a:off x="390226" y="2408053"/>
            <a:ext cx="473265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latin typeface="Arial" panose="020B0604020202020204" pitchFamily="34" charset="0"/>
                <a:cs typeface="Arial" panose="020B0604020202020204" pitchFamily="34" charset="0"/>
              </a:rPr>
              <a:t>Professional Practice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Team</a:t>
            </a:r>
          </a:p>
        </p:txBody>
      </p:sp>
    </p:spTree>
    <p:extLst>
      <p:ext uri="{BB962C8B-B14F-4D97-AF65-F5344CB8AC3E}">
        <p14:creationId xmlns:p14="http://schemas.microsoft.com/office/powerpoint/2010/main" val="2482510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F243FD61-841E-4FA1-AC1B-D4B37AAE6037}"/>
              </a:ext>
            </a:extLst>
          </p:cNvPr>
          <p:cNvSpPr>
            <a:spLocks noGrp="1"/>
          </p:cNvSpPr>
          <p:nvPr>
            <p:ph type="ftr" sz="quarter" idx="11"/>
          </p:nvPr>
        </p:nvSpPr>
        <p:spPr>
          <a:xfrm>
            <a:off x="8077200" y="6311900"/>
            <a:ext cx="4114800" cy="365125"/>
          </a:xfrm>
        </p:spPr>
        <p:txBody>
          <a:bodyPr/>
          <a:lstStyle/>
          <a:p>
            <a:r>
              <a:rPr lang="en-GB"/>
              <a:t>Mark Diffley Consultancy and Research Ltd. 2020</a:t>
            </a:r>
          </a:p>
        </p:txBody>
      </p:sp>
      <p:pic>
        <p:nvPicPr>
          <p:cNvPr id="3" name="Picture 2">
            <a:extLst>
              <a:ext uri="{FF2B5EF4-FFF2-40B4-BE49-F238E27FC236}">
                <a16:creationId xmlns:a16="http://schemas.microsoft.com/office/drawing/2014/main" id="{736F692A-51BF-4A40-85DD-A598C819A3D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9214" y="6307693"/>
            <a:ext cx="1052160" cy="369332"/>
          </a:xfrm>
          <a:prstGeom prst="rect">
            <a:avLst/>
          </a:prstGeom>
          <a:noFill/>
          <a:ln>
            <a:noFill/>
          </a:ln>
        </p:spPr>
      </p:pic>
      <p:sp>
        <p:nvSpPr>
          <p:cNvPr id="4" name="TextBox 3">
            <a:extLst>
              <a:ext uri="{FF2B5EF4-FFF2-40B4-BE49-F238E27FC236}">
                <a16:creationId xmlns:a16="http://schemas.microsoft.com/office/drawing/2014/main" id="{E5730704-353D-409F-B3C9-91EEBB08F866}"/>
              </a:ext>
            </a:extLst>
          </p:cNvPr>
          <p:cNvSpPr txBox="1"/>
          <p:nvPr/>
        </p:nvSpPr>
        <p:spPr>
          <a:xfrm>
            <a:off x="0" y="0"/>
            <a:ext cx="12192000" cy="646331"/>
          </a:xfrm>
          <a:prstGeom prst="rect">
            <a:avLst/>
          </a:prstGeom>
          <a:solidFill>
            <a:schemeClr val="tx1"/>
          </a:solidFill>
        </p:spPr>
        <p:txBody>
          <a:bodyPr wrap="square" rtlCol="0">
            <a:spAutoFit/>
          </a:bodyPr>
          <a:lstStyle/>
          <a:p>
            <a:r>
              <a:rPr lang="en-GB" b="1">
                <a:solidFill>
                  <a:schemeClr val="bg1"/>
                </a:solidFill>
                <a:latin typeface="Arial" panose="020B0604020202020204" pitchFamily="34" charset="0"/>
                <a:cs typeface="Arial" panose="020B0604020202020204" pitchFamily="34" charset="0"/>
              </a:rPr>
              <a:t>Results of the awareness of the Professional Practice Team are reversed when we explore use of the team services – 37% had used the service in the past 12 months compared with 62% who had not </a:t>
            </a:r>
          </a:p>
        </p:txBody>
      </p:sp>
      <p:sp>
        <p:nvSpPr>
          <p:cNvPr id="5" name="Rectangle 4">
            <a:extLst>
              <a:ext uri="{FF2B5EF4-FFF2-40B4-BE49-F238E27FC236}">
                <a16:creationId xmlns:a16="http://schemas.microsoft.com/office/drawing/2014/main" id="{479F2973-DBF2-4660-B231-6D40D432A2A9}"/>
              </a:ext>
            </a:extLst>
          </p:cNvPr>
          <p:cNvSpPr/>
          <p:nvPr/>
        </p:nvSpPr>
        <p:spPr>
          <a:xfrm>
            <a:off x="0" y="630409"/>
            <a:ext cx="12192000" cy="338554"/>
          </a:xfrm>
          <a:prstGeom prst="rect">
            <a:avLst/>
          </a:prstGeom>
          <a:solidFill>
            <a:schemeClr val="bg1">
              <a:lumMod val="75000"/>
            </a:schemeClr>
          </a:solid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600">
                <a:latin typeface="Arial" panose="020B0604020202020204" pitchFamily="34" charset="0"/>
                <a:cs typeface="Arial" panose="020B0604020202020204" pitchFamily="34" charset="0"/>
              </a:rPr>
              <a:t>Q. Have you used the Professional Practice team for phone or email advice in the past 12 months?  </a:t>
            </a:r>
            <a:r>
              <a:rPr lang="en-GB" sz="1600"/>
              <a:t> </a:t>
            </a:r>
          </a:p>
        </p:txBody>
      </p:sp>
      <p:sp>
        <p:nvSpPr>
          <p:cNvPr id="9" name="Text Placeholder 3">
            <a:extLst>
              <a:ext uri="{FF2B5EF4-FFF2-40B4-BE49-F238E27FC236}">
                <a16:creationId xmlns:a16="http://schemas.microsoft.com/office/drawing/2014/main" id="{761C5D08-941D-4B16-BC28-B047D23D4AFF}"/>
              </a:ext>
            </a:extLst>
          </p:cNvPr>
          <p:cNvSpPr txBox="1">
            <a:spLocks/>
          </p:cNvSpPr>
          <p:nvPr/>
        </p:nvSpPr>
        <p:spPr>
          <a:xfrm>
            <a:off x="318052" y="6281530"/>
            <a:ext cx="9403985" cy="25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900"/>
              <a:t>Base: All respondents</a:t>
            </a:r>
          </a:p>
        </p:txBody>
      </p:sp>
      <p:graphicFrame>
        <p:nvGraphicFramePr>
          <p:cNvPr id="11" name="Chart 10">
            <a:extLst>
              <a:ext uri="{FF2B5EF4-FFF2-40B4-BE49-F238E27FC236}">
                <a16:creationId xmlns:a16="http://schemas.microsoft.com/office/drawing/2014/main" id="{4B0C4FC2-DF98-438D-BB56-716DC5C3426F}"/>
              </a:ext>
            </a:extLst>
          </p:cNvPr>
          <p:cNvGraphicFramePr/>
          <p:nvPr>
            <p:extLst>
              <p:ext uri="{D42A27DB-BD31-4B8C-83A1-F6EECF244321}">
                <p14:modId xmlns:p14="http://schemas.microsoft.com/office/powerpoint/2010/main" val="1448508411"/>
              </p:ext>
            </p:extLst>
          </p:nvPr>
        </p:nvGraphicFramePr>
        <p:xfrm>
          <a:off x="-653132" y="1226017"/>
          <a:ext cx="7616639" cy="50816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Table 11">
            <a:extLst>
              <a:ext uri="{FF2B5EF4-FFF2-40B4-BE49-F238E27FC236}">
                <a16:creationId xmlns:a16="http://schemas.microsoft.com/office/drawing/2014/main" id="{89EC6017-1034-4E4C-9993-CA7B7680FF9E}"/>
              </a:ext>
            </a:extLst>
          </p:cNvPr>
          <p:cNvGraphicFramePr>
            <a:graphicFrameLocks noGrp="1"/>
          </p:cNvGraphicFramePr>
          <p:nvPr>
            <p:extLst>
              <p:ext uri="{D42A27DB-BD31-4B8C-83A1-F6EECF244321}">
                <p14:modId xmlns:p14="http://schemas.microsoft.com/office/powerpoint/2010/main" val="475165228"/>
              </p:ext>
            </p:extLst>
          </p:nvPr>
        </p:nvGraphicFramePr>
        <p:xfrm>
          <a:off x="6096000" y="3597386"/>
          <a:ext cx="5586837" cy="2100652"/>
        </p:xfrm>
        <a:graphic>
          <a:graphicData uri="http://schemas.openxmlformats.org/drawingml/2006/table">
            <a:tbl>
              <a:tblPr firstRow="1" bandRow="1">
                <a:tableStyleId>{21E4AEA4-8DFA-4A89-87EB-49C32662AFE0}</a:tableStyleId>
              </a:tblPr>
              <a:tblGrid>
                <a:gridCol w="1862279">
                  <a:extLst>
                    <a:ext uri="{9D8B030D-6E8A-4147-A177-3AD203B41FA5}">
                      <a16:colId xmlns:a16="http://schemas.microsoft.com/office/drawing/2014/main" val="1920060963"/>
                    </a:ext>
                  </a:extLst>
                </a:gridCol>
                <a:gridCol w="1862279">
                  <a:extLst>
                    <a:ext uri="{9D8B030D-6E8A-4147-A177-3AD203B41FA5}">
                      <a16:colId xmlns:a16="http://schemas.microsoft.com/office/drawing/2014/main" val="3020529475"/>
                    </a:ext>
                  </a:extLst>
                </a:gridCol>
                <a:gridCol w="1862279">
                  <a:extLst>
                    <a:ext uri="{9D8B030D-6E8A-4147-A177-3AD203B41FA5}">
                      <a16:colId xmlns:a16="http://schemas.microsoft.com/office/drawing/2014/main" val="583760057"/>
                    </a:ext>
                  </a:extLst>
                </a:gridCol>
              </a:tblGrid>
              <a:tr h="380383">
                <a:tc>
                  <a:txBody>
                    <a:bodyPr/>
                    <a:lstStyle/>
                    <a:p>
                      <a:pPr algn="ctr"/>
                      <a:r>
                        <a:rPr lang="en-GB" sz="1600"/>
                        <a:t>Variation by type of firm</a:t>
                      </a:r>
                      <a:endParaRPr lang="en-GB" sz="1600">
                        <a:latin typeface="Arial" panose="020B0604020202020204" pitchFamily="34" charset="0"/>
                        <a:cs typeface="Arial" panose="020B0604020202020204" pitchFamily="34" charset="0"/>
                      </a:endParaRPr>
                    </a:p>
                  </a:txBody>
                  <a:tcPr/>
                </a:tc>
                <a:tc>
                  <a:txBody>
                    <a:bodyPr/>
                    <a:lstStyle/>
                    <a:p>
                      <a:pPr algn="ctr"/>
                      <a:r>
                        <a:rPr lang="en-GB" sz="1600" dirty="0"/>
                        <a:t>2019 %</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1600" dirty="0"/>
                        <a:t>2018 %</a:t>
                      </a:r>
                      <a:endParaRPr lang="en-GB"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444533599"/>
                  </a:ext>
                </a:extLst>
              </a:tr>
              <a:tr h="380383">
                <a:tc>
                  <a:txBody>
                    <a:bodyPr/>
                    <a:lstStyle/>
                    <a:p>
                      <a:r>
                        <a:rPr lang="en-GB" sz="1600"/>
                        <a:t>High Street</a:t>
                      </a:r>
                      <a:endParaRPr lang="en-GB" sz="1600">
                        <a:latin typeface="Arial" panose="020B0604020202020204" pitchFamily="34" charset="0"/>
                        <a:cs typeface="Arial" panose="020B0604020202020204" pitchFamily="34" charset="0"/>
                      </a:endParaRPr>
                    </a:p>
                  </a:txBody>
                  <a:tcPr/>
                </a:tc>
                <a:tc>
                  <a:txBody>
                    <a:bodyPr/>
                    <a:lstStyle/>
                    <a:p>
                      <a:pPr algn="ctr"/>
                      <a:r>
                        <a:rPr lang="en-GB" sz="1600" dirty="0">
                          <a:latin typeface="+mn-lt"/>
                        </a:rPr>
                        <a:t>57</a:t>
                      </a:r>
                      <a:endParaRPr lang="en-GB" sz="1600" dirty="0">
                        <a:latin typeface="+mn-lt"/>
                        <a:cs typeface="Arial" panose="020B0604020202020204" pitchFamily="34" charset="0"/>
                      </a:endParaRPr>
                    </a:p>
                  </a:txBody>
                  <a:tcPr/>
                </a:tc>
                <a:tc>
                  <a:txBody>
                    <a:bodyPr/>
                    <a:lstStyle/>
                    <a:p>
                      <a:pPr algn="ctr"/>
                      <a:r>
                        <a:rPr lang="en-GB" sz="1600" dirty="0"/>
                        <a:t>58</a:t>
                      </a:r>
                      <a:endParaRPr lang="en-GB"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80711752"/>
                  </a:ext>
                </a:extLst>
              </a:tr>
              <a:tr h="380383">
                <a:tc>
                  <a:txBody>
                    <a:bodyPr/>
                    <a:lstStyle/>
                    <a:p>
                      <a:r>
                        <a:rPr lang="en-GB" sz="1600"/>
                        <a:t>Big Firm</a:t>
                      </a:r>
                      <a:endParaRPr lang="en-GB" sz="1600">
                        <a:latin typeface="Arial" panose="020B0604020202020204" pitchFamily="34" charset="0"/>
                        <a:cs typeface="Arial" panose="020B0604020202020204" pitchFamily="34" charset="0"/>
                      </a:endParaRPr>
                    </a:p>
                  </a:txBody>
                  <a:tcPr/>
                </a:tc>
                <a:tc>
                  <a:txBody>
                    <a:bodyPr/>
                    <a:lstStyle/>
                    <a:p>
                      <a:pPr algn="ctr"/>
                      <a:r>
                        <a:rPr lang="en-GB" sz="1600" dirty="0">
                          <a:latin typeface="+mn-lt"/>
                        </a:rPr>
                        <a:t>33</a:t>
                      </a:r>
                      <a:endParaRPr lang="en-GB" sz="1600" dirty="0">
                        <a:latin typeface="+mn-lt"/>
                        <a:cs typeface="Arial" panose="020B0604020202020204" pitchFamily="34" charset="0"/>
                      </a:endParaRPr>
                    </a:p>
                  </a:txBody>
                  <a:tcPr/>
                </a:tc>
                <a:tc>
                  <a:txBody>
                    <a:bodyPr/>
                    <a:lstStyle/>
                    <a:p>
                      <a:pPr algn="ctr"/>
                      <a:r>
                        <a:rPr lang="en-GB" sz="1600" dirty="0"/>
                        <a:t>26</a:t>
                      </a:r>
                      <a:endParaRPr lang="en-GB"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73920752"/>
                  </a:ext>
                </a:extLst>
              </a:tr>
              <a:tr h="380383">
                <a:tc>
                  <a:txBody>
                    <a:bodyPr/>
                    <a:lstStyle/>
                    <a:p>
                      <a:r>
                        <a:rPr lang="en-GB" sz="1600"/>
                        <a:t>In-house Public</a:t>
                      </a:r>
                      <a:endParaRPr lang="en-GB" sz="1600">
                        <a:latin typeface="Arial" panose="020B0604020202020204" pitchFamily="34" charset="0"/>
                        <a:cs typeface="Arial" panose="020B0604020202020204" pitchFamily="34" charset="0"/>
                      </a:endParaRPr>
                    </a:p>
                  </a:txBody>
                  <a:tcPr/>
                </a:tc>
                <a:tc>
                  <a:txBody>
                    <a:bodyPr/>
                    <a:lstStyle/>
                    <a:p>
                      <a:pPr algn="ctr"/>
                      <a:r>
                        <a:rPr lang="en-GB" sz="1600" dirty="0">
                          <a:latin typeface="+mn-lt"/>
                          <a:cs typeface="Arial" panose="020B0604020202020204" pitchFamily="34" charset="0"/>
                        </a:rPr>
                        <a:t>16</a:t>
                      </a:r>
                    </a:p>
                  </a:txBody>
                  <a:tcPr/>
                </a:tc>
                <a:tc>
                  <a:txBody>
                    <a:bodyPr/>
                    <a:lstStyle/>
                    <a:p>
                      <a:pPr algn="ctr"/>
                      <a:r>
                        <a:rPr lang="en-GB" sz="1600" dirty="0"/>
                        <a:t>23</a:t>
                      </a:r>
                      <a:endParaRPr lang="en-GB"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49418249"/>
                  </a:ext>
                </a:extLst>
              </a:tr>
              <a:tr h="380383">
                <a:tc>
                  <a:txBody>
                    <a:bodyPr/>
                    <a:lstStyle/>
                    <a:p>
                      <a:r>
                        <a:rPr lang="en-GB" sz="1600"/>
                        <a:t>In-house Private</a:t>
                      </a:r>
                      <a:endParaRPr lang="en-GB" sz="1600">
                        <a:latin typeface="Arial" panose="020B0604020202020204" pitchFamily="34" charset="0"/>
                        <a:cs typeface="Arial" panose="020B0604020202020204" pitchFamily="34" charset="0"/>
                      </a:endParaRPr>
                    </a:p>
                  </a:txBody>
                  <a:tcPr/>
                </a:tc>
                <a:tc>
                  <a:txBody>
                    <a:bodyPr/>
                    <a:lstStyle/>
                    <a:p>
                      <a:pPr algn="ctr"/>
                      <a:r>
                        <a:rPr lang="en-GB" sz="1600" dirty="0">
                          <a:latin typeface="+mn-lt"/>
                          <a:cs typeface="Arial" panose="020B0604020202020204" pitchFamily="34" charset="0"/>
                        </a:rPr>
                        <a:t>22</a:t>
                      </a:r>
                    </a:p>
                  </a:txBody>
                  <a:tcPr/>
                </a:tc>
                <a:tc>
                  <a:txBody>
                    <a:bodyPr/>
                    <a:lstStyle/>
                    <a:p>
                      <a:pPr algn="ctr"/>
                      <a:r>
                        <a:rPr lang="en-GB" sz="1600" dirty="0"/>
                        <a:t>17</a:t>
                      </a:r>
                      <a:endParaRPr lang="en-GB"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19257732"/>
                  </a:ext>
                </a:extLst>
              </a:tr>
            </a:tbl>
          </a:graphicData>
        </a:graphic>
      </p:graphicFrame>
      <p:sp>
        <p:nvSpPr>
          <p:cNvPr id="6" name="TextBox 5">
            <a:extLst>
              <a:ext uri="{FF2B5EF4-FFF2-40B4-BE49-F238E27FC236}">
                <a16:creationId xmlns:a16="http://schemas.microsoft.com/office/drawing/2014/main" id="{54AF2B42-668B-4845-A8AA-A2A45B65CEDE}"/>
              </a:ext>
            </a:extLst>
          </p:cNvPr>
          <p:cNvSpPr txBox="1"/>
          <p:nvPr/>
        </p:nvSpPr>
        <p:spPr>
          <a:xfrm>
            <a:off x="6095999" y="2735612"/>
            <a:ext cx="5586837" cy="830997"/>
          </a:xfrm>
          <a:prstGeom prst="rect">
            <a:avLst/>
          </a:prstGeom>
          <a:solidFill>
            <a:schemeClr val="bg1">
              <a:lumMod val="75000"/>
            </a:schemeClr>
          </a:solidFill>
        </p:spPr>
        <p:txBody>
          <a:bodyPr wrap="square" rtlCol="0">
            <a:spAutoFit/>
          </a:bodyPr>
          <a:lstStyle/>
          <a:p>
            <a:r>
              <a:rPr lang="en-GB" sz="1600">
                <a:cs typeface="Arial" panose="020B0604020202020204" pitchFamily="34" charset="0"/>
              </a:rPr>
              <a:t>Corresponding with awareness, high street firms were more likely to have used the Professional Practice team than any other type of firm.</a:t>
            </a:r>
            <a:endParaRPr lang="en-GB"/>
          </a:p>
        </p:txBody>
      </p:sp>
    </p:spTree>
    <p:extLst>
      <p:ext uri="{BB962C8B-B14F-4D97-AF65-F5344CB8AC3E}">
        <p14:creationId xmlns:p14="http://schemas.microsoft.com/office/powerpoint/2010/main" val="1010378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50B60E-890C-436F-86E3-2F09456FC0A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9214" y="6307693"/>
            <a:ext cx="1052160" cy="369332"/>
          </a:xfrm>
          <a:prstGeom prst="rect">
            <a:avLst/>
          </a:prstGeom>
          <a:noFill/>
          <a:ln>
            <a:noFill/>
          </a:ln>
        </p:spPr>
      </p:pic>
      <p:sp>
        <p:nvSpPr>
          <p:cNvPr id="3" name="Footer Placeholder 3">
            <a:extLst>
              <a:ext uri="{FF2B5EF4-FFF2-40B4-BE49-F238E27FC236}">
                <a16:creationId xmlns:a16="http://schemas.microsoft.com/office/drawing/2014/main" id="{33F80164-959A-4013-92C9-7B99D6FBC811}"/>
              </a:ext>
            </a:extLst>
          </p:cNvPr>
          <p:cNvSpPr>
            <a:spLocks noGrp="1"/>
          </p:cNvSpPr>
          <p:nvPr>
            <p:ph type="ftr" sz="quarter" idx="11"/>
          </p:nvPr>
        </p:nvSpPr>
        <p:spPr>
          <a:xfrm>
            <a:off x="8077200" y="6311900"/>
            <a:ext cx="4114800" cy="365125"/>
          </a:xfrm>
        </p:spPr>
        <p:txBody>
          <a:bodyPr/>
          <a:lstStyle/>
          <a:p>
            <a:r>
              <a:rPr lang="en-GB"/>
              <a:t>Mark Diffley Consultancy and Research Ltd. 2020</a:t>
            </a:r>
          </a:p>
        </p:txBody>
      </p:sp>
      <p:sp>
        <p:nvSpPr>
          <p:cNvPr id="4" name="TextBox 3">
            <a:extLst>
              <a:ext uri="{FF2B5EF4-FFF2-40B4-BE49-F238E27FC236}">
                <a16:creationId xmlns:a16="http://schemas.microsoft.com/office/drawing/2014/main" id="{878BC028-DF24-435C-936A-83DFDBA3B8C3}"/>
              </a:ext>
            </a:extLst>
          </p:cNvPr>
          <p:cNvSpPr txBox="1"/>
          <p:nvPr/>
        </p:nvSpPr>
        <p:spPr>
          <a:xfrm>
            <a:off x="0" y="0"/>
            <a:ext cx="12192000" cy="369332"/>
          </a:xfrm>
          <a:prstGeom prst="rect">
            <a:avLst/>
          </a:prstGeom>
          <a:solidFill>
            <a:schemeClr val="tx1"/>
          </a:solid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There were high levels of satisfaction with the service provided by the Professional Practice Team</a:t>
            </a:r>
          </a:p>
        </p:txBody>
      </p:sp>
      <p:sp>
        <p:nvSpPr>
          <p:cNvPr id="5" name="Text Placeholder 3">
            <a:extLst>
              <a:ext uri="{FF2B5EF4-FFF2-40B4-BE49-F238E27FC236}">
                <a16:creationId xmlns:a16="http://schemas.microsoft.com/office/drawing/2014/main" id="{910DB499-F1AD-45E2-AEF9-3ADACD6870F3}"/>
              </a:ext>
            </a:extLst>
          </p:cNvPr>
          <p:cNvSpPr txBox="1">
            <a:spLocks/>
          </p:cNvSpPr>
          <p:nvPr/>
        </p:nvSpPr>
        <p:spPr>
          <a:xfrm>
            <a:off x="334579" y="6091247"/>
            <a:ext cx="9387457" cy="216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900"/>
              <a:t>Base: Respondents who have used the Professional Practice team for phone or email advice in the past 12 months (129)</a:t>
            </a:r>
          </a:p>
        </p:txBody>
      </p:sp>
      <p:sp>
        <p:nvSpPr>
          <p:cNvPr id="6" name="Rectangle 5">
            <a:extLst>
              <a:ext uri="{FF2B5EF4-FFF2-40B4-BE49-F238E27FC236}">
                <a16:creationId xmlns:a16="http://schemas.microsoft.com/office/drawing/2014/main" id="{196402E6-53CB-4143-90D3-64DBD3960BD3}"/>
              </a:ext>
            </a:extLst>
          </p:cNvPr>
          <p:cNvSpPr/>
          <p:nvPr/>
        </p:nvSpPr>
        <p:spPr>
          <a:xfrm>
            <a:off x="0" y="369332"/>
            <a:ext cx="12192000" cy="338554"/>
          </a:xfrm>
          <a:prstGeom prst="rect">
            <a:avLst/>
          </a:prstGeom>
          <a:solidFill>
            <a:schemeClr val="bg1">
              <a:lumMod val="75000"/>
            </a:schemeClr>
          </a:solid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600">
                <a:latin typeface="Arial" panose="020B0604020202020204" pitchFamily="34" charset="0"/>
                <a:cs typeface="Arial" panose="020B0604020202020204" pitchFamily="34" charset="0"/>
              </a:rPr>
              <a:t>Q. How satisfied or dissatisfied were you with each of the following?</a:t>
            </a:r>
            <a:r>
              <a:rPr lang="en-GB" sz="1600"/>
              <a:t> </a:t>
            </a:r>
          </a:p>
        </p:txBody>
      </p:sp>
      <p:graphicFrame>
        <p:nvGraphicFramePr>
          <p:cNvPr id="9" name="Chart 8">
            <a:extLst>
              <a:ext uri="{FF2B5EF4-FFF2-40B4-BE49-F238E27FC236}">
                <a16:creationId xmlns:a16="http://schemas.microsoft.com/office/drawing/2014/main" id="{F7CD8DFA-8C2E-46F9-AAF6-EB715E6CA418}"/>
              </a:ext>
            </a:extLst>
          </p:cNvPr>
          <p:cNvGraphicFramePr>
            <a:graphicFrameLocks/>
          </p:cNvGraphicFramePr>
          <p:nvPr>
            <p:extLst>
              <p:ext uri="{D42A27DB-BD31-4B8C-83A1-F6EECF244321}">
                <p14:modId xmlns:p14="http://schemas.microsoft.com/office/powerpoint/2010/main" val="2788570626"/>
              </p:ext>
            </p:extLst>
          </p:nvPr>
        </p:nvGraphicFramePr>
        <p:xfrm>
          <a:off x="563873" y="670184"/>
          <a:ext cx="11522842" cy="554843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26767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0ACD024-D9FA-4CEE-B051-01B9AC19A161}"/>
              </a:ext>
            </a:extLst>
          </p:cNvPr>
          <p:cNvSpPr>
            <a:spLocks noGrp="1"/>
          </p:cNvSpPr>
          <p:nvPr>
            <p:ph type="ftr" sz="quarter" idx="11"/>
          </p:nvPr>
        </p:nvSpPr>
        <p:spPr>
          <a:xfrm>
            <a:off x="8077200" y="6311900"/>
            <a:ext cx="4114800" cy="365125"/>
          </a:xfrm>
        </p:spPr>
        <p:txBody>
          <a:bodyPr/>
          <a:lstStyle/>
          <a:p>
            <a:r>
              <a:rPr lang="en-GB"/>
              <a:t>Mark Diffley Consultancy and Research Ltd. 2019</a:t>
            </a:r>
          </a:p>
        </p:txBody>
      </p:sp>
      <p:pic>
        <p:nvPicPr>
          <p:cNvPr id="6" name="Picture 4">
            <a:extLst>
              <a:ext uri="{FF2B5EF4-FFF2-40B4-BE49-F238E27FC236}">
                <a16:creationId xmlns:a16="http://schemas.microsoft.com/office/drawing/2014/main" id="{135552F2-A227-42F6-BE1A-1F3F02C2EE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589" b="23915"/>
          <a:stretch/>
        </p:blipFill>
        <p:spPr bwMode="auto">
          <a:xfrm>
            <a:off x="5787833" y="-421722"/>
            <a:ext cx="6404167" cy="7279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80700526-EF8E-4F07-A54D-41E6D2019EA8}"/>
              </a:ext>
            </a:extLst>
          </p:cNvPr>
          <p:cNvSpPr txBox="1"/>
          <p:nvPr/>
        </p:nvSpPr>
        <p:spPr>
          <a:xfrm>
            <a:off x="0" y="0"/>
            <a:ext cx="5787833" cy="6858000"/>
          </a:xfrm>
          <a:prstGeom prst="rect">
            <a:avLst/>
          </a:prstGeom>
          <a:solidFill>
            <a:schemeClr val="bg1"/>
          </a:solidFill>
        </p:spPr>
        <p:txBody>
          <a:bodyPr wrap="square" rtlCol="0">
            <a:spAutoFit/>
          </a:bodyPr>
          <a:lstStyle/>
          <a:p>
            <a:endParaRPr lang="en-GB"/>
          </a:p>
        </p:txBody>
      </p:sp>
      <p:sp>
        <p:nvSpPr>
          <p:cNvPr id="8" name="TextBox 7">
            <a:extLst>
              <a:ext uri="{FF2B5EF4-FFF2-40B4-BE49-F238E27FC236}">
                <a16:creationId xmlns:a16="http://schemas.microsoft.com/office/drawing/2014/main" id="{F7A85402-FDD9-49A3-B2F3-092E4CC46AD4}"/>
              </a:ext>
            </a:extLst>
          </p:cNvPr>
          <p:cNvSpPr txBox="1"/>
          <p:nvPr/>
        </p:nvSpPr>
        <p:spPr>
          <a:xfrm>
            <a:off x="980661" y="2351782"/>
            <a:ext cx="4268829" cy="1569660"/>
          </a:xfrm>
          <a:prstGeom prst="rect">
            <a:avLst/>
          </a:prstGeom>
          <a:noFill/>
        </p:spPr>
        <p:txBody>
          <a:bodyPr wrap="square" rtlCol="0">
            <a:spAutoFit/>
          </a:bodyPr>
          <a:lstStyle/>
          <a:p>
            <a:pPr algn="ctr"/>
            <a:r>
              <a:rPr lang="en-GB" sz="3200" b="1" dirty="0">
                <a:latin typeface="Arial" panose="020B0604020202020204" pitchFamily="34" charset="0"/>
                <a:cs typeface="Arial" panose="020B0604020202020204" pitchFamily="34" charset="0"/>
              </a:rPr>
              <a:t>Continuing Professional Development</a:t>
            </a:r>
          </a:p>
        </p:txBody>
      </p:sp>
      <p:pic>
        <p:nvPicPr>
          <p:cNvPr id="9" name="Picture 8">
            <a:extLst>
              <a:ext uri="{FF2B5EF4-FFF2-40B4-BE49-F238E27FC236}">
                <a16:creationId xmlns:a16="http://schemas.microsoft.com/office/drawing/2014/main" id="{89838134-559A-46D2-8AA3-36DEAC16AFC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6306" y="6307693"/>
            <a:ext cx="1052160" cy="369332"/>
          </a:xfrm>
          <a:prstGeom prst="rect">
            <a:avLst/>
          </a:prstGeom>
          <a:noFill/>
          <a:ln>
            <a:noFill/>
          </a:ln>
        </p:spPr>
      </p:pic>
    </p:spTree>
    <p:extLst>
      <p:ext uri="{BB962C8B-B14F-4D97-AF65-F5344CB8AC3E}">
        <p14:creationId xmlns:p14="http://schemas.microsoft.com/office/powerpoint/2010/main" val="1558737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BB186C-8119-4570-A227-A11C2295B056}"/>
              </a:ext>
            </a:extLst>
          </p:cNvPr>
          <p:cNvSpPr txBox="1"/>
          <p:nvPr/>
        </p:nvSpPr>
        <p:spPr>
          <a:xfrm>
            <a:off x="0" y="0"/>
            <a:ext cx="12192000" cy="646331"/>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In-house CPD (48%) and Central Law Training (14%) continue to rank highly amongst members’ preferred CPD provider</a:t>
            </a:r>
          </a:p>
        </p:txBody>
      </p:sp>
      <p:pic>
        <p:nvPicPr>
          <p:cNvPr id="15" name="Picture 14">
            <a:extLst>
              <a:ext uri="{FF2B5EF4-FFF2-40B4-BE49-F238E27FC236}">
                <a16:creationId xmlns:a16="http://schemas.microsoft.com/office/drawing/2014/main" id="{6F88F9A0-E9B3-4897-92B8-A6D4D98CB30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9214" y="6307693"/>
            <a:ext cx="1052160" cy="369332"/>
          </a:xfrm>
          <a:prstGeom prst="rect">
            <a:avLst/>
          </a:prstGeom>
          <a:noFill/>
          <a:ln>
            <a:noFill/>
          </a:ln>
        </p:spPr>
      </p:pic>
      <p:sp>
        <p:nvSpPr>
          <p:cNvPr id="16" name="Footer Placeholder 3">
            <a:extLst>
              <a:ext uri="{FF2B5EF4-FFF2-40B4-BE49-F238E27FC236}">
                <a16:creationId xmlns:a16="http://schemas.microsoft.com/office/drawing/2014/main" id="{E7EC1AB4-1BA9-43F0-866B-41CAAADFE073}"/>
              </a:ext>
            </a:extLst>
          </p:cNvPr>
          <p:cNvSpPr>
            <a:spLocks noGrp="1"/>
          </p:cNvSpPr>
          <p:nvPr>
            <p:ph type="ftr" sz="quarter" idx="11"/>
          </p:nvPr>
        </p:nvSpPr>
        <p:spPr>
          <a:xfrm>
            <a:off x="8077200" y="631190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Mark Diffley Consultancy and Research Ltd. 2020</a:t>
            </a:r>
          </a:p>
        </p:txBody>
      </p:sp>
      <p:sp>
        <p:nvSpPr>
          <p:cNvPr id="18" name="Rectangle 17">
            <a:extLst>
              <a:ext uri="{FF2B5EF4-FFF2-40B4-BE49-F238E27FC236}">
                <a16:creationId xmlns:a16="http://schemas.microsoft.com/office/drawing/2014/main" id="{743F3ED9-E6F9-42BC-9E06-C5EDBD3BB67B}"/>
              </a:ext>
            </a:extLst>
          </p:cNvPr>
          <p:cNvSpPr/>
          <p:nvPr/>
        </p:nvSpPr>
        <p:spPr>
          <a:xfrm>
            <a:off x="0" y="630064"/>
            <a:ext cx="12192000" cy="338554"/>
          </a:xfrm>
          <a:prstGeom prst="rect">
            <a:avLst/>
          </a:prstGeom>
          <a:solidFill>
            <a:schemeClr val="bg1">
              <a:lumMod val="7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Q. Which</a:t>
            </a:r>
            <a:r>
              <a:rPr lang="en-GB" sz="1600">
                <a:solidFill>
                  <a:prstClr val="black"/>
                </a:solidFill>
                <a:latin typeface="Arial" panose="020B0604020202020204" pitchFamily="34" charset="0"/>
                <a:cs typeface="Arial" panose="020B0604020202020204" pitchFamily="34" charset="0"/>
              </a:rPr>
              <a:t> of the following CPD providers would you be </a:t>
            </a:r>
            <a:r>
              <a:rPr lang="en-GB" sz="1600" b="1">
                <a:solidFill>
                  <a:prstClr val="black"/>
                </a:solidFill>
                <a:latin typeface="Arial" panose="020B0604020202020204" pitchFamily="34" charset="0"/>
                <a:cs typeface="Arial" panose="020B0604020202020204" pitchFamily="34" charset="0"/>
              </a:rPr>
              <a:t>most</a:t>
            </a:r>
            <a:r>
              <a:rPr lang="en-GB" sz="1600">
                <a:solidFill>
                  <a:prstClr val="black"/>
                </a:solidFill>
                <a:latin typeface="Arial" panose="020B0604020202020204" pitchFamily="34" charset="0"/>
                <a:cs typeface="Arial" panose="020B0604020202020204" pitchFamily="34" charset="0"/>
              </a:rPr>
              <a:t> likely to use</a:t>
            </a:r>
            <a:r>
              <a:rPr kumimoji="0" lang="en-GB" sz="1600" b="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GB" b="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 Placeholder 3">
            <a:extLst>
              <a:ext uri="{FF2B5EF4-FFF2-40B4-BE49-F238E27FC236}">
                <a16:creationId xmlns:a16="http://schemas.microsoft.com/office/drawing/2014/main" id="{05A8B6A8-0305-47EC-B470-D6E1AB6F8201}"/>
              </a:ext>
            </a:extLst>
          </p:cNvPr>
          <p:cNvSpPr txBox="1">
            <a:spLocks/>
          </p:cNvSpPr>
          <p:nvPr/>
        </p:nvSpPr>
        <p:spPr>
          <a:xfrm>
            <a:off x="296569" y="6324332"/>
            <a:ext cx="9387457" cy="216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900" b="0" i="0" u="none" strike="noStrike" kern="1200" cap="none" spc="0" normalizeH="0" baseline="0" noProof="0">
                <a:ln>
                  <a:noFill/>
                </a:ln>
                <a:solidFill>
                  <a:prstClr val="black"/>
                </a:solidFill>
                <a:effectLst/>
                <a:uLnTx/>
                <a:uFillTx/>
                <a:latin typeface="Calibri" panose="020F0502020204030204"/>
                <a:ea typeface="+mn-ea"/>
                <a:cs typeface="+mn-cs"/>
              </a:rPr>
              <a:t>Base: All respondents</a:t>
            </a:r>
          </a:p>
        </p:txBody>
      </p:sp>
      <p:graphicFrame>
        <p:nvGraphicFramePr>
          <p:cNvPr id="11" name="Chart 10">
            <a:extLst>
              <a:ext uri="{FF2B5EF4-FFF2-40B4-BE49-F238E27FC236}">
                <a16:creationId xmlns:a16="http://schemas.microsoft.com/office/drawing/2014/main" id="{2FB74075-7F23-4B18-BCAA-6C79FE22493F}"/>
              </a:ext>
            </a:extLst>
          </p:cNvPr>
          <p:cNvGraphicFramePr>
            <a:graphicFrameLocks/>
          </p:cNvGraphicFramePr>
          <p:nvPr>
            <p:extLst>
              <p:ext uri="{D42A27DB-BD31-4B8C-83A1-F6EECF244321}">
                <p14:modId xmlns:p14="http://schemas.microsoft.com/office/powerpoint/2010/main" val="4093128036"/>
              </p:ext>
            </p:extLst>
          </p:nvPr>
        </p:nvGraphicFramePr>
        <p:xfrm>
          <a:off x="221591" y="982268"/>
          <a:ext cx="11633982" cy="586453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323546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F5835F-A84B-473B-AFDD-AA4550FA8B0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9214" y="6307693"/>
            <a:ext cx="1052160" cy="369332"/>
          </a:xfrm>
          <a:prstGeom prst="rect">
            <a:avLst/>
          </a:prstGeom>
          <a:noFill/>
          <a:ln>
            <a:noFill/>
          </a:ln>
        </p:spPr>
      </p:pic>
      <p:sp>
        <p:nvSpPr>
          <p:cNvPr id="5" name="Footer Placeholder 3">
            <a:extLst>
              <a:ext uri="{FF2B5EF4-FFF2-40B4-BE49-F238E27FC236}">
                <a16:creationId xmlns:a16="http://schemas.microsoft.com/office/drawing/2014/main" id="{B7DD4026-1149-4247-8383-79212C7BC11B}"/>
              </a:ext>
            </a:extLst>
          </p:cNvPr>
          <p:cNvSpPr>
            <a:spLocks noGrp="1"/>
          </p:cNvSpPr>
          <p:nvPr>
            <p:ph type="ftr" sz="quarter" idx="11"/>
          </p:nvPr>
        </p:nvSpPr>
        <p:spPr>
          <a:xfrm>
            <a:off x="8077200" y="6311900"/>
            <a:ext cx="4114800" cy="365125"/>
          </a:xfrm>
        </p:spPr>
        <p:txBody>
          <a:bodyPr/>
          <a:lstStyle/>
          <a:p>
            <a:r>
              <a:rPr lang="en-GB"/>
              <a:t>Mark Diffley Consultancy and Research Ltd. 2020</a:t>
            </a:r>
          </a:p>
        </p:txBody>
      </p:sp>
      <p:sp>
        <p:nvSpPr>
          <p:cNvPr id="6" name="TextBox 5">
            <a:extLst>
              <a:ext uri="{FF2B5EF4-FFF2-40B4-BE49-F238E27FC236}">
                <a16:creationId xmlns:a16="http://schemas.microsoft.com/office/drawing/2014/main" id="{A0029E7C-FCC8-420F-AF49-E36096065BB4}"/>
              </a:ext>
            </a:extLst>
          </p:cNvPr>
          <p:cNvSpPr txBox="1"/>
          <p:nvPr/>
        </p:nvSpPr>
        <p:spPr>
          <a:xfrm>
            <a:off x="0" y="0"/>
            <a:ext cx="12192000" cy="646331"/>
          </a:xfrm>
          <a:prstGeom prst="rect">
            <a:avLst/>
          </a:prstGeom>
          <a:solidFill>
            <a:schemeClr val="tx1"/>
          </a:solidFill>
        </p:spPr>
        <p:txBody>
          <a:bodyPr wrap="square" rtlCol="0">
            <a:spAutoFit/>
          </a:bodyPr>
          <a:lstStyle/>
          <a:p>
            <a:r>
              <a:rPr lang="en-GB" b="1">
                <a:solidFill>
                  <a:schemeClr val="bg1"/>
                </a:solidFill>
                <a:latin typeface="Arial" panose="020B0604020202020204" pitchFamily="34" charset="0"/>
                <a:cs typeface="Arial" panose="020B0604020202020204" pitchFamily="34" charset="0"/>
              </a:rPr>
              <a:t>Over half (58%) would be interested in training related to an accredited specialism path and leadership to develop their career</a:t>
            </a:r>
          </a:p>
        </p:txBody>
      </p:sp>
      <p:sp>
        <p:nvSpPr>
          <p:cNvPr id="7" name="Rectangle 6">
            <a:extLst>
              <a:ext uri="{FF2B5EF4-FFF2-40B4-BE49-F238E27FC236}">
                <a16:creationId xmlns:a16="http://schemas.microsoft.com/office/drawing/2014/main" id="{9EDF6BBB-AC9C-46FE-90AC-3F6CD62D4968}"/>
              </a:ext>
            </a:extLst>
          </p:cNvPr>
          <p:cNvSpPr/>
          <p:nvPr/>
        </p:nvSpPr>
        <p:spPr>
          <a:xfrm>
            <a:off x="0" y="590608"/>
            <a:ext cx="12192000" cy="338554"/>
          </a:xfrm>
          <a:prstGeom prst="rect">
            <a:avLst/>
          </a:prstGeom>
          <a:solidFill>
            <a:schemeClr val="bg1">
              <a:lumMod val="65000"/>
            </a:schemeClr>
          </a:solid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600">
                <a:latin typeface="Arial" panose="020B0604020202020204" pitchFamily="34" charset="0"/>
                <a:cs typeface="Arial" panose="020B0604020202020204" pitchFamily="34" charset="0"/>
              </a:rPr>
              <a:t>Q. In what areas, if any, could the Society provide you with further training to help develop your career?  </a:t>
            </a:r>
            <a:r>
              <a:rPr lang="en-GB" sz="1600"/>
              <a:t> </a:t>
            </a:r>
          </a:p>
        </p:txBody>
      </p:sp>
      <p:graphicFrame>
        <p:nvGraphicFramePr>
          <p:cNvPr id="10" name="Chart 9">
            <a:extLst>
              <a:ext uri="{FF2B5EF4-FFF2-40B4-BE49-F238E27FC236}">
                <a16:creationId xmlns:a16="http://schemas.microsoft.com/office/drawing/2014/main" id="{3E2E5357-590E-45A8-9A79-890087FE26AD}"/>
              </a:ext>
            </a:extLst>
          </p:cNvPr>
          <p:cNvGraphicFramePr/>
          <p:nvPr>
            <p:extLst>
              <p:ext uri="{D42A27DB-BD31-4B8C-83A1-F6EECF244321}">
                <p14:modId xmlns:p14="http://schemas.microsoft.com/office/powerpoint/2010/main" val="368900011"/>
              </p:ext>
            </p:extLst>
          </p:nvPr>
        </p:nvGraphicFramePr>
        <p:xfrm>
          <a:off x="76571" y="1058303"/>
          <a:ext cx="11304192" cy="5267355"/>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 Placeholder 3">
            <a:extLst>
              <a:ext uri="{FF2B5EF4-FFF2-40B4-BE49-F238E27FC236}">
                <a16:creationId xmlns:a16="http://schemas.microsoft.com/office/drawing/2014/main" id="{2577CC9E-5B9D-4AF2-9BA9-C18A384FE7FC}"/>
              </a:ext>
            </a:extLst>
          </p:cNvPr>
          <p:cNvSpPr txBox="1">
            <a:spLocks/>
          </p:cNvSpPr>
          <p:nvPr/>
        </p:nvSpPr>
        <p:spPr>
          <a:xfrm>
            <a:off x="490330" y="6178552"/>
            <a:ext cx="9403985" cy="25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900"/>
              <a:t>Base: All respondents</a:t>
            </a:r>
          </a:p>
        </p:txBody>
      </p:sp>
    </p:spTree>
    <p:extLst>
      <p:ext uri="{BB962C8B-B14F-4D97-AF65-F5344CB8AC3E}">
        <p14:creationId xmlns:p14="http://schemas.microsoft.com/office/powerpoint/2010/main" val="13469686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D14071-6E16-436D-A42E-C165150D645F}"/>
              </a:ext>
            </a:extLst>
          </p:cNvPr>
          <p:cNvSpPr txBox="1"/>
          <p:nvPr/>
        </p:nvSpPr>
        <p:spPr>
          <a:xfrm>
            <a:off x="0" y="0"/>
            <a:ext cx="12192000" cy="646331"/>
          </a:xfrm>
          <a:prstGeom prst="rect">
            <a:avLst/>
          </a:prstGeom>
          <a:solidFill>
            <a:schemeClr val="tx1"/>
          </a:solid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Almost all (99%) of members are interested in the offering of certified courses.  Data Protection and GDPR was the most preferred course.</a:t>
            </a:r>
          </a:p>
        </p:txBody>
      </p:sp>
      <p:sp>
        <p:nvSpPr>
          <p:cNvPr id="5" name="Rectangle 4">
            <a:extLst>
              <a:ext uri="{FF2B5EF4-FFF2-40B4-BE49-F238E27FC236}">
                <a16:creationId xmlns:a16="http://schemas.microsoft.com/office/drawing/2014/main" id="{F2A2CCD0-A6D8-4A95-B6A1-ABB388D3A043}"/>
              </a:ext>
            </a:extLst>
          </p:cNvPr>
          <p:cNvSpPr/>
          <p:nvPr/>
        </p:nvSpPr>
        <p:spPr>
          <a:xfrm>
            <a:off x="0" y="630028"/>
            <a:ext cx="12192000" cy="830997"/>
          </a:xfrm>
          <a:prstGeom prst="rect">
            <a:avLst/>
          </a:prstGeom>
          <a:solidFill>
            <a:schemeClr val="bg1">
              <a:lumMod val="65000"/>
            </a:schemeClr>
          </a:solid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600" dirty="0">
                <a:latin typeface="Arial" panose="020B0604020202020204" pitchFamily="34" charset="0"/>
                <a:cs typeface="Arial" panose="020B0604020202020204" pitchFamily="34" charset="0"/>
              </a:rPr>
              <a:t>Q. The Society is considering offering Certified Courses to members.  A certified course is a purchased training course, where your learning is assessed, and for which you receive a certification.</a:t>
            </a:r>
          </a:p>
          <a:p>
            <a:r>
              <a:rPr lang="en-GB" sz="1600" dirty="0">
                <a:latin typeface="Arial" panose="020B0604020202020204" pitchFamily="34" charset="0"/>
                <a:cs typeface="Arial" panose="020B0604020202020204" pitchFamily="34" charset="0"/>
              </a:rPr>
              <a:t>	- Which of the following courses do you think the Society should offer?</a:t>
            </a:r>
            <a:endParaRPr lang="en-GB" sz="1600" dirty="0"/>
          </a:p>
        </p:txBody>
      </p:sp>
      <p:graphicFrame>
        <p:nvGraphicFramePr>
          <p:cNvPr id="6" name="Chart 5">
            <a:extLst>
              <a:ext uri="{FF2B5EF4-FFF2-40B4-BE49-F238E27FC236}">
                <a16:creationId xmlns:a16="http://schemas.microsoft.com/office/drawing/2014/main" id="{D5363055-B7A8-411A-A30A-6E74C9919AC5}"/>
              </a:ext>
            </a:extLst>
          </p:cNvPr>
          <p:cNvGraphicFramePr>
            <a:graphicFrameLocks/>
          </p:cNvGraphicFramePr>
          <p:nvPr>
            <p:extLst>
              <p:ext uri="{D42A27DB-BD31-4B8C-83A1-F6EECF244321}">
                <p14:modId xmlns:p14="http://schemas.microsoft.com/office/powerpoint/2010/main" val="1481415926"/>
              </p:ext>
            </p:extLst>
          </p:nvPr>
        </p:nvGraphicFramePr>
        <p:xfrm>
          <a:off x="1034464" y="1334260"/>
          <a:ext cx="11695043" cy="4701209"/>
        </p:xfrm>
        <a:graphic>
          <a:graphicData uri="http://schemas.openxmlformats.org/drawingml/2006/chart">
            <c:chart xmlns:c="http://schemas.openxmlformats.org/drawingml/2006/chart" xmlns:r="http://schemas.openxmlformats.org/officeDocument/2006/relationships" r:id="rId2"/>
          </a:graphicData>
        </a:graphic>
      </p:graphicFrame>
      <p:sp>
        <p:nvSpPr>
          <p:cNvPr id="7" name="Footer Placeholder 3">
            <a:extLst>
              <a:ext uri="{FF2B5EF4-FFF2-40B4-BE49-F238E27FC236}">
                <a16:creationId xmlns:a16="http://schemas.microsoft.com/office/drawing/2014/main" id="{5865CB9D-345D-4C5A-8C33-493D5FC463AB}"/>
              </a:ext>
            </a:extLst>
          </p:cNvPr>
          <p:cNvSpPr>
            <a:spLocks noGrp="1"/>
          </p:cNvSpPr>
          <p:nvPr>
            <p:ph type="ftr" sz="quarter" idx="11"/>
          </p:nvPr>
        </p:nvSpPr>
        <p:spPr>
          <a:xfrm>
            <a:off x="7918173" y="6125130"/>
            <a:ext cx="4114800" cy="365125"/>
          </a:xfrm>
        </p:spPr>
        <p:txBody>
          <a:bodyPr/>
          <a:lstStyle/>
          <a:p>
            <a:r>
              <a:rPr lang="en-GB"/>
              <a:t>Mark Diffley Consultancy and Research Ltd. 2020</a:t>
            </a:r>
          </a:p>
        </p:txBody>
      </p:sp>
      <p:sp>
        <p:nvSpPr>
          <p:cNvPr id="8" name="Text Placeholder 3">
            <a:extLst>
              <a:ext uri="{FF2B5EF4-FFF2-40B4-BE49-F238E27FC236}">
                <a16:creationId xmlns:a16="http://schemas.microsoft.com/office/drawing/2014/main" id="{69A20CE8-7480-49E0-B5FF-32D0C5EEB856}"/>
              </a:ext>
            </a:extLst>
          </p:cNvPr>
          <p:cNvSpPr txBox="1">
            <a:spLocks/>
          </p:cNvSpPr>
          <p:nvPr/>
        </p:nvSpPr>
        <p:spPr>
          <a:xfrm>
            <a:off x="490330" y="6178552"/>
            <a:ext cx="9403985" cy="25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900"/>
              <a:t>Base: All except trainee solicitors</a:t>
            </a:r>
          </a:p>
        </p:txBody>
      </p:sp>
      <p:sp>
        <p:nvSpPr>
          <p:cNvPr id="9" name="Text Placeholder 3">
            <a:extLst>
              <a:ext uri="{FF2B5EF4-FFF2-40B4-BE49-F238E27FC236}">
                <a16:creationId xmlns:a16="http://schemas.microsoft.com/office/drawing/2014/main" id="{8F62FFC1-9738-4DB0-8A6C-9D62AFF4D101}"/>
              </a:ext>
            </a:extLst>
          </p:cNvPr>
          <p:cNvSpPr txBox="1">
            <a:spLocks/>
          </p:cNvSpPr>
          <p:nvPr/>
        </p:nvSpPr>
        <p:spPr>
          <a:xfrm>
            <a:off x="490330" y="5966858"/>
            <a:ext cx="9403985" cy="25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900"/>
              <a:t>NB: This was asked as a </a:t>
            </a:r>
            <a:r>
              <a:rPr lang="en-GB" sz="900" err="1"/>
              <a:t>multicode</a:t>
            </a:r>
            <a:r>
              <a:rPr lang="en-GB" sz="900"/>
              <a:t> question</a:t>
            </a:r>
          </a:p>
        </p:txBody>
      </p:sp>
    </p:spTree>
    <p:extLst>
      <p:ext uri="{BB962C8B-B14F-4D97-AF65-F5344CB8AC3E}">
        <p14:creationId xmlns:p14="http://schemas.microsoft.com/office/powerpoint/2010/main" val="1250209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0ACD024-D9FA-4CEE-B051-01B9AC19A161}"/>
              </a:ext>
            </a:extLst>
          </p:cNvPr>
          <p:cNvSpPr>
            <a:spLocks noGrp="1"/>
          </p:cNvSpPr>
          <p:nvPr>
            <p:ph type="ftr" sz="quarter" idx="11"/>
          </p:nvPr>
        </p:nvSpPr>
        <p:spPr>
          <a:xfrm>
            <a:off x="8077200" y="6311900"/>
            <a:ext cx="4114800" cy="365125"/>
          </a:xfrm>
        </p:spPr>
        <p:txBody>
          <a:bodyPr/>
          <a:lstStyle/>
          <a:p>
            <a:r>
              <a:rPr lang="en-GB"/>
              <a:t>Mark Diffley Consultancy and Research Ltd. 2019</a:t>
            </a:r>
          </a:p>
        </p:txBody>
      </p:sp>
      <p:pic>
        <p:nvPicPr>
          <p:cNvPr id="6" name="Picture 4">
            <a:extLst>
              <a:ext uri="{FF2B5EF4-FFF2-40B4-BE49-F238E27FC236}">
                <a16:creationId xmlns:a16="http://schemas.microsoft.com/office/drawing/2014/main" id="{135552F2-A227-42F6-BE1A-1F3F02C2EE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589" b="23915"/>
          <a:stretch/>
        </p:blipFill>
        <p:spPr bwMode="auto">
          <a:xfrm>
            <a:off x="5787833" y="-421722"/>
            <a:ext cx="6404167" cy="7279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80700526-EF8E-4F07-A54D-41E6D2019EA8}"/>
              </a:ext>
            </a:extLst>
          </p:cNvPr>
          <p:cNvSpPr txBox="1"/>
          <p:nvPr/>
        </p:nvSpPr>
        <p:spPr>
          <a:xfrm>
            <a:off x="0" y="0"/>
            <a:ext cx="5787833" cy="6858000"/>
          </a:xfrm>
          <a:prstGeom prst="rect">
            <a:avLst/>
          </a:prstGeom>
          <a:solidFill>
            <a:schemeClr val="bg1"/>
          </a:solidFill>
        </p:spPr>
        <p:txBody>
          <a:bodyPr wrap="square" rtlCol="0">
            <a:spAutoFit/>
          </a:bodyPr>
          <a:lstStyle/>
          <a:p>
            <a:endParaRPr lang="en-GB"/>
          </a:p>
        </p:txBody>
      </p:sp>
      <p:sp>
        <p:nvSpPr>
          <p:cNvPr id="8" name="TextBox 7">
            <a:extLst>
              <a:ext uri="{FF2B5EF4-FFF2-40B4-BE49-F238E27FC236}">
                <a16:creationId xmlns:a16="http://schemas.microsoft.com/office/drawing/2014/main" id="{F7A85402-FDD9-49A3-B2F3-092E4CC46AD4}"/>
              </a:ext>
            </a:extLst>
          </p:cNvPr>
          <p:cNvSpPr txBox="1"/>
          <p:nvPr/>
        </p:nvSpPr>
        <p:spPr>
          <a:xfrm>
            <a:off x="980661" y="2351782"/>
            <a:ext cx="4268829" cy="584775"/>
          </a:xfrm>
          <a:prstGeom prst="rect">
            <a:avLst/>
          </a:prstGeom>
          <a:noFill/>
        </p:spPr>
        <p:txBody>
          <a:bodyPr wrap="square" rtlCol="0">
            <a:spAutoFit/>
          </a:bodyPr>
          <a:lstStyle/>
          <a:p>
            <a:pPr algn="ctr"/>
            <a:r>
              <a:rPr lang="en-GB" sz="3200" b="1" dirty="0">
                <a:latin typeface="Arial" panose="020B0604020202020204" pitchFamily="34" charset="0"/>
                <a:cs typeface="Arial" panose="020B0604020202020204" pitchFamily="34" charset="0"/>
              </a:rPr>
              <a:t>Trainees</a:t>
            </a:r>
          </a:p>
        </p:txBody>
      </p:sp>
      <p:pic>
        <p:nvPicPr>
          <p:cNvPr id="9" name="Picture 8">
            <a:extLst>
              <a:ext uri="{FF2B5EF4-FFF2-40B4-BE49-F238E27FC236}">
                <a16:creationId xmlns:a16="http://schemas.microsoft.com/office/drawing/2014/main" id="{89838134-559A-46D2-8AA3-36DEAC16AFC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6306" y="6307693"/>
            <a:ext cx="1052160" cy="369332"/>
          </a:xfrm>
          <a:prstGeom prst="rect">
            <a:avLst/>
          </a:prstGeom>
          <a:noFill/>
          <a:ln>
            <a:noFill/>
          </a:ln>
        </p:spPr>
      </p:pic>
    </p:spTree>
    <p:extLst>
      <p:ext uri="{BB962C8B-B14F-4D97-AF65-F5344CB8AC3E}">
        <p14:creationId xmlns:p14="http://schemas.microsoft.com/office/powerpoint/2010/main" val="2059784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C20A24-0886-4839-9ADB-7BC6C14DF44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9214" y="6307693"/>
            <a:ext cx="1052160" cy="369332"/>
          </a:xfrm>
          <a:prstGeom prst="rect">
            <a:avLst/>
          </a:prstGeom>
          <a:noFill/>
          <a:ln>
            <a:noFill/>
          </a:ln>
        </p:spPr>
      </p:pic>
      <p:sp>
        <p:nvSpPr>
          <p:cNvPr id="3" name="Footer Placeholder 3">
            <a:extLst>
              <a:ext uri="{FF2B5EF4-FFF2-40B4-BE49-F238E27FC236}">
                <a16:creationId xmlns:a16="http://schemas.microsoft.com/office/drawing/2014/main" id="{B84A9CCD-637D-425A-9D43-E0E794C1169D}"/>
              </a:ext>
            </a:extLst>
          </p:cNvPr>
          <p:cNvSpPr>
            <a:spLocks noGrp="1"/>
          </p:cNvSpPr>
          <p:nvPr>
            <p:ph type="ftr" sz="quarter" idx="11"/>
          </p:nvPr>
        </p:nvSpPr>
        <p:spPr>
          <a:xfrm>
            <a:off x="8077200" y="6311900"/>
            <a:ext cx="4114800" cy="365125"/>
          </a:xfrm>
        </p:spPr>
        <p:txBody>
          <a:bodyPr/>
          <a:lstStyle/>
          <a:p>
            <a:r>
              <a:rPr lang="en-GB"/>
              <a:t>Mark Diffley Consultancy and Research Ltd. 2020</a:t>
            </a:r>
          </a:p>
        </p:txBody>
      </p:sp>
      <p:sp>
        <p:nvSpPr>
          <p:cNvPr id="4" name="TextBox 3">
            <a:extLst>
              <a:ext uri="{FF2B5EF4-FFF2-40B4-BE49-F238E27FC236}">
                <a16:creationId xmlns:a16="http://schemas.microsoft.com/office/drawing/2014/main" id="{AAB89349-5354-484E-9D68-74D847BF82B3}"/>
              </a:ext>
            </a:extLst>
          </p:cNvPr>
          <p:cNvSpPr txBox="1"/>
          <p:nvPr/>
        </p:nvSpPr>
        <p:spPr>
          <a:xfrm>
            <a:off x="0" y="0"/>
            <a:ext cx="12192000" cy="646331"/>
          </a:xfrm>
          <a:prstGeom prst="rect">
            <a:avLst/>
          </a:prstGeom>
          <a:solidFill>
            <a:schemeClr val="tx1"/>
          </a:solidFill>
        </p:spPr>
        <p:txBody>
          <a:bodyPr wrap="square" rtlCol="0">
            <a:spAutoFit/>
          </a:bodyPr>
          <a:lstStyle/>
          <a:p>
            <a:r>
              <a:rPr lang="en-GB" b="1">
                <a:solidFill>
                  <a:schemeClr val="bg1"/>
                </a:solidFill>
                <a:latin typeface="Arial" panose="020B0604020202020204" pitchFamily="34" charset="0"/>
                <a:cs typeface="Arial" panose="020B0604020202020204" pitchFamily="34" charset="0"/>
              </a:rPr>
              <a:t>Four out of five (82%) trainees felt that providing assistance to those beginning and during their traineeships should be a high priority for the Society, which is consistent with 2018</a:t>
            </a:r>
          </a:p>
        </p:txBody>
      </p:sp>
      <p:sp>
        <p:nvSpPr>
          <p:cNvPr id="11" name="Text Placeholder 3">
            <a:extLst>
              <a:ext uri="{FF2B5EF4-FFF2-40B4-BE49-F238E27FC236}">
                <a16:creationId xmlns:a16="http://schemas.microsoft.com/office/drawing/2014/main" id="{87A90480-837D-4D86-9A6D-9F112FB4BDA8}"/>
              </a:ext>
            </a:extLst>
          </p:cNvPr>
          <p:cNvSpPr txBox="1">
            <a:spLocks/>
          </p:cNvSpPr>
          <p:nvPr/>
        </p:nvSpPr>
        <p:spPr>
          <a:xfrm>
            <a:off x="556591" y="6363218"/>
            <a:ext cx="9403985" cy="25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900"/>
              <a:t>Base: All trainees (36)</a:t>
            </a:r>
          </a:p>
        </p:txBody>
      </p:sp>
      <p:sp>
        <p:nvSpPr>
          <p:cNvPr id="12" name="Rectangle 11">
            <a:extLst>
              <a:ext uri="{FF2B5EF4-FFF2-40B4-BE49-F238E27FC236}">
                <a16:creationId xmlns:a16="http://schemas.microsoft.com/office/drawing/2014/main" id="{4CCDB750-9B94-4705-B60A-ECEB172435E4}"/>
              </a:ext>
            </a:extLst>
          </p:cNvPr>
          <p:cNvSpPr/>
          <p:nvPr/>
        </p:nvSpPr>
        <p:spPr>
          <a:xfrm>
            <a:off x="0" y="602883"/>
            <a:ext cx="12192000" cy="584775"/>
          </a:xfrm>
          <a:prstGeom prst="rect">
            <a:avLst/>
          </a:prstGeom>
          <a:solidFill>
            <a:schemeClr val="bg1">
              <a:lumMod val="65000"/>
            </a:schemeClr>
          </a:solid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600" dirty="0">
                <a:latin typeface="Arial" panose="020B0604020202020204" pitchFamily="34" charset="0"/>
                <a:cs typeface="Arial" panose="020B0604020202020204" pitchFamily="34" charset="0"/>
              </a:rPr>
              <a:t>Q. The Society provides support for trainee solicitors  Can you please tell me how much of a priority for the Society you think these should be? </a:t>
            </a:r>
            <a:r>
              <a:rPr lang="en-GB" sz="1600" dirty="0"/>
              <a:t> </a:t>
            </a:r>
          </a:p>
        </p:txBody>
      </p:sp>
      <p:graphicFrame>
        <p:nvGraphicFramePr>
          <p:cNvPr id="8" name="Chart 7">
            <a:extLst>
              <a:ext uri="{FF2B5EF4-FFF2-40B4-BE49-F238E27FC236}">
                <a16:creationId xmlns:a16="http://schemas.microsoft.com/office/drawing/2014/main" id="{E11BDE34-EC21-4D5F-9917-294D20C107E3}"/>
              </a:ext>
            </a:extLst>
          </p:cNvPr>
          <p:cNvGraphicFramePr>
            <a:graphicFrameLocks/>
          </p:cNvGraphicFramePr>
          <p:nvPr>
            <p:extLst>
              <p:ext uri="{D42A27DB-BD31-4B8C-83A1-F6EECF244321}">
                <p14:modId xmlns:p14="http://schemas.microsoft.com/office/powerpoint/2010/main" val="1943277160"/>
              </p:ext>
            </p:extLst>
          </p:nvPr>
        </p:nvGraphicFramePr>
        <p:xfrm>
          <a:off x="0" y="2940187"/>
          <a:ext cx="1219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677FC19B-F7BD-41EB-BEA2-FEF5E8AC4E31}"/>
              </a:ext>
            </a:extLst>
          </p:cNvPr>
          <p:cNvGraphicFramePr>
            <a:graphicFrameLocks/>
          </p:cNvGraphicFramePr>
          <p:nvPr>
            <p:extLst>
              <p:ext uri="{D42A27DB-BD31-4B8C-83A1-F6EECF244321}">
                <p14:modId xmlns:p14="http://schemas.microsoft.com/office/powerpoint/2010/main" val="3922650589"/>
              </p:ext>
            </p:extLst>
          </p:nvPr>
        </p:nvGraphicFramePr>
        <p:xfrm>
          <a:off x="0" y="1174613"/>
          <a:ext cx="12311098" cy="197150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a:extLst>
              <a:ext uri="{FF2B5EF4-FFF2-40B4-BE49-F238E27FC236}">
                <a16:creationId xmlns:a16="http://schemas.microsoft.com/office/drawing/2014/main" id="{DD08BF40-1A13-4C8D-8A45-806BEF3D5F99}"/>
              </a:ext>
            </a:extLst>
          </p:cNvPr>
          <p:cNvGraphicFramePr>
            <a:graphicFrameLocks/>
          </p:cNvGraphicFramePr>
          <p:nvPr>
            <p:extLst>
              <p:ext uri="{D42A27DB-BD31-4B8C-83A1-F6EECF244321}">
                <p14:modId xmlns:p14="http://schemas.microsoft.com/office/powerpoint/2010/main" val="2441026930"/>
              </p:ext>
            </p:extLst>
          </p:nvPr>
        </p:nvGraphicFramePr>
        <p:xfrm>
          <a:off x="0" y="4311787"/>
          <a:ext cx="12192000" cy="225513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67173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0ACD024-D9FA-4CEE-B051-01B9AC19A161}"/>
              </a:ext>
            </a:extLst>
          </p:cNvPr>
          <p:cNvSpPr>
            <a:spLocks noGrp="1"/>
          </p:cNvSpPr>
          <p:nvPr>
            <p:ph type="ftr" sz="quarter" idx="11"/>
          </p:nvPr>
        </p:nvSpPr>
        <p:spPr>
          <a:xfrm>
            <a:off x="8077200" y="6311900"/>
            <a:ext cx="4114800" cy="365125"/>
          </a:xfrm>
        </p:spPr>
        <p:txBody>
          <a:bodyPr/>
          <a:lstStyle/>
          <a:p>
            <a:r>
              <a:rPr lang="en-GB"/>
              <a:t>Mark Diffley Consultancy and Research Ltd. 2019</a:t>
            </a:r>
          </a:p>
        </p:txBody>
      </p:sp>
      <p:pic>
        <p:nvPicPr>
          <p:cNvPr id="6" name="Picture 4">
            <a:extLst>
              <a:ext uri="{FF2B5EF4-FFF2-40B4-BE49-F238E27FC236}">
                <a16:creationId xmlns:a16="http://schemas.microsoft.com/office/drawing/2014/main" id="{135552F2-A227-42F6-BE1A-1F3F02C2EE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589" b="23915"/>
          <a:stretch/>
        </p:blipFill>
        <p:spPr bwMode="auto">
          <a:xfrm>
            <a:off x="5787833" y="-421722"/>
            <a:ext cx="6404167" cy="7279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80700526-EF8E-4F07-A54D-41E6D2019EA8}"/>
              </a:ext>
            </a:extLst>
          </p:cNvPr>
          <p:cNvSpPr txBox="1"/>
          <p:nvPr/>
        </p:nvSpPr>
        <p:spPr>
          <a:xfrm>
            <a:off x="0" y="0"/>
            <a:ext cx="5787833" cy="6858000"/>
          </a:xfrm>
          <a:prstGeom prst="rect">
            <a:avLst/>
          </a:prstGeom>
          <a:solidFill>
            <a:schemeClr val="bg1"/>
          </a:solidFill>
        </p:spPr>
        <p:txBody>
          <a:bodyPr wrap="square" rtlCol="0">
            <a:spAutoFit/>
          </a:bodyPr>
          <a:lstStyle/>
          <a:p>
            <a:endParaRPr lang="en-GB"/>
          </a:p>
        </p:txBody>
      </p:sp>
      <p:sp>
        <p:nvSpPr>
          <p:cNvPr id="8" name="TextBox 7">
            <a:extLst>
              <a:ext uri="{FF2B5EF4-FFF2-40B4-BE49-F238E27FC236}">
                <a16:creationId xmlns:a16="http://schemas.microsoft.com/office/drawing/2014/main" id="{F7A85402-FDD9-49A3-B2F3-092E4CC46AD4}"/>
              </a:ext>
            </a:extLst>
          </p:cNvPr>
          <p:cNvSpPr txBox="1"/>
          <p:nvPr/>
        </p:nvSpPr>
        <p:spPr>
          <a:xfrm>
            <a:off x="980661" y="2351782"/>
            <a:ext cx="4268829" cy="1077218"/>
          </a:xfrm>
          <a:prstGeom prst="rect">
            <a:avLst/>
          </a:prstGeom>
          <a:noFill/>
        </p:spPr>
        <p:txBody>
          <a:bodyPr wrap="square" rtlCol="0">
            <a:spAutoFit/>
          </a:bodyPr>
          <a:lstStyle/>
          <a:p>
            <a:pPr algn="ctr"/>
            <a:r>
              <a:rPr lang="en-GB" sz="3200" b="1" dirty="0">
                <a:latin typeface="Arial" panose="020B0604020202020204" pitchFamily="34" charset="0"/>
                <a:cs typeface="Arial" panose="020B0604020202020204" pitchFamily="34" charset="0"/>
              </a:rPr>
              <a:t>Members’ Priorities for the Society</a:t>
            </a:r>
          </a:p>
        </p:txBody>
      </p:sp>
      <p:pic>
        <p:nvPicPr>
          <p:cNvPr id="9" name="Picture 8">
            <a:extLst>
              <a:ext uri="{FF2B5EF4-FFF2-40B4-BE49-F238E27FC236}">
                <a16:creationId xmlns:a16="http://schemas.microsoft.com/office/drawing/2014/main" id="{89838134-559A-46D2-8AA3-36DEAC16AFC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6306" y="6307693"/>
            <a:ext cx="1052160" cy="369332"/>
          </a:xfrm>
          <a:prstGeom prst="rect">
            <a:avLst/>
          </a:prstGeom>
          <a:noFill/>
          <a:ln>
            <a:noFill/>
          </a:ln>
        </p:spPr>
      </p:pic>
    </p:spTree>
    <p:extLst>
      <p:ext uri="{BB962C8B-B14F-4D97-AF65-F5344CB8AC3E}">
        <p14:creationId xmlns:p14="http://schemas.microsoft.com/office/powerpoint/2010/main" val="40217943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C20A24-0886-4839-9ADB-7BC6C14DF44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9214" y="6307693"/>
            <a:ext cx="1052160" cy="369332"/>
          </a:xfrm>
          <a:prstGeom prst="rect">
            <a:avLst/>
          </a:prstGeom>
          <a:noFill/>
          <a:ln>
            <a:noFill/>
          </a:ln>
        </p:spPr>
      </p:pic>
      <p:sp>
        <p:nvSpPr>
          <p:cNvPr id="3" name="Footer Placeholder 3">
            <a:extLst>
              <a:ext uri="{FF2B5EF4-FFF2-40B4-BE49-F238E27FC236}">
                <a16:creationId xmlns:a16="http://schemas.microsoft.com/office/drawing/2014/main" id="{B84A9CCD-637D-425A-9D43-E0E794C1169D}"/>
              </a:ext>
            </a:extLst>
          </p:cNvPr>
          <p:cNvSpPr>
            <a:spLocks noGrp="1"/>
          </p:cNvSpPr>
          <p:nvPr>
            <p:ph type="ftr" sz="quarter" idx="11"/>
          </p:nvPr>
        </p:nvSpPr>
        <p:spPr>
          <a:xfrm>
            <a:off x="8119404" y="6311900"/>
            <a:ext cx="4114800" cy="338554"/>
          </a:xfrm>
        </p:spPr>
        <p:txBody>
          <a:bodyPr/>
          <a:lstStyle/>
          <a:p>
            <a:r>
              <a:rPr lang="en-GB"/>
              <a:t>Mark Diffley Consultancy and Research Ltd. 2020</a:t>
            </a:r>
          </a:p>
          <a:p>
            <a:endParaRPr lang="en-GB"/>
          </a:p>
        </p:txBody>
      </p:sp>
      <p:sp>
        <p:nvSpPr>
          <p:cNvPr id="4" name="TextBox 3">
            <a:extLst>
              <a:ext uri="{FF2B5EF4-FFF2-40B4-BE49-F238E27FC236}">
                <a16:creationId xmlns:a16="http://schemas.microsoft.com/office/drawing/2014/main" id="{AAB89349-5354-484E-9D68-74D847BF82B3}"/>
              </a:ext>
            </a:extLst>
          </p:cNvPr>
          <p:cNvSpPr txBox="1"/>
          <p:nvPr/>
        </p:nvSpPr>
        <p:spPr>
          <a:xfrm>
            <a:off x="0" y="0"/>
            <a:ext cx="12192000" cy="646331"/>
          </a:xfrm>
          <a:prstGeom prst="rect">
            <a:avLst/>
          </a:prstGeom>
          <a:solidFill>
            <a:schemeClr val="tx1"/>
          </a:solidFill>
        </p:spPr>
        <p:txBody>
          <a:bodyPr wrap="square" rtlCol="0">
            <a:spAutoFit/>
          </a:bodyPr>
          <a:lstStyle/>
          <a:p>
            <a:r>
              <a:rPr lang="en-GB" b="1">
                <a:solidFill>
                  <a:schemeClr val="bg1"/>
                </a:solidFill>
                <a:latin typeface="Arial" panose="020B0604020202020204" pitchFamily="34" charset="0"/>
                <a:cs typeface="Arial" panose="020B0604020202020204" pitchFamily="34" charset="0"/>
              </a:rPr>
              <a:t>A similar proportion (86%) expressed satisfaction with the assistance provided to those beginning and during their traineeships</a:t>
            </a:r>
          </a:p>
        </p:txBody>
      </p:sp>
      <p:sp>
        <p:nvSpPr>
          <p:cNvPr id="11" name="Text Placeholder 3">
            <a:extLst>
              <a:ext uri="{FF2B5EF4-FFF2-40B4-BE49-F238E27FC236}">
                <a16:creationId xmlns:a16="http://schemas.microsoft.com/office/drawing/2014/main" id="{87A90480-837D-4D86-9A6D-9F112FB4BDA8}"/>
              </a:ext>
            </a:extLst>
          </p:cNvPr>
          <p:cNvSpPr txBox="1">
            <a:spLocks/>
          </p:cNvSpPr>
          <p:nvPr/>
        </p:nvSpPr>
        <p:spPr>
          <a:xfrm>
            <a:off x="556591" y="6363218"/>
            <a:ext cx="9403985" cy="25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900"/>
              <a:t>Base: All trainees (130)</a:t>
            </a:r>
          </a:p>
        </p:txBody>
      </p:sp>
      <p:sp>
        <p:nvSpPr>
          <p:cNvPr id="12" name="Rectangle 11">
            <a:extLst>
              <a:ext uri="{FF2B5EF4-FFF2-40B4-BE49-F238E27FC236}">
                <a16:creationId xmlns:a16="http://schemas.microsoft.com/office/drawing/2014/main" id="{6EE2FAE8-DBF0-4C0B-9040-5B7BEB8C7AB9}"/>
              </a:ext>
            </a:extLst>
          </p:cNvPr>
          <p:cNvSpPr/>
          <p:nvPr/>
        </p:nvSpPr>
        <p:spPr>
          <a:xfrm>
            <a:off x="0" y="643892"/>
            <a:ext cx="12192000" cy="338554"/>
          </a:xfrm>
          <a:prstGeom prst="rect">
            <a:avLst/>
          </a:prstGeom>
          <a:solidFill>
            <a:schemeClr val="bg1">
              <a:lumMod val="65000"/>
            </a:schemeClr>
          </a:solid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600">
                <a:latin typeface="Arial" panose="020B0604020202020204" pitchFamily="34" charset="0"/>
                <a:cs typeface="Arial" panose="020B0604020202020204" pitchFamily="34" charset="0"/>
              </a:rPr>
              <a:t>Q. Based on your experience, how satisfied or dissatisfied are you with each of the following services and areas of support?</a:t>
            </a:r>
            <a:r>
              <a:rPr lang="en-GB" sz="1600"/>
              <a:t> </a:t>
            </a:r>
          </a:p>
        </p:txBody>
      </p:sp>
      <p:graphicFrame>
        <p:nvGraphicFramePr>
          <p:cNvPr id="8" name="Chart 7">
            <a:extLst>
              <a:ext uri="{FF2B5EF4-FFF2-40B4-BE49-F238E27FC236}">
                <a16:creationId xmlns:a16="http://schemas.microsoft.com/office/drawing/2014/main" id="{84725DCB-1D17-4C69-8B04-671E2FF49CEC}"/>
              </a:ext>
            </a:extLst>
          </p:cNvPr>
          <p:cNvGraphicFramePr>
            <a:graphicFrameLocks/>
          </p:cNvGraphicFramePr>
          <p:nvPr>
            <p:extLst>
              <p:ext uri="{D42A27DB-BD31-4B8C-83A1-F6EECF244321}">
                <p14:modId xmlns:p14="http://schemas.microsoft.com/office/powerpoint/2010/main" val="1462989710"/>
              </p:ext>
            </p:extLst>
          </p:nvPr>
        </p:nvGraphicFramePr>
        <p:xfrm>
          <a:off x="0" y="982447"/>
          <a:ext cx="12192000" cy="18029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A171AA69-61F6-4D4C-830E-0DE1B7B08BAE}"/>
              </a:ext>
            </a:extLst>
          </p:cNvPr>
          <p:cNvGraphicFramePr>
            <a:graphicFrameLocks/>
          </p:cNvGraphicFramePr>
          <p:nvPr>
            <p:extLst>
              <p:ext uri="{D42A27DB-BD31-4B8C-83A1-F6EECF244321}">
                <p14:modId xmlns:p14="http://schemas.microsoft.com/office/powerpoint/2010/main" val="2209944129"/>
              </p:ext>
            </p:extLst>
          </p:nvPr>
        </p:nvGraphicFramePr>
        <p:xfrm>
          <a:off x="0" y="2505693"/>
          <a:ext cx="12192000" cy="380199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74F04E72-900F-4D3B-87E7-B3ED55091D5D}"/>
              </a:ext>
            </a:extLst>
          </p:cNvPr>
          <p:cNvGraphicFramePr>
            <a:graphicFrameLocks/>
          </p:cNvGraphicFramePr>
          <p:nvPr>
            <p:extLst>
              <p:ext uri="{D42A27DB-BD31-4B8C-83A1-F6EECF244321}">
                <p14:modId xmlns:p14="http://schemas.microsoft.com/office/powerpoint/2010/main" val="1574868890"/>
              </p:ext>
            </p:extLst>
          </p:nvPr>
        </p:nvGraphicFramePr>
        <p:xfrm>
          <a:off x="1388" y="3766379"/>
          <a:ext cx="12190612"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6767885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0ACD024-D9FA-4CEE-B051-01B9AC19A161}"/>
              </a:ext>
            </a:extLst>
          </p:cNvPr>
          <p:cNvSpPr>
            <a:spLocks noGrp="1"/>
          </p:cNvSpPr>
          <p:nvPr>
            <p:ph type="ftr" sz="quarter" idx="11"/>
          </p:nvPr>
        </p:nvSpPr>
        <p:spPr>
          <a:xfrm>
            <a:off x="8077200" y="6311900"/>
            <a:ext cx="4114800" cy="365125"/>
          </a:xfrm>
        </p:spPr>
        <p:txBody>
          <a:bodyPr/>
          <a:lstStyle/>
          <a:p>
            <a:r>
              <a:rPr lang="en-GB"/>
              <a:t>Mark Diffley Consultancy and Research Ltd. 2019</a:t>
            </a:r>
          </a:p>
        </p:txBody>
      </p:sp>
      <p:pic>
        <p:nvPicPr>
          <p:cNvPr id="6" name="Picture 4">
            <a:extLst>
              <a:ext uri="{FF2B5EF4-FFF2-40B4-BE49-F238E27FC236}">
                <a16:creationId xmlns:a16="http://schemas.microsoft.com/office/drawing/2014/main" id="{135552F2-A227-42F6-BE1A-1F3F02C2EE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589" b="23915"/>
          <a:stretch/>
        </p:blipFill>
        <p:spPr bwMode="auto">
          <a:xfrm>
            <a:off x="5787833" y="-421722"/>
            <a:ext cx="6404167" cy="7279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80700526-EF8E-4F07-A54D-41E6D2019EA8}"/>
              </a:ext>
            </a:extLst>
          </p:cNvPr>
          <p:cNvSpPr txBox="1"/>
          <p:nvPr/>
        </p:nvSpPr>
        <p:spPr>
          <a:xfrm>
            <a:off x="0" y="0"/>
            <a:ext cx="5787833" cy="6858000"/>
          </a:xfrm>
          <a:prstGeom prst="rect">
            <a:avLst/>
          </a:prstGeom>
          <a:solidFill>
            <a:schemeClr val="bg1"/>
          </a:solidFill>
        </p:spPr>
        <p:txBody>
          <a:bodyPr wrap="square" rtlCol="0">
            <a:spAutoFit/>
          </a:bodyPr>
          <a:lstStyle/>
          <a:p>
            <a:endParaRPr lang="en-GB"/>
          </a:p>
        </p:txBody>
      </p:sp>
      <p:sp>
        <p:nvSpPr>
          <p:cNvPr id="8" name="TextBox 7">
            <a:extLst>
              <a:ext uri="{FF2B5EF4-FFF2-40B4-BE49-F238E27FC236}">
                <a16:creationId xmlns:a16="http://schemas.microsoft.com/office/drawing/2014/main" id="{F7A85402-FDD9-49A3-B2F3-092E4CC46AD4}"/>
              </a:ext>
            </a:extLst>
          </p:cNvPr>
          <p:cNvSpPr txBox="1"/>
          <p:nvPr/>
        </p:nvSpPr>
        <p:spPr>
          <a:xfrm>
            <a:off x="980661" y="2351782"/>
            <a:ext cx="4268829" cy="1077218"/>
          </a:xfrm>
          <a:prstGeom prst="rect">
            <a:avLst/>
          </a:prstGeom>
          <a:noFill/>
        </p:spPr>
        <p:txBody>
          <a:bodyPr wrap="square" rtlCol="0">
            <a:spAutoFit/>
          </a:bodyPr>
          <a:lstStyle/>
          <a:p>
            <a:pPr algn="ctr"/>
            <a:r>
              <a:rPr lang="en-GB" sz="3200" b="1" dirty="0">
                <a:latin typeface="Arial" panose="020B0604020202020204" pitchFamily="34" charset="0"/>
                <a:cs typeface="Arial" panose="020B0604020202020204" pitchFamily="34" charset="0"/>
              </a:rPr>
              <a:t>Paralegal Accreditation</a:t>
            </a:r>
          </a:p>
        </p:txBody>
      </p:sp>
      <p:pic>
        <p:nvPicPr>
          <p:cNvPr id="9" name="Picture 8">
            <a:extLst>
              <a:ext uri="{FF2B5EF4-FFF2-40B4-BE49-F238E27FC236}">
                <a16:creationId xmlns:a16="http://schemas.microsoft.com/office/drawing/2014/main" id="{89838134-559A-46D2-8AA3-36DEAC16AFC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6306" y="6307693"/>
            <a:ext cx="1052160" cy="369332"/>
          </a:xfrm>
          <a:prstGeom prst="rect">
            <a:avLst/>
          </a:prstGeom>
          <a:noFill/>
          <a:ln>
            <a:noFill/>
          </a:ln>
        </p:spPr>
      </p:pic>
    </p:spTree>
    <p:extLst>
      <p:ext uri="{BB962C8B-B14F-4D97-AF65-F5344CB8AC3E}">
        <p14:creationId xmlns:p14="http://schemas.microsoft.com/office/powerpoint/2010/main" val="5870307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D817A2-044A-4928-AA68-C1826BD0293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9214" y="6307693"/>
            <a:ext cx="1052160" cy="369332"/>
          </a:xfrm>
          <a:prstGeom prst="rect">
            <a:avLst/>
          </a:prstGeom>
          <a:noFill/>
          <a:ln>
            <a:noFill/>
          </a:ln>
        </p:spPr>
      </p:pic>
      <p:sp>
        <p:nvSpPr>
          <p:cNvPr id="5" name="Footer Placeholder 3">
            <a:extLst>
              <a:ext uri="{FF2B5EF4-FFF2-40B4-BE49-F238E27FC236}">
                <a16:creationId xmlns:a16="http://schemas.microsoft.com/office/drawing/2014/main" id="{E5848BB8-EBBD-4E90-B53E-23B199F7A5A6}"/>
              </a:ext>
            </a:extLst>
          </p:cNvPr>
          <p:cNvSpPr>
            <a:spLocks noGrp="1"/>
          </p:cNvSpPr>
          <p:nvPr>
            <p:ph type="ftr" sz="quarter" idx="11"/>
          </p:nvPr>
        </p:nvSpPr>
        <p:spPr>
          <a:xfrm>
            <a:off x="8077200" y="6311900"/>
            <a:ext cx="4114800" cy="365125"/>
          </a:xfrm>
        </p:spPr>
        <p:txBody>
          <a:bodyPr/>
          <a:lstStyle/>
          <a:p>
            <a:r>
              <a:rPr lang="en-GB"/>
              <a:t>Mark Diffley Consultancy and Research Ltd. 2020</a:t>
            </a:r>
          </a:p>
        </p:txBody>
      </p:sp>
      <p:sp>
        <p:nvSpPr>
          <p:cNvPr id="6" name="TextBox 5">
            <a:extLst>
              <a:ext uri="{FF2B5EF4-FFF2-40B4-BE49-F238E27FC236}">
                <a16:creationId xmlns:a16="http://schemas.microsoft.com/office/drawing/2014/main" id="{1261F5D8-7F77-4DE4-B20A-45F31E08E0DC}"/>
              </a:ext>
            </a:extLst>
          </p:cNvPr>
          <p:cNvSpPr txBox="1"/>
          <p:nvPr/>
        </p:nvSpPr>
        <p:spPr>
          <a:xfrm>
            <a:off x="0" y="0"/>
            <a:ext cx="12192000" cy="646331"/>
          </a:xfrm>
          <a:prstGeom prst="rect">
            <a:avLst/>
          </a:prstGeom>
          <a:solidFill>
            <a:schemeClr val="tx1"/>
          </a:solidFill>
        </p:spPr>
        <p:txBody>
          <a:bodyPr wrap="square" rtlCol="0">
            <a:spAutoFit/>
          </a:bodyPr>
          <a:lstStyle/>
          <a:p>
            <a:r>
              <a:rPr lang="en-GB" b="1">
                <a:solidFill>
                  <a:schemeClr val="bg1"/>
                </a:solidFill>
                <a:latin typeface="Arial" panose="020B0604020202020204" pitchFamily="34" charset="0"/>
                <a:cs typeface="Arial" panose="020B0604020202020204" pitchFamily="34" charset="0"/>
              </a:rPr>
              <a:t>Almost all (94%) agree that the paralegal accreditation scheme provides a professional qualification and identifiable quality standard for paralegals across the profession </a:t>
            </a:r>
          </a:p>
        </p:txBody>
      </p:sp>
      <p:graphicFrame>
        <p:nvGraphicFramePr>
          <p:cNvPr id="9" name="Chart 8">
            <a:extLst>
              <a:ext uri="{FF2B5EF4-FFF2-40B4-BE49-F238E27FC236}">
                <a16:creationId xmlns:a16="http://schemas.microsoft.com/office/drawing/2014/main" id="{1C5D23D9-8FC2-4EA9-8C57-7C08CF591216}"/>
              </a:ext>
            </a:extLst>
          </p:cNvPr>
          <p:cNvGraphicFramePr/>
          <p:nvPr>
            <p:extLst>
              <p:ext uri="{D42A27DB-BD31-4B8C-83A1-F6EECF244321}">
                <p14:modId xmlns:p14="http://schemas.microsoft.com/office/powerpoint/2010/main" val="3592928401"/>
              </p:ext>
            </p:extLst>
          </p:nvPr>
        </p:nvGraphicFramePr>
        <p:xfrm>
          <a:off x="723348" y="1164489"/>
          <a:ext cx="9411252" cy="5084887"/>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3">
            <a:extLst>
              <a:ext uri="{FF2B5EF4-FFF2-40B4-BE49-F238E27FC236}">
                <a16:creationId xmlns:a16="http://schemas.microsoft.com/office/drawing/2014/main" id="{104F2574-5C97-4286-976B-653C489C1B50}"/>
              </a:ext>
            </a:extLst>
          </p:cNvPr>
          <p:cNvSpPr txBox="1">
            <a:spLocks/>
          </p:cNvSpPr>
          <p:nvPr/>
        </p:nvSpPr>
        <p:spPr>
          <a:xfrm>
            <a:off x="490330" y="6182759"/>
            <a:ext cx="9403985" cy="25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900"/>
              <a:t>Base: All respondents</a:t>
            </a:r>
          </a:p>
        </p:txBody>
      </p:sp>
      <p:sp>
        <p:nvSpPr>
          <p:cNvPr id="11" name="Rectangle 10">
            <a:extLst>
              <a:ext uri="{FF2B5EF4-FFF2-40B4-BE49-F238E27FC236}">
                <a16:creationId xmlns:a16="http://schemas.microsoft.com/office/drawing/2014/main" id="{1AAB62DD-25E5-4ACE-8897-ED061063305D}"/>
              </a:ext>
            </a:extLst>
          </p:cNvPr>
          <p:cNvSpPr/>
          <p:nvPr/>
        </p:nvSpPr>
        <p:spPr>
          <a:xfrm>
            <a:off x="0" y="646331"/>
            <a:ext cx="12192000" cy="584775"/>
          </a:xfrm>
          <a:prstGeom prst="rect">
            <a:avLst/>
          </a:prstGeom>
          <a:solidFill>
            <a:schemeClr val="bg1">
              <a:lumMod val="75000"/>
            </a:schemeClr>
          </a:solid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600">
                <a:latin typeface="Arial" panose="020B0604020202020204" pitchFamily="34" charset="0"/>
                <a:cs typeface="Arial" panose="020B0604020202020204" pitchFamily="34" charset="0"/>
              </a:rPr>
              <a:t>Q. As you may know, the Society has an accreditation scheme in place for paralegals. Do you agree or disagree with the following statement?</a:t>
            </a:r>
            <a:r>
              <a:rPr lang="en-GB" sz="1600"/>
              <a:t> “</a:t>
            </a:r>
            <a:r>
              <a:rPr lang="en-GB" sz="1600">
                <a:latin typeface="Arial" panose="020B0604020202020204" pitchFamily="34" charset="0"/>
                <a:cs typeface="Arial" panose="020B0604020202020204" pitchFamily="34" charset="0"/>
              </a:rPr>
              <a:t>It is important for the legal sector that paralegals have a recognised professional qualification”</a:t>
            </a:r>
          </a:p>
        </p:txBody>
      </p:sp>
    </p:spTree>
    <p:extLst>
      <p:ext uri="{BB962C8B-B14F-4D97-AF65-F5344CB8AC3E}">
        <p14:creationId xmlns:p14="http://schemas.microsoft.com/office/powerpoint/2010/main" val="5576873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0ACD024-D9FA-4CEE-B051-01B9AC19A161}"/>
              </a:ext>
            </a:extLst>
          </p:cNvPr>
          <p:cNvSpPr>
            <a:spLocks noGrp="1"/>
          </p:cNvSpPr>
          <p:nvPr>
            <p:ph type="ftr" sz="quarter" idx="11"/>
          </p:nvPr>
        </p:nvSpPr>
        <p:spPr>
          <a:xfrm>
            <a:off x="8077200" y="6311900"/>
            <a:ext cx="4114800" cy="365125"/>
          </a:xfrm>
        </p:spPr>
        <p:txBody>
          <a:bodyPr/>
          <a:lstStyle/>
          <a:p>
            <a:r>
              <a:rPr lang="en-GB"/>
              <a:t>Mark Diffley Consultancy and Research Ltd. 2019</a:t>
            </a:r>
          </a:p>
        </p:txBody>
      </p:sp>
      <p:pic>
        <p:nvPicPr>
          <p:cNvPr id="6" name="Picture 4">
            <a:extLst>
              <a:ext uri="{FF2B5EF4-FFF2-40B4-BE49-F238E27FC236}">
                <a16:creationId xmlns:a16="http://schemas.microsoft.com/office/drawing/2014/main" id="{135552F2-A227-42F6-BE1A-1F3F02C2EE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589" b="23915"/>
          <a:stretch/>
        </p:blipFill>
        <p:spPr bwMode="auto">
          <a:xfrm>
            <a:off x="5787833" y="-421722"/>
            <a:ext cx="6404167" cy="7279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80700526-EF8E-4F07-A54D-41E6D2019EA8}"/>
              </a:ext>
            </a:extLst>
          </p:cNvPr>
          <p:cNvSpPr txBox="1"/>
          <p:nvPr/>
        </p:nvSpPr>
        <p:spPr>
          <a:xfrm>
            <a:off x="0" y="0"/>
            <a:ext cx="5787833" cy="6858000"/>
          </a:xfrm>
          <a:prstGeom prst="rect">
            <a:avLst/>
          </a:prstGeom>
          <a:solidFill>
            <a:schemeClr val="bg1"/>
          </a:solidFill>
        </p:spPr>
        <p:txBody>
          <a:bodyPr wrap="square" rtlCol="0">
            <a:spAutoFit/>
          </a:bodyPr>
          <a:lstStyle/>
          <a:p>
            <a:endParaRPr lang="en-GB"/>
          </a:p>
        </p:txBody>
      </p:sp>
      <p:sp>
        <p:nvSpPr>
          <p:cNvPr id="8" name="TextBox 7">
            <a:extLst>
              <a:ext uri="{FF2B5EF4-FFF2-40B4-BE49-F238E27FC236}">
                <a16:creationId xmlns:a16="http://schemas.microsoft.com/office/drawing/2014/main" id="{F7A85402-FDD9-49A3-B2F3-092E4CC46AD4}"/>
              </a:ext>
            </a:extLst>
          </p:cNvPr>
          <p:cNvSpPr txBox="1"/>
          <p:nvPr/>
        </p:nvSpPr>
        <p:spPr>
          <a:xfrm>
            <a:off x="980661" y="2351782"/>
            <a:ext cx="4268829" cy="584775"/>
          </a:xfrm>
          <a:prstGeom prst="rect">
            <a:avLst/>
          </a:prstGeom>
          <a:noFill/>
        </p:spPr>
        <p:txBody>
          <a:bodyPr wrap="square" rtlCol="0">
            <a:spAutoFit/>
          </a:bodyPr>
          <a:lstStyle/>
          <a:p>
            <a:pPr algn="ctr"/>
            <a:r>
              <a:rPr lang="en-GB" sz="3200" b="1" dirty="0">
                <a:latin typeface="Arial" panose="020B0604020202020204" pitchFamily="34" charset="0"/>
                <a:cs typeface="Arial" panose="020B0604020202020204" pitchFamily="34" charset="0"/>
              </a:rPr>
              <a:t>Current issues</a:t>
            </a:r>
          </a:p>
        </p:txBody>
      </p:sp>
      <p:pic>
        <p:nvPicPr>
          <p:cNvPr id="9" name="Picture 8">
            <a:extLst>
              <a:ext uri="{FF2B5EF4-FFF2-40B4-BE49-F238E27FC236}">
                <a16:creationId xmlns:a16="http://schemas.microsoft.com/office/drawing/2014/main" id="{89838134-559A-46D2-8AA3-36DEAC16AFC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6306" y="6307693"/>
            <a:ext cx="1052160" cy="369332"/>
          </a:xfrm>
          <a:prstGeom prst="rect">
            <a:avLst/>
          </a:prstGeom>
          <a:noFill/>
          <a:ln>
            <a:noFill/>
          </a:ln>
        </p:spPr>
      </p:pic>
    </p:spTree>
    <p:extLst>
      <p:ext uri="{BB962C8B-B14F-4D97-AF65-F5344CB8AC3E}">
        <p14:creationId xmlns:p14="http://schemas.microsoft.com/office/powerpoint/2010/main" val="27620184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92E9A7-B1FA-4896-B538-828B83116F3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9214" y="6307693"/>
            <a:ext cx="1052160" cy="369332"/>
          </a:xfrm>
          <a:prstGeom prst="rect">
            <a:avLst/>
          </a:prstGeom>
          <a:noFill/>
          <a:ln>
            <a:noFill/>
          </a:ln>
        </p:spPr>
      </p:pic>
      <p:sp>
        <p:nvSpPr>
          <p:cNvPr id="5" name="Footer Placeholder 3">
            <a:extLst>
              <a:ext uri="{FF2B5EF4-FFF2-40B4-BE49-F238E27FC236}">
                <a16:creationId xmlns:a16="http://schemas.microsoft.com/office/drawing/2014/main" id="{D3820B68-54D7-4377-887B-9D4808A780D5}"/>
              </a:ext>
            </a:extLst>
          </p:cNvPr>
          <p:cNvSpPr>
            <a:spLocks noGrp="1"/>
          </p:cNvSpPr>
          <p:nvPr>
            <p:ph type="ftr" sz="quarter" idx="11"/>
          </p:nvPr>
        </p:nvSpPr>
        <p:spPr>
          <a:xfrm>
            <a:off x="8077200" y="631190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Mark Diffley Consultancy and Research Ltd. 2020</a:t>
            </a:r>
          </a:p>
        </p:txBody>
      </p:sp>
      <p:sp>
        <p:nvSpPr>
          <p:cNvPr id="6" name="TextBox 5">
            <a:extLst>
              <a:ext uri="{FF2B5EF4-FFF2-40B4-BE49-F238E27FC236}">
                <a16:creationId xmlns:a16="http://schemas.microsoft.com/office/drawing/2014/main" id="{8FCAA65D-9B16-4BBD-BE60-798CCE84605A}"/>
              </a:ext>
            </a:extLst>
          </p:cNvPr>
          <p:cNvSpPr txBox="1"/>
          <p:nvPr/>
        </p:nvSpPr>
        <p:spPr>
          <a:xfrm>
            <a:off x="0" y="-30505"/>
            <a:ext cx="12192000"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Bullying,  harassment, wellbeing and equality seen as the key issues for the profession </a:t>
            </a:r>
          </a:p>
        </p:txBody>
      </p:sp>
      <p:sp>
        <p:nvSpPr>
          <p:cNvPr id="10" name="Rectangle 9">
            <a:extLst>
              <a:ext uri="{FF2B5EF4-FFF2-40B4-BE49-F238E27FC236}">
                <a16:creationId xmlns:a16="http://schemas.microsoft.com/office/drawing/2014/main" id="{D9C6557B-25E3-4458-A560-F4C3134F883A}"/>
              </a:ext>
            </a:extLst>
          </p:cNvPr>
          <p:cNvSpPr/>
          <p:nvPr/>
        </p:nvSpPr>
        <p:spPr>
          <a:xfrm>
            <a:off x="0" y="338827"/>
            <a:ext cx="12192000" cy="369332"/>
          </a:xfrm>
          <a:prstGeom prst="rect">
            <a:avLst/>
          </a:prstGeom>
          <a:solidFill>
            <a:schemeClr val="bg1">
              <a:lumMod val="75000"/>
            </a:schemeClr>
          </a:solid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Q. In your view, how much of a priority are </a:t>
            </a:r>
            <a:r>
              <a:rPr kumimoji="0" lang="en-GB" sz="1800" b="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a:t>
            </a:r>
            <a:r>
              <a:rPr kumimoji="0" lang="en-GB" sz="1600" b="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following issues for the </a:t>
            </a:r>
            <a:r>
              <a:rPr kumimoji="0" lang="en-GB" sz="1600" b="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profession</a:t>
            </a:r>
            <a:r>
              <a:rPr kumimoji="0" lang="en-GB" sz="1600" b="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1" name="Text Placeholder 3">
            <a:extLst>
              <a:ext uri="{FF2B5EF4-FFF2-40B4-BE49-F238E27FC236}">
                <a16:creationId xmlns:a16="http://schemas.microsoft.com/office/drawing/2014/main" id="{207ED429-CA3D-41EE-95B8-D098AD061B5E}"/>
              </a:ext>
            </a:extLst>
          </p:cNvPr>
          <p:cNvSpPr txBox="1">
            <a:spLocks/>
          </p:cNvSpPr>
          <p:nvPr/>
        </p:nvSpPr>
        <p:spPr>
          <a:xfrm>
            <a:off x="490330" y="6182759"/>
            <a:ext cx="9403985" cy="25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900" b="0" i="0" u="none" strike="noStrike" kern="1200" cap="none" spc="0" normalizeH="0" baseline="0" noProof="0">
                <a:ln>
                  <a:noFill/>
                </a:ln>
                <a:solidFill>
                  <a:prstClr val="black"/>
                </a:solidFill>
                <a:effectLst/>
                <a:uLnTx/>
                <a:uFillTx/>
                <a:latin typeface="Calibri" panose="020F0502020204030204"/>
                <a:ea typeface="+mn-ea"/>
                <a:cs typeface="+mn-cs"/>
              </a:rPr>
              <a:t>Base: All respondents</a:t>
            </a:r>
          </a:p>
        </p:txBody>
      </p:sp>
      <p:graphicFrame>
        <p:nvGraphicFramePr>
          <p:cNvPr id="8" name="Chart 7">
            <a:extLst>
              <a:ext uri="{FF2B5EF4-FFF2-40B4-BE49-F238E27FC236}">
                <a16:creationId xmlns:a16="http://schemas.microsoft.com/office/drawing/2014/main" id="{4BC259C9-C1A5-45C4-954E-ACBD52762786}"/>
              </a:ext>
            </a:extLst>
          </p:cNvPr>
          <p:cNvGraphicFramePr>
            <a:graphicFrameLocks/>
          </p:cNvGraphicFramePr>
          <p:nvPr>
            <p:extLst>
              <p:ext uri="{D42A27DB-BD31-4B8C-83A1-F6EECF244321}">
                <p14:modId xmlns:p14="http://schemas.microsoft.com/office/powerpoint/2010/main" val="4281458297"/>
              </p:ext>
            </p:extLst>
          </p:nvPr>
        </p:nvGraphicFramePr>
        <p:xfrm>
          <a:off x="648981" y="708159"/>
          <a:ext cx="11052689" cy="5474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893149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92E9A7-B1FA-4896-B538-828B83116F3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9214" y="6307693"/>
            <a:ext cx="1052160" cy="369332"/>
          </a:xfrm>
          <a:prstGeom prst="rect">
            <a:avLst/>
          </a:prstGeom>
          <a:noFill/>
          <a:ln>
            <a:noFill/>
          </a:ln>
        </p:spPr>
      </p:pic>
      <p:sp>
        <p:nvSpPr>
          <p:cNvPr id="5" name="Footer Placeholder 3">
            <a:extLst>
              <a:ext uri="{FF2B5EF4-FFF2-40B4-BE49-F238E27FC236}">
                <a16:creationId xmlns:a16="http://schemas.microsoft.com/office/drawing/2014/main" id="{D3820B68-54D7-4377-887B-9D4808A780D5}"/>
              </a:ext>
            </a:extLst>
          </p:cNvPr>
          <p:cNvSpPr>
            <a:spLocks noGrp="1"/>
          </p:cNvSpPr>
          <p:nvPr>
            <p:ph type="ftr" sz="quarter" idx="11"/>
          </p:nvPr>
        </p:nvSpPr>
        <p:spPr>
          <a:xfrm>
            <a:off x="8077200" y="631190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Mark Diffley Consultancy and Research Ltd. 2020</a:t>
            </a:r>
          </a:p>
        </p:txBody>
      </p:sp>
      <p:sp>
        <p:nvSpPr>
          <p:cNvPr id="10" name="Rectangle 9">
            <a:extLst>
              <a:ext uri="{FF2B5EF4-FFF2-40B4-BE49-F238E27FC236}">
                <a16:creationId xmlns:a16="http://schemas.microsoft.com/office/drawing/2014/main" id="{D9C6557B-25E3-4458-A560-F4C3134F883A}"/>
              </a:ext>
            </a:extLst>
          </p:cNvPr>
          <p:cNvSpPr/>
          <p:nvPr/>
        </p:nvSpPr>
        <p:spPr>
          <a:xfrm>
            <a:off x="0" y="641560"/>
            <a:ext cx="12192000" cy="338554"/>
          </a:xfrm>
          <a:prstGeom prst="rect">
            <a:avLst/>
          </a:prstGeom>
          <a:solidFill>
            <a:schemeClr val="bg1">
              <a:lumMod val="75000"/>
            </a:schemeClr>
          </a:solid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Q. What impact do you think Brexit will have on your business or organisation over the next two/five years? </a:t>
            </a:r>
            <a:endParaRPr kumimoji="0" lang="en-GB" sz="1600" b="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 Placeholder 3">
            <a:extLst>
              <a:ext uri="{FF2B5EF4-FFF2-40B4-BE49-F238E27FC236}">
                <a16:creationId xmlns:a16="http://schemas.microsoft.com/office/drawing/2014/main" id="{207ED429-CA3D-41EE-95B8-D098AD061B5E}"/>
              </a:ext>
            </a:extLst>
          </p:cNvPr>
          <p:cNvSpPr txBox="1">
            <a:spLocks/>
          </p:cNvSpPr>
          <p:nvPr/>
        </p:nvSpPr>
        <p:spPr>
          <a:xfrm>
            <a:off x="490330" y="6182759"/>
            <a:ext cx="9403985" cy="25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900" b="0" i="0" u="none" strike="noStrike" kern="1200" cap="none" spc="0" normalizeH="0" baseline="0" noProof="0">
                <a:ln>
                  <a:noFill/>
                </a:ln>
                <a:solidFill>
                  <a:prstClr val="black"/>
                </a:solidFill>
                <a:effectLst/>
                <a:uLnTx/>
                <a:uFillTx/>
                <a:latin typeface="Calibri" panose="020F0502020204030204"/>
                <a:ea typeface="+mn-ea"/>
                <a:cs typeface="+mn-cs"/>
              </a:rPr>
              <a:t>Base: All respondents</a:t>
            </a:r>
          </a:p>
        </p:txBody>
      </p:sp>
      <p:sp>
        <p:nvSpPr>
          <p:cNvPr id="8" name="TextBox 7">
            <a:extLst>
              <a:ext uri="{FF2B5EF4-FFF2-40B4-BE49-F238E27FC236}">
                <a16:creationId xmlns:a16="http://schemas.microsoft.com/office/drawing/2014/main" id="{1CD5AD8F-240A-49B9-8203-21796D7F0D1C}"/>
              </a:ext>
            </a:extLst>
          </p:cNvPr>
          <p:cNvSpPr txBox="1"/>
          <p:nvPr/>
        </p:nvSpPr>
        <p:spPr>
          <a:xfrm>
            <a:off x="0" y="0"/>
            <a:ext cx="12192000" cy="646331"/>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Members are more likely to think Brexit will have a negative impact on their business than a positive one.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prstClr val="white"/>
                </a:solidFill>
                <a:latin typeface="Arial" panose="020B0604020202020204" pitchFamily="34" charset="0"/>
                <a:cs typeface="Arial" panose="020B0604020202020204" pitchFamily="34" charset="0"/>
              </a:rPr>
              <a:t>Feelings on Brexit have worsened since last year.</a:t>
            </a:r>
            <a:endPar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9" name="Chart 8">
            <a:extLst>
              <a:ext uri="{FF2B5EF4-FFF2-40B4-BE49-F238E27FC236}">
                <a16:creationId xmlns:a16="http://schemas.microsoft.com/office/drawing/2014/main" id="{089D60F8-7ACE-4662-A6A9-1252C43801FC}"/>
              </a:ext>
            </a:extLst>
          </p:cNvPr>
          <p:cNvGraphicFramePr>
            <a:graphicFrameLocks/>
          </p:cNvGraphicFramePr>
          <p:nvPr/>
        </p:nvGraphicFramePr>
        <p:xfrm>
          <a:off x="0" y="999118"/>
          <a:ext cx="11957538"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a:extLst>
              <a:ext uri="{FF2B5EF4-FFF2-40B4-BE49-F238E27FC236}">
                <a16:creationId xmlns:a16="http://schemas.microsoft.com/office/drawing/2014/main" id="{6CE361DD-CDF7-4684-906C-690A671E9BDB}"/>
              </a:ext>
            </a:extLst>
          </p:cNvPr>
          <p:cNvGraphicFramePr>
            <a:graphicFrameLocks/>
          </p:cNvGraphicFramePr>
          <p:nvPr>
            <p:extLst>
              <p:ext uri="{D42A27DB-BD31-4B8C-83A1-F6EECF244321}">
                <p14:modId xmlns:p14="http://schemas.microsoft.com/office/powerpoint/2010/main" val="1073368660"/>
              </p:ext>
            </p:extLst>
          </p:nvPr>
        </p:nvGraphicFramePr>
        <p:xfrm>
          <a:off x="206326" y="3137871"/>
          <a:ext cx="11957538" cy="2743200"/>
        </p:xfrm>
        <a:graphic>
          <a:graphicData uri="http://schemas.openxmlformats.org/drawingml/2006/chart">
            <c:chart xmlns:c="http://schemas.openxmlformats.org/drawingml/2006/chart" xmlns:r="http://schemas.openxmlformats.org/officeDocument/2006/relationships" r:id="rId5"/>
          </a:graphicData>
        </a:graphic>
      </p:graphicFrame>
      <p:cxnSp>
        <p:nvCxnSpPr>
          <p:cNvPr id="3" name="Straight Connector 2">
            <a:extLst>
              <a:ext uri="{FF2B5EF4-FFF2-40B4-BE49-F238E27FC236}">
                <a16:creationId xmlns:a16="http://schemas.microsoft.com/office/drawing/2014/main" id="{EEF38447-2EB9-467A-A5E5-1A4FF7599553}"/>
              </a:ext>
            </a:extLst>
          </p:cNvPr>
          <p:cNvCxnSpPr/>
          <p:nvPr/>
        </p:nvCxnSpPr>
        <p:spPr>
          <a:xfrm>
            <a:off x="206326" y="3263705"/>
            <a:ext cx="1159646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51628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C60C685-C271-45EF-BDA6-A80590A76F3A}"/>
              </a:ext>
            </a:extLst>
          </p:cNvPr>
          <p:cNvSpPr txBox="1"/>
          <p:nvPr/>
        </p:nvSpPr>
        <p:spPr>
          <a:xfrm>
            <a:off x="0" y="0"/>
            <a:ext cx="12192000"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Brexit features in advice for about a quarter of solicitors</a:t>
            </a:r>
          </a:p>
        </p:txBody>
      </p:sp>
      <p:pic>
        <p:nvPicPr>
          <p:cNvPr id="5" name="Picture 4">
            <a:extLst>
              <a:ext uri="{FF2B5EF4-FFF2-40B4-BE49-F238E27FC236}">
                <a16:creationId xmlns:a16="http://schemas.microsoft.com/office/drawing/2014/main" id="{6EC6E4DE-C171-4970-837B-70A8561C4D6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9214" y="6307693"/>
            <a:ext cx="1052160" cy="369332"/>
          </a:xfrm>
          <a:prstGeom prst="rect">
            <a:avLst/>
          </a:prstGeom>
          <a:noFill/>
          <a:ln>
            <a:noFill/>
          </a:ln>
        </p:spPr>
      </p:pic>
      <p:sp>
        <p:nvSpPr>
          <p:cNvPr id="6" name="Footer Placeholder 3">
            <a:extLst>
              <a:ext uri="{FF2B5EF4-FFF2-40B4-BE49-F238E27FC236}">
                <a16:creationId xmlns:a16="http://schemas.microsoft.com/office/drawing/2014/main" id="{7E540FCE-4D3B-42D4-A430-D44845DC25B5}"/>
              </a:ext>
            </a:extLst>
          </p:cNvPr>
          <p:cNvSpPr>
            <a:spLocks noGrp="1"/>
          </p:cNvSpPr>
          <p:nvPr>
            <p:ph type="ftr" sz="quarter" idx="11"/>
          </p:nvPr>
        </p:nvSpPr>
        <p:spPr>
          <a:xfrm>
            <a:off x="8077200" y="631190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Mark Diffley Consultancy and Research Ltd. 2020</a:t>
            </a:r>
          </a:p>
        </p:txBody>
      </p:sp>
      <p:sp>
        <p:nvSpPr>
          <p:cNvPr id="7" name="Rectangle 6">
            <a:extLst>
              <a:ext uri="{FF2B5EF4-FFF2-40B4-BE49-F238E27FC236}">
                <a16:creationId xmlns:a16="http://schemas.microsoft.com/office/drawing/2014/main" id="{3932F29C-3F30-4615-BFFD-F6070E9A1F9B}"/>
              </a:ext>
            </a:extLst>
          </p:cNvPr>
          <p:cNvSpPr/>
          <p:nvPr/>
        </p:nvSpPr>
        <p:spPr>
          <a:xfrm>
            <a:off x="0" y="360200"/>
            <a:ext cx="12192000" cy="338554"/>
          </a:xfrm>
          <a:prstGeom prst="rect">
            <a:avLst/>
          </a:prstGeom>
          <a:solidFill>
            <a:schemeClr val="bg1">
              <a:lumMod val="75000"/>
            </a:schemeClr>
          </a:solid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Q. To what extent has Brexit featured in advice you have given to your clients? </a:t>
            </a:r>
            <a:endParaRPr kumimoji="0" lang="en-GB" sz="1600" b="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 Placeholder 3">
            <a:extLst>
              <a:ext uri="{FF2B5EF4-FFF2-40B4-BE49-F238E27FC236}">
                <a16:creationId xmlns:a16="http://schemas.microsoft.com/office/drawing/2014/main" id="{CB19D5C5-B71C-4290-AAD9-E3F41422990A}"/>
              </a:ext>
            </a:extLst>
          </p:cNvPr>
          <p:cNvSpPr txBox="1">
            <a:spLocks/>
          </p:cNvSpPr>
          <p:nvPr/>
        </p:nvSpPr>
        <p:spPr>
          <a:xfrm>
            <a:off x="730615" y="5712897"/>
            <a:ext cx="9403985" cy="25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900" b="0" i="0" u="none" strike="noStrike" kern="1200" cap="none" spc="0" normalizeH="0" baseline="0" noProof="0">
                <a:ln>
                  <a:noFill/>
                </a:ln>
                <a:solidFill>
                  <a:prstClr val="black"/>
                </a:solidFill>
                <a:effectLst/>
                <a:uLnTx/>
                <a:uFillTx/>
                <a:latin typeface="Calibri" panose="020F0502020204030204"/>
                <a:ea typeface="+mn-ea"/>
                <a:cs typeface="+mn-cs"/>
              </a:rPr>
              <a:t>Base: All respondents</a:t>
            </a:r>
          </a:p>
        </p:txBody>
      </p:sp>
      <p:graphicFrame>
        <p:nvGraphicFramePr>
          <p:cNvPr id="11" name="Chart 10">
            <a:extLst>
              <a:ext uri="{FF2B5EF4-FFF2-40B4-BE49-F238E27FC236}">
                <a16:creationId xmlns:a16="http://schemas.microsoft.com/office/drawing/2014/main" id="{F1AE5BC1-EA79-4B56-9827-F247D1757E57}"/>
              </a:ext>
            </a:extLst>
          </p:cNvPr>
          <p:cNvGraphicFramePr>
            <a:graphicFrameLocks/>
          </p:cNvGraphicFramePr>
          <p:nvPr/>
        </p:nvGraphicFramePr>
        <p:xfrm>
          <a:off x="401215" y="698754"/>
          <a:ext cx="9403985" cy="534393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Table 11">
            <a:extLst>
              <a:ext uri="{FF2B5EF4-FFF2-40B4-BE49-F238E27FC236}">
                <a16:creationId xmlns:a16="http://schemas.microsoft.com/office/drawing/2014/main" id="{BD0C9FC9-7E93-4538-B1A1-B1328B740AFC}"/>
              </a:ext>
            </a:extLst>
          </p:cNvPr>
          <p:cNvGraphicFramePr>
            <a:graphicFrameLocks noGrp="1"/>
          </p:cNvGraphicFramePr>
          <p:nvPr>
            <p:extLst>
              <p:ext uri="{D42A27DB-BD31-4B8C-83A1-F6EECF244321}">
                <p14:modId xmlns:p14="http://schemas.microsoft.com/office/powerpoint/2010/main" val="3613916083"/>
              </p:ext>
            </p:extLst>
          </p:nvPr>
        </p:nvGraphicFramePr>
        <p:xfrm>
          <a:off x="7686783" y="2673540"/>
          <a:ext cx="3713583" cy="2202513"/>
        </p:xfrm>
        <a:graphic>
          <a:graphicData uri="http://schemas.openxmlformats.org/drawingml/2006/table">
            <a:tbl>
              <a:tblPr firstRow="1" bandRow="1">
                <a:tableStyleId>{21E4AEA4-8DFA-4A89-87EB-49C32662AFE0}</a:tableStyleId>
              </a:tblPr>
              <a:tblGrid>
                <a:gridCol w="1237861">
                  <a:extLst>
                    <a:ext uri="{9D8B030D-6E8A-4147-A177-3AD203B41FA5}">
                      <a16:colId xmlns:a16="http://schemas.microsoft.com/office/drawing/2014/main" val="942578120"/>
                    </a:ext>
                  </a:extLst>
                </a:gridCol>
                <a:gridCol w="1237861">
                  <a:extLst>
                    <a:ext uri="{9D8B030D-6E8A-4147-A177-3AD203B41FA5}">
                      <a16:colId xmlns:a16="http://schemas.microsoft.com/office/drawing/2014/main" val="3480905080"/>
                    </a:ext>
                  </a:extLst>
                </a:gridCol>
                <a:gridCol w="1237861">
                  <a:extLst>
                    <a:ext uri="{9D8B030D-6E8A-4147-A177-3AD203B41FA5}">
                      <a16:colId xmlns:a16="http://schemas.microsoft.com/office/drawing/2014/main" val="402530214"/>
                    </a:ext>
                  </a:extLst>
                </a:gridCol>
              </a:tblGrid>
              <a:tr h="371132">
                <a:tc>
                  <a:txBody>
                    <a:bodyPr/>
                    <a:lstStyle/>
                    <a:p>
                      <a:endParaRPr lang="en-GB" sz="1600">
                        <a:latin typeface="Arial" panose="020B0604020202020204" pitchFamily="34" charset="0"/>
                        <a:cs typeface="Arial" panose="020B0604020202020204" pitchFamily="34" charset="0"/>
                      </a:endParaRPr>
                    </a:p>
                  </a:txBody>
                  <a:tcPr/>
                </a:tc>
                <a:tc>
                  <a:txBody>
                    <a:bodyPr/>
                    <a:lstStyle/>
                    <a:p>
                      <a:pPr algn="ctr"/>
                      <a:r>
                        <a:rPr lang="en-GB" sz="1600" dirty="0">
                          <a:latin typeface="Arial" panose="020B0604020202020204" pitchFamily="34" charset="0"/>
                          <a:cs typeface="Arial" panose="020B0604020202020204" pitchFamily="34" charset="0"/>
                        </a:rPr>
                        <a:t>2019 %</a:t>
                      </a:r>
                    </a:p>
                  </a:txBody>
                  <a:tcPr/>
                </a:tc>
                <a:tc>
                  <a:txBody>
                    <a:bodyPr/>
                    <a:lstStyle/>
                    <a:p>
                      <a:pPr algn="ctr"/>
                      <a:r>
                        <a:rPr lang="en-GB" sz="1600" dirty="0">
                          <a:latin typeface="Arial" panose="020B0604020202020204" pitchFamily="34" charset="0"/>
                          <a:cs typeface="Arial" panose="020B0604020202020204" pitchFamily="34" charset="0"/>
                        </a:rPr>
                        <a:t>2018 %</a:t>
                      </a:r>
                    </a:p>
                  </a:txBody>
                  <a:tcPr/>
                </a:tc>
                <a:extLst>
                  <a:ext uri="{0D108BD9-81ED-4DB2-BD59-A6C34878D82A}">
                    <a16:rowId xmlns:a16="http://schemas.microsoft.com/office/drawing/2014/main" val="1610100660"/>
                  </a:ext>
                </a:extLst>
              </a:tr>
              <a:tr h="297510">
                <a:tc>
                  <a:txBody>
                    <a:bodyPr/>
                    <a:lstStyle/>
                    <a:p>
                      <a:r>
                        <a:rPr lang="en-GB" sz="1400">
                          <a:latin typeface="Arial" panose="020B0604020202020204" pitchFamily="34" charset="0"/>
                          <a:cs typeface="Arial" panose="020B0604020202020204" pitchFamily="34" charset="0"/>
                        </a:rPr>
                        <a:t>A great deal</a:t>
                      </a:r>
                    </a:p>
                  </a:txBody>
                  <a:tcPr/>
                </a:tc>
                <a:tc>
                  <a:txBody>
                    <a:bodyPr/>
                    <a:lstStyle/>
                    <a:p>
                      <a:pPr algn="ctr"/>
                      <a:r>
                        <a:rPr lang="en-GB" sz="1600" dirty="0">
                          <a:latin typeface="Arial" panose="020B0604020202020204" pitchFamily="34" charset="0"/>
                          <a:cs typeface="Arial" panose="020B0604020202020204" pitchFamily="34" charset="0"/>
                        </a:rPr>
                        <a:t>7</a:t>
                      </a:r>
                    </a:p>
                  </a:txBody>
                  <a:tcPr/>
                </a:tc>
                <a:tc>
                  <a:txBody>
                    <a:bodyPr/>
                    <a:lstStyle/>
                    <a:p>
                      <a:pPr algn="ctr"/>
                      <a:r>
                        <a:rPr lang="en-GB" sz="1600" dirty="0">
                          <a:latin typeface="Arial" panose="020B0604020202020204" pitchFamily="34" charset="0"/>
                          <a:cs typeface="Arial" panose="020B0604020202020204" pitchFamily="34" charset="0"/>
                        </a:rPr>
                        <a:t>5</a:t>
                      </a:r>
                    </a:p>
                  </a:txBody>
                  <a:tcPr/>
                </a:tc>
                <a:extLst>
                  <a:ext uri="{0D108BD9-81ED-4DB2-BD59-A6C34878D82A}">
                    <a16:rowId xmlns:a16="http://schemas.microsoft.com/office/drawing/2014/main" val="2856313891"/>
                  </a:ext>
                </a:extLst>
              </a:tr>
              <a:tr h="351603">
                <a:tc>
                  <a:txBody>
                    <a:bodyPr/>
                    <a:lstStyle/>
                    <a:p>
                      <a:r>
                        <a:rPr lang="en-GB" sz="1400">
                          <a:latin typeface="Arial" panose="020B0604020202020204" pitchFamily="34" charset="0"/>
                          <a:cs typeface="Arial" panose="020B0604020202020204" pitchFamily="34" charset="0"/>
                        </a:rPr>
                        <a:t>A fair amount</a:t>
                      </a:r>
                    </a:p>
                  </a:txBody>
                  <a:tcPr/>
                </a:tc>
                <a:tc>
                  <a:txBody>
                    <a:bodyPr/>
                    <a:lstStyle/>
                    <a:p>
                      <a:pPr algn="ctr"/>
                      <a:r>
                        <a:rPr lang="en-GB" sz="1600" dirty="0">
                          <a:latin typeface="Arial" panose="020B0604020202020204" pitchFamily="34" charset="0"/>
                          <a:cs typeface="Arial" panose="020B0604020202020204" pitchFamily="34" charset="0"/>
                        </a:rPr>
                        <a:t>22</a:t>
                      </a:r>
                    </a:p>
                  </a:txBody>
                  <a:tcPr/>
                </a:tc>
                <a:tc>
                  <a:txBody>
                    <a:bodyPr/>
                    <a:lstStyle/>
                    <a:p>
                      <a:pPr algn="ctr"/>
                      <a:r>
                        <a:rPr lang="en-GB" sz="1600" dirty="0">
                          <a:latin typeface="Arial" panose="020B0604020202020204" pitchFamily="34" charset="0"/>
                          <a:cs typeface="Arial" panose="020B0604020202020204" pitchFamily="34" charset="0"/>
                        </a:rPr>
                        <a:t>19</a:t>
                      </a:r>
                    </a:p>
                  </a:txBody>
                  <a:tcPr/>
                </a:tc>
                <a:extLst>
                  <a:ext uri="{0D108BD9-81ED-4DB2-BD59-A6C34878D82A}">
                    <a16:rowId xmlns:a16="http://schemas.microsoft.com/office/drawing/2014/main" val="220877518"/>
                  </a:ext>
                </a:extLst>
              </a:tr>
              <a:tr h="459788">
                <a:tc>
                  <a:txBody>
                    <a:bodyPr/>
                    <a:lstStyle/>
                    <a:p>
                      <a:r>
                        <a:rPr lang="en-GB" sz="1400">
                          <a:latin typeface="Arial" panose="020B0604020202020204" pitchFamily="34" charset="0"/>
                          <a:cs typeface="Arial" panose="020B0604020202020204" pitchFamily="34" charset="0"/>
                        </a:rPr>
                        <a:t>Not very much</a:t>
                      </a:r>
                    </a:p>
                  </a:txBody>
                  <a:tcPr/>
                </a:tc>
                <a:tc>
                  <a:txBody>
                    <a:bodyPr/>
                    <a:lstStyle/>
                    <a:p>
                      <a:pPr algn="ctr"/>
                      <a:r>
                        <a:rPr lang="en-GB" sz="1600" dirty="0">
                          <a:latin typeface="Arial" panose="020B0604020202020204" pitchFamily="34" charset="0"/>
                          <a:cs typeface="Arial" panose="020B0604020202020204" pitchFamily="34" charset="0"/>
                        </a:rPr>
                        <a:t>41</a:t>
                      </a:r>
                    </a:p>
                  </a:txBody>
                  <a:tcPr/>
                </a:tc>
                <a:tc>
                  <a:txBody>
                    <a:bodyPr/>
                    <a:lstStyle/>
                    <a:p>
                      <a:pPr algn="ctr"/>
                      <a:r>
                        <a:rPr lang="en-GB" sz="1600" dirty="0">
                          <a:latin typeface="Arial" panose="020B0604020202020204" pitchFamily="34" charset="0"/>
                          <a:cs typeface="Arial" panose="020B0604020202020204" pitchFamily="34" charset="0"/>
                        </a:rPr>
                        <a:t>42</a:t>
                      </a:r>
                    </a:p>
                  </a:txBody>
                  <a:tcPr/>
                </a:tc>
                <a:extLst>
                  <a:ext uri="{0D108BD9-81ED-4DB2-BD59-A6C34878D82A}">
                    <a16:rowId xmlns:a16="http://schemas.microsoft.com/office/drawing/2014/main" val="2197788546"/>
                  </a:ext>
                </a:extLst>
              </a:tr>
              <a:tr h="626338">
                <a:tc>
                  <a:txBody>
                    <a:bodyPr/>
                    <a:lstStyle/>
                    <a:p>
                      <a:r>
                        <a:rPr lang="en-GB" sz="1400">
                          <a:latin typeface="Arial" panose="020B0604020202020204" pitchFamily="34" charset="0"/>
                          <a:cs typeface="Arial" panose="020B0604020202020204" pitchFamily="34" charset="0"/>
                        </a:rPr>
                        <a:t>Not at all</a:t>
                      </a:r>
                    </a:p>
                  </a:txBody>
                  <a:tcPr/>
                </a:tc>
                <a:tc>
                  <a:txBody>
                    <a:bodyPr/>
                    <a:lstStyle/>
                    <a:p>
                      <a:pPr algn="ctr"/>
                      <a:r>
                        <a:rPr lang="en-GB" sz="1600" dirty="0">
                          <a:latin typeface="Arial" panose="020B0604020202020204" pitchFamily="34" charset="0"/>
                          <a:cs typeface="Arial" panose="020B0604020202020204" pitchFamily="34" charset="0"/>
                        </a:rPr>
                        <a:t>29</a:t>
                      </a:r>
                    </a:p>
                  </a:txBody>
                  <a:tcPr/>
                </a:tc>
                <a:tc>
                  <a:txBody>
                    <a:bodyPr/>
                    <a:lstStyle/>
                    <a:p>
                      <a:pPr algn="ctr"/>
                      <a:r>
                        <a:rPr lang="en-GB" sz="1600" dirty="0">
                          <a:latin typeface="Arial" panose="020B0604020202020204" pitchFamily="34" charset="0"/>
                          <a:cs typeface="Arial" panose="020B0604020202020204" pitchFamily="34" charset="0"/>
                        </a:rPr>
                        <a:t>33</a:t>
                      </a:r>
                    </a:p>
                  </a:txBody>
                  <a:tcPr/>
                </a:tc>
                <a:extLst>
                  <a:ext uri="{0D108BD9-81ED-4DB2-BD59-A6C34878D82A}">
                    <a16:rowId xmlns:a16="http://schemas.microsoft.com/office/drawing/2014/main" val="2236091649"/>
                  </a:ext>
                </a:extLst>
              </a:tr>
            </a:tbl>
          </a:graphicData>
        </a:graphic>
      </p:graphicFrame>
    </p:spTree>
    <p:extLst>
      <p:ext uri="{BB962C8B-B14F-4D97-AF65-F5344CB8AC3E}">
        <p14:creationId xmlns:p14="http://schemas.microsoft.com/office/powerpoint/2010/main" val="4464724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FFED0B-D735-4BFF-B286-6ABEFDC89B21}"/>
              </a:ext>
            </a:extLst>
          </p:cNvPr>
          <p:cNvSpPr txBox="1"/>
          <p:nvPr/>
        </p:nvSpPr>
        <p:spPr>
          <a:xfrm>
            <a:off x="0" y="0"/>
            <a:ext cx="12192000" cy="646331"/>
          </a:xfrm>
          <a:prstGeom prst="rect">
            <a:avLst/>
          </a:prstGeom>
          <a:solidFill>
            <a:schemeClr val="tx1"/>
          </a:solidFill>
        </p:spPr>
        <p:txBody>
          <a:bodyPr wrap="square" rtlCol="0">
            <a:spAutoFit/>
          </a:bodyPr>
          <a:lstStyle/>
          <a:p>
            <a:pPr lvl="0">
              <a:defRPr/>
            </a:pPr>
            <a:r>
              <a:rPr lang="en-GB" b="1" dirty="0">
                <a:solidFill>
                  <a:prstClr val="white"/>
                </a:solidFill>
                <a:latin typeface="Arial" panose="020B0604020202020204" pitchFamily="34" charset="0"/>
                <a:cs typeface="Arial" panose="020B0604020202020204" pitchFamily="34" charset="0"/>
              </a:rPr>
              <a:t>3 in 10 find the Brexit related publications very/fairly useful, however, over one third (36%) have not read any Brexit publications from the Society.</a:t>
            </a: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5EF2421F-321A-4A5C-A412-5D905C26F9C4}"/>
              </a:ext>
            </a:extLst>
          </p:cNvPr>
          <p:cNvSpPr txBox="1"/>
          <p:nvPr/>
        </p:nvSpPr>
        <p:spPr>
          <a:xfrm>
            <a:off x="0" y="644932"/>
            <a:ext cx="12192000" cy="369332"/>
          </a:xfrm>
          <a:prstGeom prst="rect">
            <a:avLst/>
          </a:prstGeom>
          <a:solidFill>
            <a:schemeClr val="bg1">
              <a:lumMod val="75000"/>
            </a:schemeClr>
          </a:solidFill>
        </p:spPr>
        <p:txBody>
          <a:bodyPr wrap="square" rtlCol="0">
            <a:spAutoFit/>
          </a:bodyPr>
          <a:lstStyle/>
          <a:p>
            <a:r>
              <a:rPr lang="en-GB" dirty="0">
                <a:latin typeface="Arial" panose="020B0604020202020204" pitchFamily="34" charset="0"/>
                <a:cs typeface="Arial" panose="020B0604020202020204" pitchFamily="34" charset="0"/>
              </a:rPr>
              <a:t>Q. How useful, if at all, have you found the Brexit related publications the Society has published?</a:t>
            </a:r>
          </a:p>
        </p:txBody>
      </p:sp>
      <p:graphicFrame>
        <p:nvGraphicFramePr>
          <p:cNvPr id="6" name="Chart 5">
            <a:extLst>
              <a:ext uri="{FF2B5EF4-FFF2-40B4-BE49-F238E27FC236}">
                <a16:creationId xmlns:a16="http://schemas.microsoft.com/office/drawing/2014/main" id="{0426BC43-3EF8-48FA-804B-28BB79DB5B15}"/>
              </a:ext>
            </a:extLst>
          </p:cNvPr>
          <p:cNvGraphicFramePr>
            <a:graphicFrameLocks/>
          </p:cNvGraphicFramePr>
          <p:nvPr/>
        </p:nvGraphicFramePr>
        <p:xfrm>
          <a:off x="1308295" y="1263127"/>
          <a:ext cx="10705514" cy="559487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3">
            <a:extLst>
              <a:ext uri="{FF2B5EF4-FFF2-40B4-BE49-F238E27FC236}">
                <a16:creationId xmlns:a16="http://schemas.microsoft.com/office/drawing/2014/main" id="{937A7063-B736-4499-AE96-D95A22A227AD}"/>
              </a:ext>
            </a:extLst>
          </p:cNvPr>
          <p:cNvSpPr txBox="1">
            <a:spLocks/>
          </p:cNvSpPr>
          <p:nvPr/>
        </p:nvSpPr>
        <p:spPr>
          <a:xfrm>
            <a:off x="526620" y="6024758"/>
            <a:ext cx="9387457" cy="216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900" b="0" i="0" u="none" strike="noStrike" kern="1200" cap="none" spc="0" normalizeH="0" baseline="0" noProof="0">
                <a:ln>
                  <a:noFill/>
                </a:ln>
                <a:solidFill>
                  <a:prstClr val="black"/>
                </a:solidFill>
                <a:effectLst/>
                <a:uLnTx/>
                <a:uFillTx/>
                <a:latin typeface="Calibri" panose="020F0502020204030204"/>
                <a:ea typeface="+mn-ea"/>
                <a:cs typeface="+mn-cs"/>
              </a:rPr>
              <a:t>Base: All respondents</a:t>
            </a:r>
          </a:p>
        </p:txBody>
      </p:sp>
      <p:pic>
        <p:nvPicPr>
          <p:cNvPr id="8" name="Picture 7">
            <a:extLst>
              <a:ext uri="{FF2B5EF4-FFF2-40B4-BE49-F238E27FC236}">
                <a16:creationId xmlns:a16="http://schemas.microsoft.com/office/drawing/2014/main" id="{8F83094E-25D6-4151-8B67-1646A63F3E8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9214" y="6307693"/>
            <a:ext cx="1052160" cy="369332"/>
          </a:xfrm>
          <a:prstGeom prst="rect">
            <a:avLst/>
          </a:prstGeom>
          <a:noFill/>
          <a:ln>
            <a:noFill/>
          </a:ln>
        </p:spPr>
      </p:pic>
    </p:spTree>
    <p:extLst>
      <p:ext uri="{BB962C8B-B14F-4D97-AF65-F5344CB8AC3E}">
        <p14:creationId xmlns:p14="http://schemas.microsoft.com/office/powerpoint/2010/main" val="41675744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53F880-0501-47A4-9B96-F3BB13E74073}"/>
              </a:ext>
            </a:extLst>
          </p:cNvPr>
          <p:cNvSpPr txBox="1"/>
          <p:nvPr/>
        </p:nvSpPr>
        <p:spPr>
          <a:xfrm>
            <a:off x="0" y="-28135"/>
            <a:ext cx="12192000" cy="923330"/>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prstClr val="white"/>
                </a:solidFill>
                <a:latin typeface="Arial" panose="020B0604020202020204" pitchFamily="34" charset="0"/>
                <a:cs typeface="Arial" panose="020B0604020202020204" pitchFamily="34" charset="0"/>
              </a:rPr>
              <a:t>Most think that the Society should be leading dialogue on legal technology and that it will have a positive effect on clients</a:t>
            </a:r>
            <a:endPar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A3709D01-38C5-4C62-A2F9-3B57DBE69405}"/>
              </a:ext>
            </a:extLst>
          </p:cNvPr>
          <p:cNvSpPr txBox="1"/>
          <p:nvPr/>
        </p:nvSpPr>
        <p:spPr>
          <a:xfrm>
            <a:off x="0" y="618196"/>
            <a:ext cx="12192000" cy="369332"/>
          </a:xfrm>
          <a:prstGeom prst="rect">
            <a:avLst/>
          </a:prstGeom>
          <a:solidFill>
            <a:schemeClr val="bg1">
              <a:lumMod val="75000"/>
            </a:schemeClr>
          </a:solidFill>
        </p:spPr>
        <p:txBody>
          <a:bodyPr wrap="square" rtlCol="0">
            <a:spAutoFit/>
          </a:bodyPr>
          <a:lstStyle/>
          <a:p>
            <a:r>
              <a:rPr lang="en-GB">
                <a:latin typeface="Arial" panose="020B0604020202020204" pitchFamily="34" charset="0"/>
                <a:cs typeface="Arial" panose="020B0604020202020204" pitchFamily="34" charset="0"/>
              </a:rPr>
              <a:t>Q. To what extent do you agree or disagree with the following statements about technology?</a:t>
            </a:r>
          </a:p>
        </p:txBody>
      </p:sp>
      <p:graphicFrame>
        <p:nvGraphicFramePr>
          <p:cNvPr id="6" name="Chart 5">
            <a:extLst>
              <a:ext uri="{FF2B5EF4-FFF2-40B4-BE49-F238E27FC236}">
                <a16:creationId xmlns:a16="http://schemas.microsoft.com/office/drawing/2014/main" id="{C10670E2-7D94-4AEC-B59C-D4B42D99884B}"/>
              </a:ext>
            </a:extLst>
          </p:cNvPr>
          <p:cNvGraphicFramePr>
            <a:graphicFrameLocks/>
          </p:cNvGraphicFramePr>
          <p:nvPr/>
        </p:nvGraphicFramePr>
        <p:xfrm>
          <a:off x="487681" y="802862"/>
          <a:ext cx="11118165" cy="5260313"/>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a:extLst>
              <a:ext uri="{FF2B5EF4-FFF2-40B4-BE49-F238E27FC236}">
                <a16:creationId xmlns:a16="http://schemas.microsoft.com/office/drawing/2014/main" id="{3DA0C75E-06AC-4AA5-8A0D-E9BB35AA7EB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9214" y="6307693"/>
            <a:ext cx="1052160" cy="369332"/>
          </a:xfrm>
          <a:prstGeom prst="rect">
            <a:avLst/>
          </a:prstGeom>
          <a:noFill/>
          <a:ln>
            <a:noFill/>
          </a:ln>
        </p:spPr>
      </p:pic>
      <p:sp>
        <p:nvSpPr>
          <p:cNvPr id="8" name="Footer Placeholder 3">
            <a:extLst>
              <a:ext uri="{FF2B5EF4-FFF2-40B4-BE49-F238E27FC236}">
                <a16:creationId xmlns:a16="http://schemas.microsoft.com/office/drawing/2014/main" id="{DA8BF7F6-ACC4-46AF-8F24-AA6129D3DCAF}"/>
              </a:ext>
            </a:extLst>
          </p:cNvPr>
          <p:cNvSpPr>
            <a:spLocks noGrp="1"/>
          </p:cNvSpPr>
          <p:nvPr>
            <p:ph type="ftr" sz="quarter" idx="11"/>
          </p:nvPr>
        </p:nvSpPr>
        <p:spPr>
          <a:xfrm>
            <a:off x="8077200" y="631190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Mark Diffley Consultancy and Research Ltd. 2020</a:t>
            </a:r>
          </a:p>
        </p:txBody>
      </p:sp>
      <p:sp>
        <p:nvSpPr>
          <p:cNvPr id="9" name="Text Placeholder 3">
            <a:extLst>
              <a:ext uri="{FF2B5EF4-FFF2-40B4-BE49-F238E27FC236}">
                <a16:creationId xmlns:a16="http://schemas.microsoft.com/office/drawing/2014/main" id="{9CB4F447-247C-47BE-9A3A-46F9ADDD10E4}"/>
              </a:ext>
            </a:extLst>
          </p:cNvPr>
          <p:cNvSpPr txBox="1">
            <a:spLocks/>
          </p:cNvSpPr>
          <p:nvPr/>
        </p:nvSpPr>
        <p:spPr>
          <a:xfrm>
            <a:off x="490330" y="6182759"/>
            <a:ext cx="9403985" cy="25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900" b="0" i="0" u="none" strike="noStrike" kern="1200" cap="none" spc="0" normalizeH="0" baseline="0" noProof="0">
                <a:ln>
                  <a:noFill/>
                </a:ln>
                <a:solidFill>
                  <a:prstClr val="black"/>
                </a:solidFill>
                <a:effectLst/>
                <a:uLnTx/>
                <a:uFillTx/>
                <a:latin typeface="Calibri" panose="020F0502020204030204"/>
                <a:ea typeface="+mn-ea"/>
                <a:cs typeface="+mn-cs"/>
              </a:rPr>
              <a:t>Base: All respondents</a:t>
            </a:r>
          </a:p>
        </p:txBody>
      </p:sp>
    </p:spTree>
    <p:extLst>
      <p:ext uri="{BB962C8B-B14F-4D97-AF65-F5344CB8AC3E}">
        <p14:creationId xmlns:p14="http://schemas.microsoft.com/office/powerpoint/2010/main" val="35436877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E73F5-374B-4CE5-8392-E8101E3E53B7}"/>
              </a:ext>
            </a:extLst>
          </p:cNvPr>
          <p:cNvSpPr>
            <a:spLocks noGrp="1"/>
          </p:cNvSpPr>
          <p:nvPr>
            <p:ph type="ctrTitle"/>
          </p:nvPr>
        </p:nvSpPr>
        <p:spPr>
          <a:xfrm>
            <a:off x="175156" y="5227771"/>
            <a:ext cx="8479362" cy="1264588"/>
          </a:xfrm>
          <a:solidFill>
            <a:schemeClr val="tx1"/>
          </a:solidFill>
        </p:spPr>
        <p:txBody>
          <a:bodyPr anchor="ctr">
            <a:normAutofit fontScale="90000"/>
          </a:bodyPr>
          <a:lstStyle/>
          <a:p>
            <a:pPr algn="l"/>
            <a:r>
              <a:rPr lang="en-GB" sz="2400" b="1" dirty="0">
                <a:solidFill>
                  <a:schemeClr val="bg1"/>
                </a:solidFill>
                <a:latin typeface="Arial" panose="020B0604020202020204" pitchFamily="34" charset="0"/>
                <a:cs typeface="Arial" panose="020B0604020202020204" pitchFamily="34" charset="0"/>
              </a:rPr>
              <a:t>For more information</a:t>
            </a:r>
            <a:br>
              <a:rPr lang="en-GB" sz="2400" b="1" dirty="0">
                <a:solidFill>
                  <a:schemeClr val="bg1"/>
                </a:solidFill>
                <a:latin typeface="Arial" panose="020B0604020202020204" pitchFamily="34" charset="0"/>
                <a:cs typeface="Arial" panose="020B0604020202020204" pitchFamily="34" charset="0"/>
              </a:rPr>
            </a:br>
            <a:br>
              <a:rPr lang="en-GB" sz="2400" b="1" dirty="0">
                <a:solidFill>
                  <a:schemeClr val="bg1"/>
                </a:solidFill>
                <a:latin typeface="Arial" panose="020B0604020202020204" pitchFamily="34" charset="0"/>
                <a:cs typeface="Arial" panose="020B0604020202020204" pitchFamily="34" charset="0"/>
              </a:rPr>
            </a:br>
            <a:r>
              <a:rPr lang="en-GB" sz="1800" b="1" dirty="0">
                <a:solidFill>
                  <a:schemeClr val="bg1"/>
                </a:solidFill>
                <a:latin typeface="Arial" panose="020B0604020202020204" pitchFamily="34" charset="0"/>
                <a:cs typeface="Arial" panose="020B0604020202020204" pitchFamily="34" charset="0"/>
              </a:rPr>
              <a:t>Please contact our research team at research@lawscot.org.uk</a:t>
            </a:r>
            <a:br>
              <a:rPr lang="en-GB" sz="1800" b="1" dirty="0">
                <a:latin typeface="Arial" panose="020B0604020202020204" pitchFamily="34" charset="0"/>
                <a:cs typeface="Arial" panose="020B0604020202020204" pitchFamily="34" charset="0"/>
              </a:rPr>
            </a:br>
            <a:br>
              <a:rPr lang="en-GB" sz="2400" b="1" dirty="0">
                <a:latin typeface="Arial" panose="020B0604020202020204" pitchFamily="34" charset="0"/>
                <a:cs typeface="Arial" panose="020B0604020202020204" pitchFamily="34" charset="0"/>
              </a:rPr>
            </a:br>
            <a:endParaRPr lang="en-GB" sz="24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E964219-9BAF-4F20-AA88-1B026163F6B4}"/>
              </a:ext>
            </a:extLst>
          </p:cNvPr>
          <p:cNvPicPr>
            <a:picLocks noChangeAspect="1"/>
          </p:cNvPicPr>
          <p:nvPr/>
        </p:nvPicPr>
        <p:blipFill>
          <a:blip r:embed="rId2"/>
          <a:stretch>
            <a:fillRect/>
          </a:stretch>
        </p:blipFill>
        <p:spPr>
          <a:xfrm>
            <a:off x="4414837" y="2747962"/>
            <a:ext cx="3362325" cy="1362075"/>
          </a:xfrm>
          <a:prstGeom prst="rect">
            <a:avLst/>
          </a:prstGeom>
        </p:spPr>
      </p:pic>
      <p:pic>
        <p:nvPicPr>
          <p:cNvPr id="1028" name="Picture 4" descr="Image result for law society of scotland">
            <a:extLst>
              <a:ext uri="{FF2B5EF4-FFF2-40B4-BE49-F238E27FC236}">
                <a16:creationId xmlns:a16="http://schemas.microsoft.com/office/drawing/2014/main" id="{C9FA2F6D-2505-44B0-A63D-EF753633CF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661" y="1018827"/>
            <a:ext cx="3142818" cy="12731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887474DE-2344-4470-AEB3-D97C6047C0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589" b="23915"/>
          <a:stretch/>
        </p:blipFill>
        <p:spPr bwMode="auto">
          <a:xfrm>
            <a:off x="0" y="-335583"/>
            <a:ext cx="12182115" cy="5075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a:extLst>
              <a:ext uri="{FF2B5EF4-FFF2-40B4-BE49-F238E27FC236}">
                <a16:creationId xmlns:a16="http://schemas.microsoft.com/office/drawing/2014/main" id="{C4814629-5625-4D4B-B12A-63DA8803A67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9214" y="6307693"/>
            <a:ext cx="1052160" cy="369332"/>
          </a:xfrm>
          <a:prstGeom prst="rect">
            <a:avLst/>
          </a:prstGeom>
          <a:noFill/>
          <a:ln>
            <a:noFill/>
          </a:ln>
        </p:spPr>
      </p:pic>
    </p:spTree>
    <p:extLst>
      <p:ext uri="{BB962C8B-B14F-4D97-AF65-F5344CB8AC3E}">
        <p14:creationId xmlns:p14="http://schemas.microsoft.com/office/powerpoint/2010/main" val="77610043"/>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0ACD024-D9FA-4CEE-B051-01B9AC19A161}"/>
              </a:ext>
            </a:extLst>
          </p:cNvPr>
          <p:cNvSpPr>
            <a:spLocks noGrp="1"/>
          </p:cNvSpPr>
          <p:nvPr>
            <p:ph type="ftr" sz="quarter" idx="11"/>
          </p:nvPr>
        </p:nvSpPr>
        <p:spPr>
          <a:xfrm>
            <a:off x="8077200" y="631190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Mark Diffley Consultancy and Research Ltd. 2020</a:t>
            </a:r>
          </a:p>
        </p:txBody>
      </p:sp>
      <p:pic>
        <p:nvPicPr>
          <p:cNvPr id="5" name="Picture 4">
            <a:extLst>
              <a:ext uri="{FF2B5EF4-FFF2-40B4-BE49-F238E27FC236}">
                <a16:creationId xmlns:a16="http://schemas.microsoft.com/office/drawing/2014/main" id="{57702D31-96BF-461B-9731-55630D4F3DE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9214" y="6307693"/>
            <a:ext cx="1052160" cy="369332"/>
          </a:xfrm>
          <a:prstGeom prst="rect">
            <a:avLst/>
          </a:prstGeom>
          <a:noFill/>
          <a:ln>
            <a:noFill/>
          </a:ln>
        </p:spPr>
      </p:pic>
      <p:sp>
        <p:nvSpPr>
          <p:cNvPr id="6" name="TextBox 5">
            <a:extLst>
              <a:ext uri="{FF2B5EF4-FFF2-40B4-BE49-F238E27FC236}">
                <a16:creationId xmlns:a16="http://schemas.microsoft.com/office/drawing/2014/main" id="{F6E93CAF-2376-4B1B-90CE-CECE0FA3FE60}"/>
              </a:ext>
            </a:extLst>
          </p:cNvPr>
          <p:cNvSpPr txBox="1"/>
          <p:nvPr/>
        </p:nvSpPr>
        <p:spPr>
          <a:xfrm>
            <a:off x="-1" y="-82625"/>
            <a:ext cx="12192000"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Regulatory and compliance functions continue to rank highly among the Society’s priorities</a:t>
            </a:r>
          </a:p>
        </p:txBody>
      </p:sp>
      <p:sp>
        <p:nvSpPr>
          <p:cNvPr id="16" name="TextBox 15">
            <a:extLst>
              <a:ext uri="{FF2B5EF4-FFF2-40B4-BE49-F238E27FC236}">
                <a16:creationId xmlns:a16="http://schemas.microsoft.com/office/drawing/2014/main" id="{2BFE894E-15ED-465E-BC06-068459680A00}"/>
              </a:ext>
            </a:extLst>
          </p:cNvPr>
          <p:cNvSpPr txBox="1"/>
          <p:nvPr/>
        </p:nvSpPr>
        <p:spPr>
          <a:xfrm>
            <a:off x="0" y="281033"/>
            <a:ext cx="12192000" cy="338554"/>
          </a:xfrm>
          <a:prstGeom prst="rect">
            <a:avLst/>
          </a:prstGeom>
          <a:solidFill>
            <a:schemeClr val="bg1">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Q. For each of these, can you please tell me how much of a priority for the Society you think these should be?</a:t>
            </a:r>
          </a:p>
        </p:txBody>
      </p:sp>
      <p:sp>
        <p:nvSpPr>
          <p:cNvPr id="17" name="Text Placeholder 3">
            <a:extLst>
              <a:ext uri="{FF2B5EF4-FFF2-40B4-BE49-F238E27FC236}">
                <a16:creationId xmlns:a16="http://schemas.microsoft.com/office/drawing/2014/main" id="{0FDF2F3E-D617-40CD-A261-B6C7316195D3}"/>
              </a:ext>
            </a:extLst>
          </p:cNvPr>
          <p:cNvSpPr txBox="1">
            <a:spLocks/>
          </p:cNvSpPr>
          <p:nvPr/>
        </p:nvSpPr>
        <p:spPr>
          <a:xfrm>
            <a:off x="238539" y="6263706"/>
            <a:ext cx="9387457" cy="216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900" b="0" i="0" u="none" strike="noStrike" kern="1200" cap="none" spc="0" normalizeH="0" baseline="0" noProof="0">
                <a:ln>
                  <a:noFill/>
                </a:ln>
                <a:solidFill>
                  <a:prstClr val="black"/>
                </a:solidFill>
                <a:effectLst/>
                <a:uLnTx/>
                <a:uFillTx/>
                <a:latin typeface="Calibri" panose="020F0502020204030204"/>
                <a:ea typeface="+mn-ea"/>
                <a:cs typeface="+mn-cs"/>
              </a:rPr>
              <a:t>Base: All respondents</a:t>
            </a:r>
          </a:p>
        </p:txBody>
      </p:sp>
      <p:graphicFrame>
        <p:nvGraphicFramePr>
          <p:cNvPr id="8" name="Chart 7">
            <a:extLst>
              <a:ext uri="{FF2B5EF4-FFF2-40B4-BE49-F238E27FC236}">
                <a16:creationId xmlns:a16="http://schemas.microsoft.com/office/drawing/2014/main" id="{F0720F29-6ACE-4865-96DE-70AEB85EDE04}"/>
              </a:ext>
            </a:extLst>
          </p:cNvPr>
          <p:cNvGraphicFramePr>
            <a:graphicFrameLocks/>
          </p:cNvGraphicFramePr>
          <p:nvPr>
            <p:extLst>
              <p:ext uri="{D42A27DB-BD31-4B8C-83A1-F6EECF244321}">
                <p14:modId xmlns:p14="http://schemas.microsoft.com/office/powerpoint/2010/main" val="2249592837"/>
              </p:ext>
            </p:extLst>
          </p:nvPr>
        </p:nvGraphicFramePr>
        <p:xfrm>
          <a:off x="238538" y="802469"/>
          <a:ext cx="11858625" cy="55052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Table 8">
            <a:extLst>
              <a:ext uri="{FF2B5EF4-FFF2-40B4-BE49-F238E27FC236}">
                <a16:creationId xmlns:a16="http://schemas.microsoft.com/office/drawing/2014/main" id="{FCFE07CA-4AEA-41CD-B8E5-3B6E851A4054}"/>
              </a:ext>
            </a:extLst>
          </p:cNvPr>
          <p:cNvGraphicFramePr>
            <a:graphicFrameLocks noGrp="1"/>
          </p:cNvGraphicFramePr>
          <p:nvPr>
            <p:extLst>
              <p:ext uri="{D42A27DB-BD31-4B8C-83A1-F6EECF244321}">
                <p14:modId xmlns:p14="http://schemas.microsoft.com/office/powerpoint/2010/main" val="1931669518"/>
              </p:ext>
            </p:extLst>
          </p:nvPr>
        </p:nvGraphicFramePr>
        <p:xfrm>
          <a:off x="11213685" y="610278"/>
          <a:ext cx="883478" cy="5287293"/>
        </p:xfrm>
        <a:graphic>
          <a:graphicData uri="http://schemas.openxmlformats.org/drawingml/2006/table">
            <a:tbl>
              <a:tblPr firstRow="1" bandRow="1">
                <a:tableStyleId>{00A15C55-8517-42AA-B614-E9B94910E393}</a:tableStyleId>
              </a:tblPr>
              <a:tblGrid>
                <a:gridCol w="883478">
                  <a:extLst>
                    <a:ext uri="{9D8B030D-6E8A-4147-A177-3AD203B41FA5}">
                      <a16:colId xmlns:a16="http://schemas.microsoft.com/office/drawing/2014/main" val="4096463152"/>
                    </a:ext>
                  </a:extLst>
                </a:gridCol>
              </a:tblGrid>
              <a:tr h="362067">
                <a:tc>
                  <a:txBody>
                    <a:bodyPr/>
                    <a:lstStyle/>
                    <a:p>
                      <a:pPr algn="ctr"/>
                      <a:r>
                        <a:rPr lang="en-GB">
                          <a:solidFill>
                            <a:schemeClr val="tx1"/>
                          </a:solidFill>
                        </a:rPr>
                        <a:t>2018</a:t>
                      </a:r>
                    </a:p>
                  </a:txBody>
                  <a:tcPr anchor="ctr">
                    <a:noFill/>
                  </a:tcPr>
                </a:tc>
                <a:extLst>
                  <a:ext uri="{0D108BD9-81ED-4DB2-BD59-A6C34878D82A}">
                    <a16:rowId xmlns:a16="http://schemas.microsoft.com/office/drawing/2014/main" val="1454943142"/>
                  </a:ext>
                </a:extLst>
              </a:tr>
              <a:tr h="301722">
                <a:tc>
                  <a:txBody>
                    <a:bodyPr/>
                    <a:lstStyle/>
                    <a:p>
                      <a:pPr algn="ctr"/>
                      <a:r>
                        <a:rPr lang="en-GB" sz="1400"/>
                        <a:t>+ 6%</a:t>
                      </a:r>
                    </a:p>
                  </a:txBody>
                  <a:tcPr anchor="ctr">
                    <a:noFill/>
                  </a:tcPr>
                </a:tc>
                <a:extLst>
                  <a:ext uri="{0D108BD9-81ED-4DB2-BD59-A6C34878D82A}">
                    <a16:rowId xmlns:a16="http://schemas.microsoft.com/office/drawing/2014/main" val="1172079062"/>
                  </a:ext>
                </a:extLst>
              </a:tr>
              <a:tr h="312675">
                <a:tc>
                  <a:txBody>
                    <a:bodyPr/>
                    <a:lstStyle/>
                    <a:p>
                      <a:pPr algn="ctr"/>
                      <a:r>
                        <a:rPr lang="en-GB" sz="1400"/>
                        <a:t>- 3%</a:t>
                      </a:r>
                    </a:p>
                  </a:txBody>
                  <a:tcPr anchor="ctr">
                    <a:noFill/>
                  </a:tcPr>
                </a:tc>
                <a:extLst>
                  <a:ext uri="{0D108BD9-81ED-4DB2-BD59-A6C34878D82A}">
                    <a16:rowId xmlns:a16="http://schemas.microsoft.com/office/drawing/2014/main" val="3408852122"/>
                  </a:ext>
                </a:extLst>
              </a:tr>
              <a:tr h="348443">
                <a:tc>
                  <a:txBody>
                    <a:bodyPr/>
                    <a:lstStyle/>
                    <a:p>
                      <a:pPr algn="ctr"/>
                      <a:r>
                        <a:rPr lang="en-GB" sz="1400"/>
                        <a:t>+ 3%</a:t>
                      </a:r>
                    </a:p>
                  </a:txBody>
                  <a:tcPr anchor="ctr">
                    <a:noFill/>
                  </a:tcPr>
                </a:tc>
                <a:extLst>
                  <a:ext uri="{0D108BD9-81ED-4DB2-BD59-A6C34878D82A}">
                    <a16:rowId xmlns:a16="http://schemas.microsoft.com/office/drawing/2014/main" val="1285175423"/>
                  </a:ext>
                </a:extLst>
              </a:tr>
              <a:tr h="331807">
                <a:tc>
                  <a:txBody>
                    <a:bodyPr/>
                    <a:lstStyle/>
                    <a:p>
                      <a:pPr algn="ctr"/>
                      <a:r>
                        <a:rPr lang="en-GB" sz="1400" dirty="0"/>
                        <a:t>0%</a:t>
                      </a:r>
                    </a:p>
                  </a:txBody>
                  <a:tcPr anchor="ctr">
                    <a:noFill/>
                  </a:tcPr>
                </a:tc>
                <a:extLst>
                  <a:ext uri="{0D108BD9-81ED-4DB2-BD59-A6C34878D82A}">
                    <a16:rowId xmlns:a16="http://schemas.microsoft.com/office/drawing/2014/main" val="3438204058"/>
                  </a:ext>
                </a:extLst>
              </a:tr>
              <a:tr h="301722">
                <a:tc>
                  <a:txBody>
                    <a:bodyPr/>
                    <a:lstStyle/>
                    <a:p>
                      <a:pPr algn="ctr"/>
                      <a:r>
                        <a:rPr lang="en-GB" sz="1400" dirty="0"/>
                        <a:t>0% </a:t>
                      </a:r>
                    </a:p>
                  </a:txBody>
                  <a:tcPr anchor="ctr">
                    <a:noFill/>
                  </a:tcPr>
                </a:tc>
                <a:extLst>
                  <a:ext uri="{0D108BD9-81ED-4DB2-BD59-A6C34878D82A}">
                    <a16:rowId xmlns:a16="http://schemas.microsoft.com/office/drawing/2014/main" val="1512782756"/>
                  </a:ext>
                </a:extLst>
              </a:tr>
              <a:tr h="320551">
                <a:tc>
                  <a:txBody>
                    <a:bodyPr/>
                    <a:lstStyle/>
                    <a:p>
                      <a:pPr algn="ctr"/>
                      <a:r>
                        <a:rPr lang="en-GB" sz="1400"/>
                        <a:t>+ 2%</a:t>
                      </a:r>
                    </a:p>
                  </a:txBody>
                  <a:tcPr anchor="ctr">
                    <a:noFill/>
                  </a:tcPr>
                </a:tc>
                <a:extLst>
                  <a:ext uri="{0D108BD9-81ED-4DB2-BD59-A6C34878D82A}">
                    <a16:rowId xmlns:a16="http://schemas.microsoft.com/office/drawing/2014/main" val="3684832297"/>
                  </a:ext>
                </a:extLst>
              </a:tr>
              <a:tr h="357809">
                <a:tc>
                  <a:txBody>
                    <a:bodyPr/>
                    <a:lstStyle/>
                    <a:p>
                      <a:pPr algn="ctr"/>
                      <a:r>
                        <a:rPr lang="en-GB" sz="1400"/>
                        <a:t>+ 7%</a:t>
                      </a:r>
                    </a:p>
                  </a:txBody>
                  <a:tcPr anchor="ctr">
                    <a:noFill/>
                  </a:tcPr>
                </a:tc>
                <a:extLst>
                  <a:ext uri="{0D108BD9-81ED-4DB2-BD59-A6C34878D82A}">
                    <a16:rowId xmlns:a16="http://schemas.microsoft.com/office/drawing/2014/main" val="1212534567"/>
                  </a:ext>
                </a:extLst>
              </a:tr>
              <a:tr h="335381">
                <a:tc>
                  <a:txBody>
                    <a:bodyPr/>
                    <a:lstStyle/>
                    <a:p>
                      <a:pPr algn="ctr"/>
                      <a:r>
                        <a:rPr lang="en-GB" sz="1400"/>
                        <a:t>- 2%</a:t>
                      </a:r>
                    </a:p>
                  </a:txBody>
                  <a:tcPr anchor="ctr">
                    <a:noFill/>
                  </a:tcPr>
                </a:tc>
                <a:extLst>
                  <a:ext uri="{0D108BD9-81ED-4DB2-BD59-A6C34878D82A}">
                    <a16:rowId xmlns:a16="http://schemas.microsoft.com/office/drawing/2014/main" val="2645468339"/>
                  </a:ext>
                </a:extLst>
              </a:tr>
              <a:tr h="334635">
                <a:tc>
                  <a:txBody>
                    <a:bodyPr/>
                    <a:lstStyle/>
                    <a:p>
                      <a:pPr algn="ctr"/>
                      <a:r>
                        <a:rPr lang="en-GB" sz="1400"/>
                        <a:t>+ 4%</a:t>
                      </a:r>
                    </a:p>
                  </a:txBody>
                  <a:tcPr anchor="ctr">
                    <a:noFill/>
                  </a:tcPr>
                </a:tc>
                <a:extLst>
                  <a:ext uri="{0D108BD9-81ED-4DB2-BD59-A6C34878D82A}">
                    <a16:rowId xmlns:a16="http://schemas.microsoft.com/office/drawing/2014/main" val="382216050"/>
                  </a:ext>
                </a:extLst>
              </a:tr>
              <a:tr h="334635">
                <a:tc>
                  <a:txBody>
                    <a:bodyPr/>
                    <a:lstStyle/>
                    <a:p>
                      <a:pPr algn="ctr"/>
                      <a:r>
                        <a:rPr lang="en-GB" sz="1400"/>
                        <a:t>- 1%</a:t>
                      </a:r>
                    </a:p>
                  </a:txBody>
                  <a:tcPr anchor="ctr">
                    <a:noFill/>
                  </a:tcPr>
                </a:tc>
                <a:extLst>
                  <a:ext uri="{0D108BD9-81ED-4DB2-BD59-A6C34878D82A}">
                    <a16:rowId xmlns:a16="http://schemas.microsoft.com/office/drawing/2014/main" val="2954070652"/>
                  </a:ext>
                </a:extLst>
              </a:tr>
              <a:tr h="309102">
                <a:tc>
                  <a:txBody>
                    <a:bodyPr/>
                    <a:lstStyle/>
                    <a:p>
                      <a:pPr algn="ctr"/>
                      <a:r>
                        <a:rPr lang="en-GB" sz="1400"/>
                        <a:t>+ 5%</a:t>
                      </a:r>
                    </a:p>
                  </a:txBody>
                  <a:tcPr anchor="ctr">
                    <a:noFill/>
                  </a:tcPr>
                </a:tc>
                <a:extLst>
                  <a:ext uri="{0D108BD9-81ED-4DB2-BD59-A6C34878D82A}">
                    <a16:rowId xmlns:a16="http://schemas.microsoft.com/office/drawing/2014/main" val="3039799938"/>
                  </a:ext>
                </a:extLst>
              </a:tr>
              <a:tr h="335381">
                <a:tc>
                  <a:txBody>
                    <a:bodyPr/>
                    <a:lstStyle/>
                    <a:p>
                      <a:pPr algn="ctr"/>
                      <a:r>
                        <a:rPr lang="en-GB" sz="1400"/>
                        <a:t>+ 2%</a:t>
                      </a:r>
                    </a:p>
                  </a:txBody>
                  <a:tcPr anchor="ctr">
                    <a:noFill/>
                  </a:tcPr>
                </a:tc>
                <a:extLst>
                  <a:ext uri="{0D108BD9-81ED-4DB2-BD59-A6C34878D82A}">
                    <a16:rowId xmlns:a16="http://schemas.microsoft.com/office/drawing/2014/main" val="1907536747"/>
                  </a:ext>
                </a:extLst>
              </a:tr>
              <a:tr h="347030">
                <a:tc>
                  <a:txBody>
                    <a:bodyPr/>
                    <a:lstStyle/>
                    <a:p>
                      <a:pPr algn="ctr"/>
                      <a:r>
                        <a:rPr lang="en-GB" sz="1400"/>
                        <a:t>+ 2%</a:t>
                      </a:r>
                    </a:p>
                  </a:txBody>
                  <a:tcPr anchor="ctr">
                    <a:noFill/>
                  </a:tcPr>
                </a:tc>
                <a:extLst>
                  <a:ext uri="{0D108BD9-81ED-4DB2-BD59-A6C34878D82A}">
                    <a16:rowId xmlns:a16="http://schemas.microsoft.com/office/drawing/2014/main" val="2985966247"/>
                  </a:ext>
                </a:extLst>
              </a:tr>
              <a:tr h="335382">
                <a:tc>
                  <a:txBody>
                    <a:bodyPr/>
                    <a:lstStyle/>
                    <a:p>
                      <a:pPr algn="ctr"/>
                      <a:r>
                        <a:rPr lang="en-GB" sz="1400"/>
                        <a:t>+ 4%</a:t>
                      </a:r>
                    </a:p>
                  </a:txBody>
                  <a:tcPr anchor="ctr">
                    <a:noFill/>
                  </a:tcPr>
                </a:tc>
                <a:extLst>
                  <a:ext uri="{0D108BD9-81ED-4DB2-BD59-A6C34878D82A}">
                    <a16:rowId xmlns:a16="http://schemas.microsoft.com/office/drawing/2014/main" val="1891228047"/>
                  </a:ext>
                </a:extLst>
              </a:tr>
              <a:tr h="309102">
                <a:tc>
                  <a:txBody>
                    <a:bodyPr/>
                    <a:lstStyle/>
                    <a:p>
                      <a:pPr algn="ctr"/>
                      <a:r>
                        <a:rPr lang="en-GB" sz="1400" dirty="0"/>
                        <a:t>+ 2%</a:t>
                      </a:r>
                    </a:p>
                  </a:txBody>
                  <a:tcPr anchor="ctr">
                    <a:noFill/>
                  </a:tcPr>
                </a:tc>
                <a:extLst>
                  <a:ext uri="{0D108BD9-81ED-4DB2-BD59-A6C34878D82A}">
                    <a16:rowId xmlns:a16="http://schemas.microsoft.com/office/drawing/2014/main" val="3899157811"/>
                  </a:ext>
                </a:extLst>
              </a:tr>
            </a:tbl>
          </a:graphicData>
        </a:graphic>
      </p:graphicFrame>
    </p:spTree>
    <p:extLst>
      <p:ext uri="{BB962C8B-B14F-4D97-AF65-F5344CB8AC3E}">
        <p14:creationId xmlns:p14="http://schemas.microsoft.com/office/powerpoint/2010/main" val="3489587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0ACD024-D9FA-4CEE-B051-01B9AC19A161}"/>
              </a:ext>
            </a:extLst>
          </p:cNvPr>
          <p:cNvSpPr>
            <a:spLocks noGrp="1"/>
          </p:cNvSpPr>
          <p:nvPr>
            <p:ph type="ftr" sz="quarter" idx="11"/>
          </p:nvPr>
        </p:nvSpPr>
        <p:spPr>
          <a:xfrm>
            <a:off x="8077200" y="6311900"/>
            <a:ext cx="4114800" cy="365125"/>
          </a:xfrm>
        </p:spPr>
        <p:txBody>
          <a:bodyPr/>
          <a:lstStyle/>
          <a:p>
            <a:r>
              <a:rPr lang="en-GB"/>
              <a:t>Mark Diffley Consultancy and Research Ltd. 2020</a:t>
            </a:r>
          </a:p>
        </p:txBody>
      </p:sp>
      <p:sp>
        <p:nvSpPr>
          <p:cNvPr id="9" name="TextBox 8">
            <a:extLst>
              <a:ext uri="{FF2B5EF4-FFF2-40B4-BE49-F238E27FC236}">
                <a16:creationId xmlns:a16="http://schemas.microsoft.com/office/drawing/2014/main" id="{B283B693-5188-4734-BD97-A18C3C403269}"/>
              </a:ext>
            </a:extLst>
          </p:cNvPr>
          <p:cNvSpPr txBox="1"/>
          <p:nvPr/>
        </p:nvSpPr>
        <p:spPr>
          <a:xfrm>
            <a:off x="0" y="-3691"/>
            <a:ext cx="12192000" cy="646331"/>
          </a:xfrm>
          <a:prstGeom prst="rect">
            <a:avLst/>
          </a:prstGeom>
          <a:solidFill>
            <a:schemeClr val="tx1"/>
          </a:solid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High street firms were more likely than any other type of firm to prioritise the legal aid budget and public perception</a:t>
            </a:r>
          </a:p>
        </p:txBody>
      </p:sp>
      <p:graphicFrame>
        <p:nvGraphicFramePr>
          <p:cNvPr id="10" name="Table 9">
            <a:extLst>
              <a:ext uri="{FF2B5EF4-FFF2-40B4-BE49-F238E27FC236}">
                <a16:creationId xmlns:a16="http://schemas.microsoft.com/office/drawing/2014/main" id="{AC4CFF22-47D4-40C0-9D2E-85D8D098D8C5}"/>
              </a:ext>
            </a:extLst>
          </p:cNvPr>
          <p:cNvGraphicFramePr>
            <a:graphicFrameLocks noGrp="1"/>
          </p:cNvGraphicFramePr>
          <p:nvPr>
            <p:extLst>
              <p:ext uri="{D42A27DB-BD31-4B8C-83A1-F6EECF244321}">
                <p14:modId xmlns:p14="http://schemas.microsoft.com/office/powerpoint/2010/main" val="851958386"/>
              </p:ext>
            </p:extLst>
          </p:nvPr>
        </p:nvGraphicFramePr>
        <p:xfrm>
          <a:off x="868017" y="1173271"/>
          <a:ext cx="10455965" cy="3079596"/>
        </p:xfrm>
        <a:graphic>
          <a:graphicData uri="http://schemas.openxmlformats.org/drawingml/2006/table">
            <a:tbl>
              <a:tblPr firstRow="1" bandRow="1">
                <a:tableStyleId>{5C22544A-7EE6-4342-B048-85BDC9FD1C3A}</a:tableStyleId>
              </a:tblPr>
              <a:tblGrid>
                <a:gridCol w="4699311">
                  <a:extLst>
                    <a:ext uri="{9D8B030D-6E8A-4147-A177-3AD203B41FA5}">
                      <a16:colId xmlns:a16="http://schemas.microsoft.com/office/drawing/2014/main" val="10402258"/>
                    </a:ext>
                  </a:extLst>
                </a:gridCol>
                <a:gridCol w="2055947">
                  <a:extLst>
                    <a:ext uri="{9D8B030D-6E8A-4147-A177-3AD203B41FA5}">
                      <a16:colId xmlns:a16="http://schemas.microsoft.com/office/drawing/2014/main" val="432919339"/>
                    </a:ext>
                  </a:extLst>
                </a:gridCol>
                <a:gridCol w="1703500">
                  <a:extLst>
                    <a:ext uri="{9D8B030D-6E8A-4147-A177-3AD203B41FA5}">
                      <a16:colId xmlns:a16="http://schemas.microsoft.com/office/drawing/2014/main" val="3619320434"/>
                    </a:ext>
                  </a:extLst>
                </a:gridCol>
                <a:gridCol w="1997207">
                  <a:extLst>
                    <a:ext uri="{9D8B030D-6E8A-4147-A177-3AD203B41FA5}">
                      <a16:colId xmlns:a16="http://schemas.microsoft.com/office/drawing/2014/main" val="4250148092"/>
                    </a:ext>
                  </a:extLst>
                </a:gridCol>
              </a:tblGrid>
              <a:tr h="532726">
                <a:tc>
                  <a:txBody>
                    <a:bodyPr/>
                    <a:lstStyle/>
                    <a:p>
                      <a:pPr algn="ctr"/>
                      <a:r>
                        <a:rPr lang="en-GB" sz="1600" dirty="0">
                          <a:latin typeface="Arial" panose="020B0604020202020204" pitchFamily="34" charset="0"/>
                          <a:cs typeface="Arial" panose="020B0604020202020204" pitchFamily="34" charset="0"/>
                        </a:rPr>
                        <a:t>Priority </a:t>
                      </a:r>
                    </a:p>
                  </a:txBody>
                  <a:tcPr/>
                </a:tc>
                <a:tc>
                  <a:txBody>
                    <a:bodyPr/>
                    <a:lstStyle/>
                    <a:p>
                      <a:pPr algn="ctr"/>
                      <a:r>
                        <a:rPr lang="en-GB" sz="1600" dirty="0">
                          <a:latin typeface="Arial" panose="020B0604020202020204" pitchFamily="34" charset="0"/>
                          <a:cs typeface="Arial" panose="020B0604020202020204" pitchFamily="34" charset="0"/>
                        </a:rPr>
                        <a:t>High Street %</a:t>
                      </a:r>
                    </a:p>
                  </a:txBody>
                  <a:tcPr/>
                </a:tc>
                <a:tc>
                  <a:txBody>
                    <a:bodyPr/>
                    <a:lstStyle/>
                    <a:p>
                      <a:pPr algn="ctr"/>
                      <a:r>
                        <a:rPr lang="en-GB" sz="1600" dirty="0">
                          <a:latin typeface="Arial" panose="020B0604020202020204" pitchFamily="34" charset="0"/>
                          <a:cs typeface="Arial" panose="020B0604020202020204" pitchFamily="34" charset="0"/>
                        </a:rPr>
                        <a:t>Overall %</a:t>
                      </a:r>
                    </a:p>
                  </a:txBody>
                  <a:tcPr/>
                </a:tc>
                <a:tc>
                  <a:txBody>
                    <a:bodyPr/>
                    <a:lstStyle/>
                    <a:p>
                      <a:pPr algn="ctr"/>
                      <a:r>
                        <a:rPr lang="en-GB" sz="1600" dirty="0">
                          <a:latin typeface="Arial" panose="020B0604020202020204" pitchFamily="34" charset="0"/>
                          <a:cs typeface="Arial" panose="020B0604020202020204" pitchFamily="34" charset="0"/>
                        </a:rPr>
                        <a:t>% Difference</a:t>
                      </a:r>
                    </a:p>
                  </a:txBody>
                  <a:tcPr/>
                </a:tc>
                <a:extLst>
                  <a:ext uri="{0D108BD9-81ED-4DB2-BD59-A6C34878D82A}">
                    <a16:rowId xmlns:a16="http://schemas.microsoft.com/office/drawing/2014/main" val="2109390552"/>
                  </a:ext>
                </a:extLst>
              </a:tr>
              <a:tr h="1182215">
                <a:tc>
                  <a:txBody>
                    <a:bodyPr/>
                    <a:lstStyle/>
                    <a:p>
                      <a:r>
                        <a:rPr lang="en-GB" sz="1600">
                          <a:latin typeface="+mn-lt"/>
                          <a:cs typeface="Arial" panose="020B0604020202020204" pitchFamily="34" charset="0"/>
                        </a:rPr>
                        <a:t>Protecting the legal aid budget and representing those solicitors working in legal aid</a:t>
                      </a:r>
                    </a:p>
                  </a:txBody>
                  <a:tcPr anchor="ctr"/>
                </a:tc>
                <a:tc>
                  <a:txBody>
                    <a:bodyPr/>
                    <a:lstStyle/>
                    <a:p>
                      <a:pPr algn="ctr"/>
                      <a:r>
                        <a:rPr lang="en-GB" sz="1600" dirty="0">
                          <a:latin typeface="+mn-lt"/>
                          <a:cs typeface="Arial" panose="020B0604020202020204" pitchFamily="34" charset="0"/>
                        </a:rPr>
                        <a:t>77</a:t>
                      </a:r>
                    </a:p>
                  </a:txBody>
                  <a:tcPr anchor="ctr"/>
                </a:tc>
                <a:tc>
                  <a:txBody>
                    <a:bodyPr/>
                    <a:lstStyle/>
                    <a:p>
                      <a:pPr algn="ctr"/>
                      <a:r>
                        <a:rPr lang="en-GB" sz="1600" dirty="0">
                          <a:latin typeface="+mn-lt"/>
                          <a:cs typeface="Arial" panose="020B0604020202020204" pitchFamily="34" charset="0"/>
                        </a:rPr>
                        <a:t>68</a:t>
                      </a:r>
                    </a:p>
                  </a:txBody>
                  <a:tcPr anchor="ctr"/>
                </a:tc>
                <a:tc>
                  <a:txBody>
                    <a:bodyPr/>
                    <a:lstStyle/>
                    <a:p>
                      <a:pPr algn="ctr"/>
                      <a:r>
                        <a:rPr lang="en-GB" sz="1600" dirty="0">
                          <a:latin typeface="+mn-lt"/>
                          <a:cs typeface="Arial" panose="020B0604020202020204" pitchFamily="34" charset="0"/>
                        </a:rPr>
                        <a:t>+9</a:t>
                      </a:r>
                    </a:p>
                  </a:txBody>
                  <a:tcPr anchor="ctr"/>
                </a:tc>
                <a:extLst>
                  <a:ext uri="{0D108BD9-81ED-4DB2-BD59-A6C34878D82A}">
                    <a16:rowId xmlns:a16="http://schemas.microsoft.com/office/drawing/2014/main" val="431188066"/>
                  </a:ext>
                </a:extLst>
              </a:tr>
              <a:tr h="831929">
                <a:tc>
                  <a:txBody>
                    <a:bodyPr/>
                    <a:lstStyle/>
                    <a:p>
                      <a:r>
                        <a:rPr lang="en-GB" sz="1600">
                          <a:latin typeface="+mn-lt"/>
                          <a:cs typeface="Arial" panose="020B0604020202020204" pitchFamily="34" charset="0"/>
                        </a:rPr>
                        <a:t>Improving the perception of the profession among the general public</a:t>
                      </a:r>
                    </a:p>
                  </a:txBody>
                  <a:tcPr anchor="ctr"/>
                </a:tc>
                <a:tc>
                  <a:txBody>
                    <a:bodyPr/>
                    <a:lstStyle/>
                    <a:p>
                      <a:pPr algn="ctr"/>
                      <a:r>
                        <a:rPr lang="en-GB" sz="1600" dirty="0">
                          <a:latin typeface="+mn-lt"/>
                          <a:cs typeface="Arial" panose="020B0604020202020204" pitchFamily="34" charset="0"/>
                        </a:rPr>
                        <a:t>61</a:t>
                      </a:r>
                    </a:p>
                  </a:txBody>
                  <a:tcPr anchor="ctr"/>
                </a:tc>
                <a:tc>
                  <a:txBody>
                    <a:bodyPr/>
                    <a:lstStyle/>
                    <a:p>
                      <a:pPr algn="ctr"/>
                      <a:r>
                        <a:rPr lang="en-GB" sz="1600" dirty="0">
                          <a:latin typeface="+mn-lt"/>
                          <a:cs typeface="Arial" panose="020B0604020202020204" pitchFamily="34" charset="0"/>
                        </a:rPr>
                        <a:t>51</a:t>
                      </a:r>
                    </a:p>
                  </a:txBody>
                  <a:tcPr anchor="ctr"/>
                </a:tc>
                <a:tc>
                  <a:txBody>
                    <a:bodyPr/>
                    <a:lstStyle/>
                    <a:p>
                      <a:pPr algn="ctr"/>
                      <a:r>
                        <a:rPr lang="en-GB" sz="1600" dirty="0">
                          <a:latin typeface="+mn-lt"/>
                          <a:cs typeface="Arial" panose="020B0604020202020204" pitchFamily="34" charset="0"/>
                        </a:rPr>
                        <a:t>+10</a:t>
                      </a:r>
                    </a:p>
                  </a:txBody>
                  <a:tcPr anchor="ctr"/>
                </a:tc>
                <a:extLst>
                  <a:ext uri="{0D108BD9-81ED-4DB2-BD59-A6C34878D82A}">
                    <a16:rowId xmlns:a16="http://schemas.microsoft.com/office/drawing/2014/main" val="2625890473"/>
                  </a:ext>
                </a:extLst>
              </a:tr>
              <a:tr h="532726">
                <a:tc>
                  <a:txBody>
                    <a:bodyPr/>
                    <a:lstStyle/>
                    <a:p>
                      <a:r>
                        <a:rPr lang="en-GB" sz="1600" dirty="0">
                          <a:latin typeface="+mn-lt"/>
                          <a:cs typeface="Arial" panose="020B0604020202020204" pitchFamily="34" charset="0"/>
                        </a:rPr>
                        <a:t>Leading the profession on legal technology</a:t>
                      </a:r>
                    </a:p>
                  </a:txBody>
                  <a:tcPr anchor="ctr"/>
                </a:tc>
                <a:tc>
                  <a:txBody>
                    <a:bodyPr/>
                    <a:lstStyle/>
                    <a:p>
                      <a:pPr algn="ctr"/>
                      <a:r>
                        <a:rPr lang="en-GB" sz="1600" dirty="0">
                          <a:latin typeface="+mn-lt"/>
                          <a:cs typeface="Arial" panose="020B0604020202020204" pitchFamily="34" charset="0"/>
                        </a:rPr>
                        <a:t>31</a:t>
                      </a:r>
                    </a:p>
                  </a:txBody>
                  <a:tcPr anchor="ctr"/>
                </a:tc>
                <a:tc>
                  <a:txBody>
                    <a:bodyPr/>
                    <a:lstStyle/>
                    <a:p>
                      <a:pPr algn="ctr"/>
                      <a:r>
                        <a:rPr lang="en-GB" sz="1600" dirty="0">
                          <a:latin typeface="+mn-lt"/>
                          <a:cs typeface="Arial" panose="020B0604020202020204" pitchFamily="34" charset="0"/>
                        </a:rPr>
                        <a:t>22</a:t>
                      </a:r>
                    </a:p>
                  </a:txBody>
                  <a:tcPr anchor="ctr"/>
                </a:tc>
                <a:tc>
                  <a:txBody>
                    <a:bodyPr/>
                    <a:lstStyle/>
                    <a:p>
                      <a:pPr algn="ctr"/>
                      <a:r>
                        <a:rPr lang="en-GB" sz="1600" dirty="0">
                          <a:latin typeface="+mn-lt"/>
                          <a:cs typeface="Arial" panose="020B0604020202020204" pitchFamily="34" charset="0"/>
                        </a:rPr>
                        <a:t>+9</a:t>
                      </a:r>
                    </a:p>
                  </a:txBody>
                  <a:tcPr anchor="ctr"/>
                </a:tc>
                <a:extLst>
                  <a:ext uri="{0D108BD9-81ED-4DB2-BD59-A6C34878D82A}">
                    <a16:rowId xmlns:a16="http://schemas.microsoft.com/office/drawing/2014/main" val="2258088196"/>
                  </a:ext>
                </a:extLst>
              </a:tr>
            </a:tbl>
          </a:graphicData>
        </a:graphic>
      </p:graphicFrame>
      <p:pic>
        <p:nvPicPr>
          <p:cNvPr id="11" name="Picture 10">
            <a:extLst>
              <a:ext uri="{FF2B5EF4-FFF2-40B4-BE49-F238E27FC236}">
                <a16:creationId xmlns:a16="http://schemas.microsoft.com/office/drawing/2014/main" id="{5D3F4259-6EF3-4202-A616-5394EA175D1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9214" y="6361298"/>
            <a:ext cx="1052160" cy="369332"/>
          </a:xfrm>
          <a:prstGeom prst="rect">
            <a:avLst/>
          </a:prstGeom>
          <a:noFill/>
          <a:ln>
            <a:noFill/>
          </a:ln>
        </p:spPr>
      </p:pic>
    </p:spTree>
    <p:extLst>
      <p:ext uri="{BB962C8B-B14F-4D97-AF65-F5344CB8AC3E}">
        <p14:creationId xmlns:p14="http://schemas.microsoft.com/office/powerpoint/2010/main" val="231423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0ACD024-D9FA-4CEE-B051-01B9AC19A161}"/>
              </a:ext>
            </a:extLst>
          </p:cNvPr>
          <p:cNvSpPr>
            <a:spLocks noGrp="1"/>
          </p:cNvSpPr>
          <p:nvPr>
            <p:ph type="ftr" sz="quarter" idx="11"/>
          </p:nvPr>
        </p:nvSpPr>
        <p:spPr>
          <a:xfrm>
            <a:off x="8077200" y="6311900"/>
            <a:ext cx="4114800" cy="365125"/>
          </a:xfrm>
        </p:spPr>
        <p:txBody>
          <a:bodyPr/>
          <a:lstStyle/>
          <a:p>
            <a:r>
              <a:rPr lang="en-GB"/>
              <a:t>Mark Diffley Consultancy and Research Ltd. 2019</a:t>
            </a:r>
          </a:p>
        </p:txBody>
      </p:sp>
      <p:pic>
        <p:nvPicPr>
          <p:cNvPr id="6" name="Picture 4">
            <a:extLst>
              <a:ext uri="{FF2B5EF4-FFF2-40B4-BE49-F238E27FC236}">
                <a16:creationId xmlns:a16="http://schemas.microsoft.com/office/drawing/2014/main" id="{135552F2-A227-42F6-BE1A-1F3F02C2EE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589" b="23915"/>
          <a:stretch/>
        </p:blipFill>
        <p:spPr bwMode="auto">
          <a:xfrm>
            <a:off x="5787833" y="-421722"/>
            <a:ext cx="6404167" cy="7279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80700526-EF8E-4F07-A54D-41E6D2019EA8}"/>
              </a:ext>
            </a:extLst>
          </p:cNvPr>
          <p:cNvSpPr txBox="1"/>
          <p:nvPr/>
        </p:nvSpPr>
        <p:spPr>
          <a:xfrm>
            <a:off x="0" y="0"/>
            <a:ext cx="5787833" cy="6858000"/>
          </a:xfrm>
          <a:prstGeom prst="rect">
            <a:avLst/>
          </a:prstGeom>
          <a:solidFill>
            <a:schemeClr val="bg1"/>
          </a:solidFill>
        </p:spPr>
        <p:txBody>
          <a:bodyPr wrap="square" rtlCol="0">
            <a:spAutoFit/>
          </a:bodyPr>
          <a:lstStyle/>
          <a:p>
            <a:endParaRPr lang="en-GB"/>
          </a:p>
        </p:txBody>
      </p:sp>
      <p:sp>
        <p:nvSpPr>
          <p:cNvPr id="8" name="TextBox 7">
            <a:extLst>
              <a:ext uri="{FF2B5EF4-FFF2-40B4-BE49-F238E27FC236}">
                <a16:creationId xmlns:a16="http://schemas.microsoft.com/office/drawing/2014/main" id="{F7A85402-FDD9-49A3-B2F3-092E4CC46AD4}"/>
              </a:ext>
            </a:extLst>
          </p:cNvPr>
          <p:cNvSpPr txBox="1"/>
          <p:nvPr/>
        </p:nvSpPr>
        <p:spPr>
          <a:xfrm>
            <a:off x="516835" y="2351782"/>
            <a:ext cx="4732655" cy="1077218"/>
          </a:xfrm>
          <a:prstGeom prst="rect">
            <a:avLst/>
          </a:prstGeom>
          <a:noFill/>
        </p:spPr>
        <p:txBody>
          <a:bodyPr wrap="square" rtlCol="0">
            <a:spAutoFit/>
          </a:bodyPr>
          <a:lstStyle/>
          <a:p>
            <a:pPr algn="ctr"/>
            <a:r>
              <a:rPr lang="en-GB" sz="3200" b="1" dirty="0">
                <a:latin typeface="Arial" panose="020B0604020202020204" pitchFamily="34" charset="0"/>
                <a:cs typeface="Arial" panose="020B0604020202020204" pitchFamily="34" charset="0"/>
              </a:rPr>
              <a:t>Members’ Perceptions of the  Society</a:t>
            </a:r>
          </a:p>
        </p:txBody>
      </p:sp>
      <p:pic>
        <p:nvPicPr>
          <p:cNvPr id="9" name="Picture 8">
            <a:extLst>
              <a:ext uri="{FF2B5EF4-FFF2-40B4-BE49-F238E27FC236}">
                <a16:creationId xmlns:a16="http://schemas.microsoft.com/office/drawing/2014/main" id="{89838134-559A-46D2-8AA3-36DEAC16AFC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6306" y="6307693"/>
            <a:ext cx="1052160" cy="369332"/>
          </a:xfrm>
          <a:prstGeom prst="rect">
            <a:avLst/>
          </a:prstGeom>
          <a:noFill/>
          <a:ln>
            <a:noFill/>
          </a:ln>
        </p:spPr>
      </p:pic>
    </p:spTree>
    <p:extLst>
      <p:ext uri="{BB962C8B-B14F-4D97-AF65-F5344CB8AC3E}">
        <p14:creationId xmlns:p14="http://schemas.microsoft.com/office/powerpoint/2010/main" val="2515829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18C5D1F-78D6-4C72-8E3C-ACECEAB3E878}"/>
              </a:ext>
            </a:extLst>
          </p:cNvPr>
          <p:cNvSpPr>
            <a:spLocks noGrp="1"/>
          </p:cNvSpPr>
          <p:nvPr>
            <p:ph type="ftr" sz="quarter" idx="11"/>
          </p:nvPr>
        </p:nvSpPr>
        <p:spPr>
          <a:xfrm>
            <a:off x="8077200" y="631190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Mark Diffley Consultancy and Research Ltd. 2020</a:t>
            </a:r>
          </a:p>
        </p:txBody>
      </p:sp>
      <p:pic>
        <p:nvPicPr>
          <p:cNvPr id="5" name="Picture 4">
            <a:extLst>
              <a:ext uri="{FF2B5EF4-FFF2-40B4-BE49-F238E27FC236}">
                <a16:creationId xmlns:a16="http://schemas.microsoft.com/office/drawing/2014/main" id="{A9947225-EE22-447C-94E8-27ED484F9E2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9214" y="6307693"/>
            <a:ext cx="1052160" cy="369332"/>
          </a:xfrm>
          <a:prstGeom prst="rect">
            <a:avLst/>
          </a:prstGeom>
          <a:noFill/>
          <a:ln>
            <a:noFill/>
          </a:ln>
        </p:spPr>
      </p:pic>
      <p:sp>
        <p:nvSpPr>
          <p:cNvPr id="9" name="Text Placeholder 3">
            <a:extLst>
              <a:ext uri="{FF2B5EF4-FFF2-40B4-BE49-F238E27FC236}">
                <a16:creationId xmlns:a16="http://schemas.microsoft.com/office/drawing/2014/main" id="{A8A5D9AA-8A50-42D3-BB59-B5B670A0EC50}"/>
              </a:ext>
            </a:extLst>
          </p:cNvPr>
          <p:cNvSpPr txBox="1">
            <a:spLocks/>
          </p:cNvSpPr>
          <p:nvPr/>
        </p:nvSpPr>
        <p:spPr>
          <a:xfrm>
            <a:off x="1146313" y="6091247"/>
            <a:ext cx="9387457" cy="216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900" b="0" i="0" u="none" strike="noStrike" kern="1200" cap="none" spc="0" normalizeH="0" baseline="0" noProof="0">
                <a:ln>
                  <a:noFill/>
                </a:ln>
                <a:solidFill>
                  <a:prstClr val="black"/>
                </a:solidFill>
                <a:effectLst/>
                <a:uLnTx/>
                <a:uFillTx/>
                <a:latin typeface="Calibri" panose="020F0502020204030204"/>
                <a:ea typeface="+mn-ea"/>
                <a:cs typeface="+mn-cs"/>
              </a:rPr>
              <a:t>Base: All respondents, excluding DK responses </a:t>
            </a:r>
          </a:p>
        </p:txBody>
      </p:sp>
      <p:sp>
        <p:nvSpPr>
          <p:cNvPr id="10" name="TextBox 9">
            <a:extLst>
              <a:ext uri="{FF2B5EF4-FFF2-40B4-BE49-F238E27FC236}">
                <a16:creationId xmlns:a16="http://schemas.microsoft.com/office/drawing/2014/main" id="{2A3F5C8D-5734-42D0-81D2-7B404AC3158A}"/>
              </a:ext>
            </a:extLst>
          </p:cNvPr>
          <p:cNvSpPr txBox="1"/>
          <p:nvPr/>
        </p:nvSpPr>
        <p:spPr>
          <a:xfrm>
            <a:off x="0" y="0"/>
            <a:ext cx="12192000" cy="646331"/>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The Society is viewed positively by Members, in particular there is widespread agreement (93%) that the Society should continue to be responsible for representation, support and regulation - consistent with 2018</a:t>
            </a:r>
          </a:p>
        </p:txBody>
      </p:sp>
      <p:sp>
        <p:nvSpPr>
          <p:cNvPr id="21" name="TextBox 20">
            <a:extLst>
              <a:ext uri="{FF2B5EF4-FFF2-40B4-BE49-F238E27FC236}">
                <a16:creationId xmlns:a16="http://schemas.microsoft.com/office/drawing/2014/main" id="{97A4FA26-177D-4343-9FC2-748019991CEE}"/>
              </a:ext>
            </a:extLst>
          </p:cNvPr>
          <p:cNvSpPr txBox="1"/>
          <p:nvPr/>
        </p:nvSpPr>
        <p:spPr>
          <a:xfrm>
            <a:off x="0" y="616062"/>
            <a:ext cx="12192000" cy="338554"/>
          </a:xfrm>
          <a:prstGeom prst="rect">
            <a:avLst/>
          </a:prstGeom>
          <a:solidFill>
            <a:schemeClr val="bg1">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Q. To what extent do you agree or disagree with the following statements?</a:t>
            </a:r>
          </a:p>
        </p:txBody>
      </p:sp>
      <p:graphicFrame>
        <p:nvGraphicFramePr>
          <p:cNvPr id="22" name="Chart 21">
            <a:extLst>
              <a:ext uri="{FF2B5EF4-FFF2-40B4-BE49-F238E27FC236}">
                <a16:creationId xmlns:a16="http://schemas.microsoft.com/office/drawing/2014/main" id="{CD6B0F47-692C-4F15-9381-E70303494494}"/>
              </a:ext>
            </a:extLst>
          </p:cNvPr>
          <p:cNvGraphicFramePr>
            <a:graphicFrameLocks/>
          </p:cNvGraphicFramePr>
          <p:nvPr>
            <p:extLst>
              <p:ext uri="{D42A27DB-BD31-4B8C-83A1-F6EECF244321}">
                <p14:modId xmlns:p14="http://schemas.microsoft.com/office/powerpoint/2010/main" val="2669756960"/>
              </p:ext>
            </p:extLst>
          </p:nvPr>
        </p:nvGraphicFramePr>
        <p:xfrm>
          <a:off x="172278" y="1262902"/>
          <a:ext cx="10996248" cy="51294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Table 2">
            <a:extLst>
              <a:ext uri="{FF2B5EF4-FFF2-40B4-BE49-F238E27FC236}">
                <a16:creationId xmlns:a16="http://schemas.microsoft.com/office/drawing/2014/main" id="{B0247D68-3EAB-4B68-8648-481CCCA5CE69}"/>
              </a:ext>
            </a:extLst>
          </p:cNvPr>
          <p:cNvGraphicFramePr>
            <a:graphicFrameLocks noGrp="1"/>
          </p:cNvGraphicFramePr>
          <p:nvPr>
            <p:extLst>
              <p:ext uri="{D42A27DB-BD31-4B8C-83A1-F6EECF244321}">
                <p14:modId xmlns:p14="http://schemas.microsoft.com/office/powerpoint/2010/main" val="1787513572"/>
              </p:ext>
            </p:extLst>
          </p:nvPr>
        </p:nvGraphicFramePr>
        <p:xfrm>
          <a:off x="11321144" y="986067"/>
          <a:ext cx="698577" cy="4895241"/>
        </p:xfrm>
        <a:graphic>
          <a:graphicData uri="http://schemas.openxmlformats.org/drawingml/2006/table">
            <a:tbl>
              <a:tblPr firstRow="1" bandRow="1">
                <a:tableStyleId>{5C22544A-7EE6-4342-B048-85BDC9FD1C3A}</a:tableStyleId>
              </a:tblPr>
              <a:tblGrid>
                <a:gridCol w="698577">
                  <a:extLst>
                    <a:ext uri="{9D8B030D-6E8A-4147-A177-3AD203B41FA5}">
                      <a16:colId xmlns:a16="http://schemas.microsoft.com/office/drawing/2014/main" val="3045910614"/>
                    </a:ext>
                  </a:extLst>
                </a:gridCol>
              </a:tblGrid>
              <a:tr h="378276">
                <a:tc>
                  <a:txBody>
                    <a:bodyPr/>
                    <a:lstStyle/>
                    <a:p>
                      <a:r>
                        <a:rPr lang="en-GB">
                          <a:solidFill>
                            <a:schemeClr val="tx1"/>
                          </a:solidFill>
                        </a:rPr>
                        <a:t>2018</a:t>
                      </a:r>
                    </a:p>
                  </a:txBody>
                  <a:tcPr>
                    <a:noFill/>
                  </a:tcPr>
                </a:tc>
                <a:extLst>
                  <a:ext uri="{0D108BD9-81ED-4DB2-BD59-A6C34878D82A}">
                    <a16:rowId xmlns:a16="http://schemas.microsoft.com/office/drawing/2014/main" val="3489444622"/>
                  </a:ext>
                </a:extLst>
              </a:tr>
              <a:tr h="542874">
                <a:tc>
                  <a:txBody>
                    <a:bodyPr/>
                    <a:lstStyle/>
                    <a:p>
                      <a:pPr algn="ctr"/>
                      <a:r>
                        <a:rPr lang="en-GB" sz="1400" b="1" dirty="0"/>
                        <a:t>0%</a:t>
                      </a:r>
                    </a:p>
                  </a:txBody>
                  <a:tcPr anchor="ctr">
                    <a:noFill/>
                  </a:tcPr>
                </a:tc>
                <a:extLst>
                  <a:ext uri="{0D108BD9-81ED-4DB2-BD59-A6C34878D82A}">
                    <a16:rowId xmlns:a16="http://schemas.microsoft.com/office/drawing/2014/main" val="1786857926"/>
                  </a:ext>
                </a:extLst>
              </a:tr>
              <a:tr h="632783">
                <a:tc>
                  <a:txBody>
                    <a:bodyPr/>
                    <a:lstStyle/>
                    <a:p>
                      <a:pPr algn="ctr"/>
                      <a:r>
                        <a:rPr lang="en-GB" sz="1400" b="1" dirty="0"/>
                        <a:t>0%</a:t>
                      </a:r>
                    </a:p>
                  </a:txBody>
                  <a:tcPr anchor="ctr">
                    <a:noFill/>
                  </a:tcPr>
                </a:tc>
                <a:extLst>
                  <a:ext uri="{0D108BD9-81ED-4DB2-BD59-A6C34878D82A}">
                    <a16:rowId xmlns:a16="http://schemas.microsoft.com/office/drawing/2014/main" val="4286876488"/>
                  </a:ext>
                </a:extLst>
              </a:tr>
              <a:tr h="542874">
                <a:tc>
                  <a:txBody>
                    <a:bodyPr/>
                    <a:lstStyle/>
                    <a:p>
                      <a:pPr algn="ctr"/>
                      <a:r>
                        <a:rPr lang="en-GB" sz="1400" b="1"/>
                        <a:t>+1%</a:t>
                      </a:r>
                    </a:p>
                  </a:txBody>
                  <a:tcPr anchor="ctr">
                    <a:noFill/>
                  </a:tcPr>
                </a:tc>
                <a:extLst>
                  <a:ext uri="{0D108BD9-81ED-4DB2-BD59-A6C34878D82A}">
                    <a16:rowId xmlns:a16="http://schemas.microsoft.com/office/drawing/2014/main" val="581616373"/>
                  </a:ext>
                </a:extLst>
              </a:tr>
              <a:tr h="542874">
                <a:tc>
                  <a:txBody>
                    <a:bodyPr/>
                    <a:lstStyle/>
                    <a:p>
                      <a:pPr algn="ctr"/>
                      <a:r>
                        <a:rPr lang="en-GB" sz="1400" b="1"/>
                        <a:t>-8%</a:t>
                      </a:r>
                    </a:p>
                  </a:txBody>
                  <a:tcPr anchor="ctr">
                    <a:noFill/>
                  </a:tcPr>
                </a:tc>
                <a:extLst>
                  <a:ext uri="{0D108BD9-81ED-4DB2-BD59-A6C34878D82A}">
                    <a16:rowId xmlns:a16="http://schemas.microsoft.com/office/drawing/2014/main" val="474630163"/>
                  </a:ext>
                </a:extLst>
              </a:tr>
              <a:tr h="626938">
                <a:tc>
                  <a:txBody>
                    <a:bodyPr/>
                    <a:lstStyle/>
                    <a:p>
                      <a:pPr algn="ctr"/>
                      <a:r>
                        <a:rPr lang="en-GB" sz="1400" b="1"/>
                        <a:t>-1%</a:t>
                      </a:r>
                    </a:p>
                  </a:txBody>
                  <a:tcPr anchor="ctr">
                    <a:noFill/>
                  </a:tcPr>
                </a:tc>
                <a:extLst>
                  <a:ext uri="{0D108BD9-81ED-4DB2-BD59-A6C34878D82A}">
                    <a16:rowId xmlns:a16="http://schemas.microsoft.com/office/drawing/2014/main" val="2707210205"/>
                  </a:ext>
                </a:extLst>
              </a:tr>
              <a:tr h="542874">
                <a:tc>
                  <a:txBody>
                    <a:bodyPr/>
                    <a:lstStyle/>
                    <a:p>
                      <a:pPr algn="ctr"/>
                      <a:r>
                        <a:rPr lang="en-GB" sz="1400" b="1"/>
                        <a:t>-4%</a:t>
                      </a:r>
                    </a:p>
                  </a:txBody>
                  <a:tcPr anchor="ctr">
                    <a:noFill/>
                  </a:tcPr>
                </a:tc>
                <a:extLst>
                  <a:ext uri="{0D108BD9-81ED-4DB2-BD59-A6C34878D82A}">
                    <a16:rowId xmlns:a16="http://schemas.microsoft.com/office/drawing/2014/main" val="4009667768"/>
                  </a:ext>
                </a:extLst>
              </a:tr>
              <a:tr h="542874">
                <a:tc>
                  <a:txBody>
                    <a:bodyPr/>
                    <a:lstStyle/>
                    <a:p>
                      <a:pPr algn="ctr"/>
                      <a:r>
                        <a:rPr lang="en-GB" sz="1400" b="1"/>
                        <a:t>-12%</a:t>
                      </a:r>
                    </a:p>
                  </a:txBody>
                  <a:tcPr anchor="ctr">
                    <a:noFill/>
                  </a:tcPr>
                </a:tc>
                <a:extLst>
                  <a:ext uri="{0D108BD9-81ED-4DB2-BD59-A6C34878D82A}">
                    <a16:rowId xmlns:a16="http://schemas.microsoft.com/office/drawing/2014/main" val="1150558555"/>
                  </a:ext>
                </a:extLst>
              </a:tr>
              <a:tr h="542874">
                <a:tc>
                  <a:txBody>
                    <a:bodyPr/>
                    <a:lstStyle/>
                    <a:p>
                      <a:pPr algn="ctr"/>
                      <a:r>
                        <a:rPr lang="en-GB" sz="1400" b="1" dirty="0"/>
                        <a:t>-5%</a:t>
                      </a:r>
                    </a:p>
                  </a:txBody>
                  <a:tcPr anchor="ctr">
                    <a:noFill/>
                  </a:tcPr>
                </a:tc>
                <a:extLst>
                  <a:ext uri="{0D108BD9-81ED-4DB2-BD59-A6C34878D82A}">
                    <a16:rowId xmlns:a16="http://schemas.microsoft.com/office/drawing/2014/main" val="148927064"/>
                  </a:ext>
                </a:extLst>
              </a:tr>
            </a:tbl>
          </a:graphicData>
        </a:graphic>
      </p:graphicFrame>
    </p:spTree>
    <p:extLst>
      <p:ext uri="{BB962C8B-B14F-4D97-AF65-F5344CB8AC3E}">
        <p14:creationId xmlns:p14="http://schemas.microsoft.com/office/powerpoint/2010/main" val="681938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DEC61D-805E-423C-9858-A2C2C2F7990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9214" y="6307693"/>
            <a:ext cx="1052160" cy="369332"/>
          </a:xfrm>
          <a:prstGeom prst="rect">
            <a:avLst/>
          </a:prstGeom>
          <a:noFill/>
          <a:ln>
            <a:noFill/>
          </a:ln>
        </p:spPr>
      </p:pic>
      <p:sp>
        <p:nvSpPr>
          <p:cNvPr id="5" name="Footer Placeholder 3">
            <a:extLst>
              <a:ext uri="{FF2B5EF4-FFF2-40B4-BE49-F238E27FC236}">
                <a16:creationId xmlns:a16="http://schemas.microsoft.com/office/drawing/2014/main" id="{038AF52E-EAB1-4864-9E3A-73EDA320A825}"/>
              </a:ext>
            </a:extLst>
          </p:cNvPr>
          <p:cNvSpPr>
            <a:spLocks noGrp="1"/>
          </p:cNvSpPr>
          <p:nvPr>
            <p:ph type="ftr" sz="quarter" idx="11"/>
          </p:nvPr>
        </p:nvSpPr>
        <p:spPr>
          <a:xfrm>
            <a:off x="8077200" y="6311900"/>
            <a:ext cx="4114800" cy="365125"/>
          </a:xfrm>
        </p:spPr>
        <p:txBody>
          <a:bodyPr/>
          <a:lstStyle/>
          <a:p>
            <a:r>
              <a:rPr lang="en-GB"/>
              <a:t>Mark Diffley Consultancy and Research Ltd. 2020</a:t>
            </a:r>
          </a:p>
        </p:txBody>
      </p:sp>
      <p:sp>
        <p:nvSpPr>
          <p:cNvPr id="6" name="TextBox 5">
            <a:extLst>
              <a:ext uri="{FF2B5EF4-FFF2-40B4-BE49-F238E27FC236}">
                <a16:creationId xmlns:a16="http://schemas.microsoft.com/office/drawing/2014/main" id="{5FC2C714-7D16-4350-85AE-62C4EAB6C1D4}"/>
              </a:ext>
            </a:extLst>
          </p:cNvPr>
          <p:cNvSpPr txBox="1"/>
          <p:nvPr/>
        </p:nvSpPr>
        <p:spPr>
          <a:xfrm>
            <a:off x="0" y="0"/>
            <a:ext cx="12192000" cy="369332"/>
          </a:xfrm>
          <a:prstGeom prst="rect">
            <a:avLst/>
          </a:prstGeom>
          <a:solidFill>
            <a:schemeClr val="tx1"/>
          </a:solid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There is comparatively less agreement within “the Society is focused on the issues that affect me”</a:t>
            </a:r>
          </a:p>
        </p:txBody>
      </p:sp>
      <p:sp>
        <p:nvSpPr>
          <p:cNvPr id="8" name="Text Placeholder 3">
            <a:extLst>
              <a:ext uri="{FF2B5EF4-FFF2-40B4-BE49-F238E27FC236}">
                <a16:creationId xmlns:a16="http://schemas.microsoft.com/office/drawing/2014/main" id="{037858DD-6BE8-4891-B3E4-4B909C260C68}"/>
              </a:ext>
            </a:extLst>
          </p:cNvPr>
          <p:cNvSpPr txBox="1">
            <a:spLocks/>
          </p:cNvSpPr>
          <p:nvPr/>
        </p:nvSpPr>
        <p:spPr>
          <a:xfrm>
            <a:off x="357808" y="6016691"/>
            <a:ext cx="9387457" cy="216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900"/>
              <a:t>Base: All respondents</a:t>
            </a:r>
          </a:p>
        </p:txBody>
      </p:sp>
      <p:graphicFrame>
        <p:nvGraphicFramePr>
          <p:cNvPr id="15" name="Table 14">
            <a:extLst>
              <a:ext uri="{FF2B5EF4-FFF2-40B4-BE49-F238E27FC236}">
                <a16:creationId xmlns:a16="http://schemas.microsoft.com/office/drawing/2014/main" id="{BBEAEB68-A6AD-447B-9A79-1372943A3534}"/>
              </a:ext>
            </a:extLst>
          </p:cNvPr>
          <p:cNvGraphicFramePr>
            <a:graphicFrameLocks noGrp="1"/>
          </p:cNvGraphicFramePr>
          <p:nvPr>
            <p:extLst>
              <p:ext uri="{D42A27DB-BD31-4B8C-83A1-F6EECF244321}">
                <p14:modId xmlns:p14="http://schemas.microsoft.com/office/powerpoint/2010/main" val="779817592"/>
              </p:ext>
            </p:extLst>
          </p:nvPr>
        </p:nvGraphicFramePr>
        <p:xfrm>
          <a:off x="6963450" y="3787273"/>
          <a:ext cx="5228550" cy="2614999"/>
        </p:xfrm>
        <a:graphic>
          <a:graphicData uri="http://schemas.openxmlformats.org/drawingml/2006/table">
            <a:tbl>
              <a:tblPr firstRow="1" bandRow="1">
                <a:tableStyleId>{5C22544A-7EE6-4342-B048-85BDC9FD1C3A}</a:tableStyleId>
              </a:tblPr>
              <a:tblGrid>
                <a:gridCol w="1974574">
                  <a:extLst>
                    <a:ext uri="{9D8B030D-6E8A-4147-A177-3AD203B41FA5}">
                      <a16:colId xmlns:a16="http://schemas.microsoft.com/office/drawing/2014/main" val="148232905"/>
                    </a:ext>
                  </a:extLst>
                </a:gridCol>
                <a:gridCol w="1626988">
                  <a:extLst>
                    <a:ext uri="{9D8B030D-6E8A-4147-A177-3AD203B41FA5}">
                      <a16:colId xmlns:a16="http://schemas.microsoft.com/office/drawing/2014/main" val="3253337370"/>
                    </a:ext>
                  </a:extLst>
                </a:gridCol>
                <a:gridCol w="1626988">
                  <a:extLst>
                    <a:ext uri="{9D8B030D-6E8A-4147-A177-3AD203B41FA5}">
                      <a16:colId xmlns:a16="http://schemas.microsoft.com/office/drawing/2014/main" val="853339165"/>
                    </a:ext>
                  </a:extLst>
                </a:gridCol>
              </a:tblGrid>
              <a:tr h="286982">
                <a:tc>
                  <a:txBody>
                    <a:bodyPr/>
                    <a:lstStyle/>
                    <a:p>
                      <a:endParaRPr lang="en-GB" sz="1600">
                        <a:latin typeface="Arial" panose="020B0604020202020204" pitchFamily="34" charset="0"/>
                        <a:cs typeface="Arial" panose="020B0604020202020204" pitchFamily="34" charset="0"/>
                      </a:endParaRPr>
                    </a:p>
                  </a:txBody>
                  <a:tcPr/>
                </a:tc>
                <a:tc gridSpan="2">
                  <a:txBody>
                    <a:bodyPr/>
                    <a:lstStyle/>
                    <a:p>
                      <a:pPr algn="ctr"/>
                      <a:r>
                        <a:rPr lang="en-GB" sz="1600">
                          <a:latin typeface="Arial" panose="020B0604020202020204" pitchFamily="34" charset="0"/>
                          <a:cs typeface="Arial" panose="020B0604020202020204" pitchFamily="34" charset="0"/>
                        </a:rPr>
                        <a:t>Gender </a:t>
                      </a:r>
                    </a:p>
                  </a:txBody>
                  <a:tcPr/>
                </a:tc>
                <a:tc hMerge="1">
                  <a:txBody>
                    <a:bodyPr/>
                    <a:lstStyle/>
                    <a:p>
                      <a:pPr algn="ctr"/>
                      <a:endParaRPr lang="en-GB"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49524929"/>
                  </a:ext>
                </a:extLst>
              </a:tr>
              <a:tr h="361524">
                <a:tc>
                  <a:txBody>
                    <a:bodyPr/>
                    <a:lstStyle/>
                    <a:p>
                      <a:endParaRPr lang="en-GB" sz="1600">
                        <a:latin typeface="Arial" panose="020B0604020202020204" pitchFamily="34" charset="0"/>
                        <a:cs typeface="Arial" panose="020B0604020202020204" pitchFamily="34" charset="0"/>
                      </a:endParaRPr>
                    </a:p>
                  </a:txBody>
                  <a:tcPr/>
                </a:tc>
                <a:tc>
                  <a:txBody>
                    <a:bodyPr/>
                    <a:lstStyle/>
                    <a:p>
                      <a:pPr algn="ctr"/>
                      <a:r>
                        <a:rPr lang="en-GB" sz="1600">
                          <a:latin typeface="Arial" panose="020B0604020202020204" pitchFamily="34" charset="0"/>
                          <a:cs typeface="Arial" panose="020B0604020202020204" pitchFamily="34" charset="0"/>
                        </a:rPr>
                        <a:t>Female %</a:t>
                      </a:r>
                    </a:p>
                  </a:txBody>
                  <a:tcPr/>
                </a:tc>
                <a:tc>
                  <a:txBody>
                    <a:bodyPr/>
                    <a:lstStyle/>
                    <a:p>
                      <a:pPr algn="ctr"/>
                      <a:r>
                        <a:rPr lang="en-GB" sz="1600">
                          <a:latin typeface="Arial" panose="020B0604020202020204" pitchFamily="34" charset="0"/>
                          <a:cs typeface="Arial" panose="020B0604020202020204" pitchFamily="34" charset="0"/>
                        </a:rPr>
                        <a:t>Male %</a:t>
                      </a:r>
                    </a:p>
                  </a:txBody>
                  <a:tcPr/>
                </a:tc>
                <a:extLst>
                  <a:ext uri="{0D108BD9-81ED-4DB2-BD59-A6C34878D82A}">
                    <a16:rowId xmlns:a16="http://schemas.microsoft.com/office/drawing/2014/main" val="1099935250"/>
                  </a:ext>
                </a:extLst>
              </a:tr>
              <a:tr h="383639">
                <a:tc>
                  <a:txBody>
                    <a:bodyPr/>
                    <a:lstStyle/>
                    <a:p>
                      <a:r>
                        <a:rPr lang="en-GB" sz="1600">
                          <a:latin typeface="Arial" panose="020B0604020202020204" pitchFamily="34" charset="0"/>
                          <a:cs typeface="Arial" panose="020B0604020202020204" pitchFamily="34" charset="0"/>
                        </a:rPr>
                        <a:t>Strongly agree</a:t>
                      </a:r>
                    </a:p>
                  </a:txBody>
                  <a:tcPr/>
                </a:tc>
                <a:tc>
                  <a:txBody>
                    <a:bodyPr/>
                    <a:lstStyle/>
                    <a:p>
                      <a:pPr algn="ctr"/>
                      <a:r>
                        <a:rPr lang="en-GB" sz="1600">
                          <a:latin typeface="Arial" panose="020B0604020202020204" pitchFamily="34" charset="0"/>
                          <a:cs typeface="Arial" panose="020B0604020202020204" pitchFamily="34" charset="0"/>
                        </a:rPr>
                        <a:t>12</a:t>
                      </a:r>
                    </a:p>
                  </a:txBody>
                  <a:tcPr/>
                </a:tc>
                <a:tc>
                  <a:txBody>
                    <a:bodyPr/>
                    <a:lstStyle/>
                    <a:p>
                      <a:pPr algn="ctr"/>
                      <a:r>
                        <a:rPr lang="en-GB" sz="1600">
                          <a:latin typeface="Arial" panose="020B0604020202020204" pitchFamily="34" charset="0"/>
                          <a:cs typeface="Arial" panose="020B0604020202020204" pitchFamily="34" charset="0"/>
                        </a:rPr>
                        <a:t>10</a:t>
                      </a:r>
                    </a:p>
                  </a:txBody>
                  <a:tcPr/>
                </a:tc>
                <a:extLst>
                  <a:ext uri="{0D108BD9-81ED-4DB2-BD59-A6C34878D82A}">
                    <a16:rowId xmlns:a16="http://schemas.microsoft.com/office/drawing/2014/main" val="3837010724"/>
                  </a:ext>
                </a:extLst>
              </a:tr>
              <a:tr h="383639">
                <a:tc>
                  <a:txBody>
                    <a:bodyPr/>
                    <a:lstStyle/>
                    <a:p>
                      <a:r>
                        <a:rPr lang="en-GB" sz="1600">
                          <a:latin typeface="Arial" panose="020B0604020202020204" pitchFamily="34" charset="0"/>
                          <a:cs typeface="Arial" panose="020B0604020202020204" pitchFamily="34" charset="0"/>
                        </a:rPr>
                        <a:t>Tend to agree</a:t>
                      </a:r>
                    </a:p>
                  </a:txBody>
                  <a:tcPr/>
                </a:tc>
                <a:tc>
                  <a:txBody>
                    <a:bodyPr/>
                    <a:lstStyle/>
                    <a:p>
                      <a:pPr algn="ctr"/>
                      <a:r>
                        <a:rPr lang="en-GB" sz="1600">
                          <a:latin typeface="Arial" panose="020B0604020202020204" pitchFamily="34" charset="0"/>
                          <a:cs typeface="Arial" panose="020B0604020202020204" pitchFamily="34" charset="0"/>
                        </a:rPr>
                        <a:t>62</a:t>
                      </a:r>
                    </a:p>
                  </a:txBody>
                  <a:tcPr/>
                </a:tc>
                <a:tc>
                  <a:txBody>
                    <a:bodyPr/>
                    <a:lstStyle/>
                    <a:p>
                      <a:pPr algn="ctr"/>
                      <a:r>
                        <a:rPr lang="en-GB" sz="1600">
                          <a:latin typeface="Arial" panose="020B0604020202020204" pitchFamily="34" charset="0"/>
                          <a:cs typeface="Arial" panose="020B0604020202020204" pitchFamily="34" charset="0"/>
                        </a:rPr>
                        <a:t>48</a:t>
                      </a:r>
                    </a:p>
                  </a:txBody>
                  <a:tcPr/>
                </a:tc>
                <a:extLst>
                  <a:ext uri="{0D108BD9-81ED-4DB2-BD59-A6C34878D82A}">
                    <a16:rowId xmlns:a16="http://schemas.microsoft.com/office/drawing/2014/main" val="2049989578"/>
                  </a:ext>
                </a:extLst>
              </a:tr>
              <a:tr h="383639">
                <a:tc>
                  <a:txBody>
                    <a:bodyPr/>
                    <a:lstStyle/>
                    <a:p>
                      <a:r>
                        <a:rPr lang="en-GB" sz="1600">
                          <a:latin typeface="Arial" panose="020B0604020202020204" pitchFamily="34" charset="0"/>
                          <a:cs typeface="Arial" panose="020B0604020202020204" pitchFamily="34" charset="0"/>
                        </a:rPr>
                        <a:t>Tend to disagree</a:t>
                      </a:r>
                    </a:p>
                  </a:txBody>
                  <a:tcPr/>
                </a:tc>
                <a:tc>
                  <a:txBody>
                    <a:bodyPr/>
                    <a:lstStyle/>
                    <a:p>
                      <a:pPr algn="ctr"/>
                      <a:r>
                        <a:rPr lang="en-GB" sz="1600">
                          <a:latin typeface="Arial" panose="020B0604020202020204" pitchFamily="34" charset="0"/>
                          <a:cs typeface="Arial" panose="020B0604020202020204" pitchFamily="34" charset="0"/>
                        </a:rPr>
                        <a:t>16</a:t>
                      </a:r>
                    </a:p>
                  </a:txBody>
                  <a:tcPr/>
                </a:tc>
                <a:tc>
                  <a:txBody>
                    <a:bodyPr/>
                    <a:lstStyle/>
                    <a:p>
                      <a:pPr algn="ctr"/>
                      <a:r>
                        <a:rPr lang="en-GB" sz="1600">
                          <a:latin typeface="Arial" panose="020B0604020202020204" pitchFamily="34" charset="0"/>
                          <a:cs typeface="Arial" panose="020B0604020202020204" pitchFamily="34" charset="0"/>
                        </a:rPr>
                        <a:t>32</a:t>
                      </a:r>
                    </a:p>
                  </a:txBody>
                  <a:tcPr/>
                </a:tc>
                <a:extLst>
                  <a:ext uri="{0D108BD9-81ED-4DB2-BD59-A6C34878D82A}">
                    <a16:rowId xmlns:a16="http://schemas.microsoft.com/office/drawing/2014/main" val="1678330049"/>
                  </a:ext>
                </a:extLst>
              </a:tr>
              <a:tr h="383639">
                <a:tc>
                  <a:txBody>
                    <a:bodyPr/>
                    <a:lstStyle/>
                    <a:p>
                      <a:r>
                        <a:rPr lang="en-GB" sz="1600">
                          <a:latin typeface="Arial" panose="020B0604020202020204" pitchFamily="34" charset="0"/>
                          <a:cs typeface="Arial" panose="020B0604020202020204" pitchFamily="34" charset="0"/>
                        </a:rPr>
                        <a:t>Strongly disagree</a:t>
                      </a:r>
                    </a:p>
                  </a:txBody>
                  <a:tcPr/>
                </a:tc>
                <a:tc>
                  <a:txBody>
                    <a:bodyPr/>
                    <a:lstStyle/>
                    <a:p>
                      <a:pPr algn="ctr"/>
                      <a:r>
                        <a:rPr lang="en-GB" sz="1600">
                          <a:latin typeface="Arial" panose="020B0604020202020204" pitchFamily="34" charset="0"/>
                          <a:cs typeface="Arial" panose="020B0604020202020204" pitchFamily="34" charset="0"/>
                        </a:rPr>
                        <a:t>6</a:t>
                      </a:r>
                    </a:p>
                  </a:txBody>
                  <a:tcPr/>
                </a:tc>
                <a:tc>
                  <a:txBody>
                    <a:bodyPr/>
                    <a:lstStyle/>
                    <a:p>
                      <a:pPr algn="ctr"/>
                      <a:r>
                        <a:rPr lang="en-GB" sz="1600">
                          <a:latin typeface="Arial" panose="020B0604020202020204" pitchFamily="34" charset="0"/>
                          <a:cs typeface="Arial" panose="020B0604020202020204" pitchFamily="34" charset="0"/>
                        </a:rPr>
                        <a:t>7</a:t>
                      </a:r>
                    </a:p>
                  </a:txBody>
                  <a:tcPr/>
                </a:tc>
                <a:extLst>
                  <a:ext uri="{0D108BD9-81ED-4DB2-BD59-A6C34878D82A}">
                    <a16:rowId xmlns:a16="http://schemas.microsoft.com/office/drawing/2014/main" val="167773580"/>
                  </a:ext>
                </a:extLst>
              </a:tr>
              <a:tr h="383639">
                <a:tc>
                  <a:txBody>
                    <a:bodyPr/>
                    <a:lstStyle/>
                    <a:p>
                      <a:r>
                        <a:rPr lang="en-GB" sz="1600">
                          <a:latin typeface="Arial" panose="020B0604020202020204" pitchFamily="34" charset="0"/>
                          <a:cs typeface="Arial" panose="020B0604020202020204" pitchFamily="34" charset="0"/>
                        </a:rPr>
                        <a:t>Don’t know </a:t>
                      </a:r>
                    </a:p>
                  </a:txBody>
                  <a:tcPr/>
                </a:tc>
                <a:tc>
                  <a:txBody>
                    <a:bodyPr/>
                    <a:lstStyle/>
                    <a:p>
                      <a:pPr algn="ctr"/>
                      <a:r>
                        <a:rPr lang="en-GB" sz="1600">
                          <a:latin typeface="Arial" panose="020B0604020202020204" pitchFamily="34" charset="0"/>
                          <a:cs typeface="Arial" panose="020B0604020202020204" pitchFamily="34" charset="0"/>
                        </a:rPr>
                        <a:t>4</a:t>
                      </a:r>
                    </a:p>
                  </a:txBody>
                  <a:tcPr/>
                </a:tc>
                <a:tc>
                  <a:txBody>
                    <a:bodyPr/>
                    <a:lstStyle/>
                    <a:p>
                      <a:pPr algn="ctr"/>
                      <a:r>
                        <a:rPr lang="en-GB" sz="1600">
                          <a:latin typeface="Arial" panose="020B0604020202020204" pitchFamily="34" charset="0"/>
                          <a:cs typeface="Arial" panose="020B0604020202020204" pitchFamily="34" charset="0"/>
                        </a:rPr>
                        <a:t>2</a:t>
                      </a:r>
                    </a:p>
                  </a:txBody>
                  <a:tcPr/>
                </a:tc>
                <a:extLst>
                  <a:ext uri="{0D108BD9-81ED-4DB2-BD59-A6C34878D82A}">
                    <a16:rowId xmlns:a16="http://schemas.microsoft.com/office/drawing/2014/main" val="3200677809"/>
                  </a:ext>
                </a:extLst>
              </a:tr>
            </a:tbl>
          </a:graphicData>
        </a:graphic>
      </p:graphicFrame>
      <p:sp>
        <p:nvSpPr>
          <p:cNvPr id="16" name="TextBox 15">
            <a:extLst>
              <a:ext uri="{FF2B5EF4-FFF2-40B4-BE49-F238E27FC236}">
                <a16:creationId xmlns:a16="http://schemas.microsoft.com/office/drawing/2014/main" id="{4F584261-DFD7-4317-8A38-06AE478738BF}"/>
              </a:ext>
            </a:extLst>
          </p:cNvPr>
          <p:cNvSpPr txBox="1"/>
          <p:nvPr/>
        </p:nvSpPr>
        <p:spPr>
          <a:xfrm>
            <a:off x="6963450" y="3248792"/>
            <a:ext cx="5228550" cy="523220"/>
          </a:xfrm>
          <a:prstGeom prst="rect">
            <a:avLst/>
          </a:prstGeom>
          <a:solidFill>
            <a:schemeClr val="accent3">
              <a:lumMod val="40000"/>
              <a:lumOff val="60000"/>
            </a:schemeClr>
          </a:solidFill>
        </p:spPr>
        <p:txBody>
          <a:bodyPr wrap="square" rtlCol="0">
            <a:spAutoFit/>
          </a:bodyPr>
          <a:lstStyle/>
          <a:p>
            <a:r>
              <a:rPr lang="en-GB" sz="1400" b="1">
                <a:cs typeface="Arial" panose="020B0604020202020204" pitchFamily="34" charset="0"/>
              </a:rPr>
              <a:t>Women were more likely than men to agree that the Society is focused on the issues that affect them</a:t>
            </a:r>
          </a:p>
        </p:txBody>
      </p:sp>
      <p:graphicFrame>
        <p:nvGraphicFramePr>
          <p:cNvPr id="14" name="Table 13">
            <a:extLst>
              <a:ext uri="{FF2B5EF4-FFF2-40B4-BE49-F238E27FC236}">
                <a16:creationId xmlns:a16="http://schemas.microsoft.com/office/drawing/2014/main" id="{27859E79-BB51-4BDE-B012-15182A145672}"/>
              </a:ext>
            </a:extLst>
          </p:cNvPr>
          <p:cNvGraphicFramePr>
            <a:graphicFrameLocks noGrp="1"/>
          </p:cNvGraphicFramePr>
          <p:nvPr>
            <p:extLst>
              <p:ext uri="{D42A27DB-BD31-4B8C-83A1-F6EECF244321}">
                <p14:modId xmlns:p14="http://schemas.microsoft.com/office/powerpoint/2010/main" val="659395592"/>
              </p:ext>
            </p:extLst>
          </p:nvPr>
        </p:nvGraphicFramePr>
        <p:xfrm>
          <a:off x="6963450" y="359039"/>
          <a:ext cx="5228550" cy="2614999"/>
        </p:xfrm>
        <a:graphic>
          <a:graphicData uri="http://schemas.openxmlformats.org/drawingml/2006/table">
            <a:tbl>
              <a:tblPr firstRow="1" bandRow="1">
                <a:tableStyleId>{5C22544A-7EE6-4342-B048-85BDC9FD1C3A}</a:tableStyleId>
              </a:tblPr>
              <a:tblGrid>
                <a:gridCol w="1974574">
                  <a:extLst>
                    <a:ext uri="{9D8B030D-6E8A-4147-A177-3AD203B41FA5}">
                      <a16:colId xmlns:a16="http://schemas.microsoft.com/office/drawing/2014/main" val="148232905"/>
                    </a:ext>
                  </a:extLst>
                </a:gridCol>
                <a:gridCol w="1626988">
                  <a:extLst>
                    <a:ext uri="{9D8B030D-6E8A-4147-A177-3AD203B41FA5}">
                      <a16:colId xmlns:a16="http://schemas.microsoft.com/office/drawing/2014/main" val="3253337370"/>
                    </a:ext>
                  </a:extLst>
                </a:gridCol>
                <a:gridCol w="1626988">
                  <a:extLst>
                    <a:ext uri="{9D8B030D-6E8A-4147-A177-3AD203B41FA5}">
                      <a16:colId xmlns:a16="http://schemas.microsoft.com/office/drawing/2014/main" val="853339165"/>
                    </a:ext>
                  </a:extLst>
                </a:gridCol>
              </a:tblGrid>
              <a:tr h="161289">
                <a:tc>
                  <a:txBody>
                    <a:bodyPr/>
                    <a:lstStyle/>
                    <a:p>
                      <a:endParaRPr lang="en-GB" sz="1600">
                        <a:latin typeface="Arial" panose="020B0604020202020204" pitchFamily="34" charset="0"/>
                        <a:cs typeface="Arial" panose="020B0604020202020204" pitchFamily="34" charset="0"/>
                      </a:endParaRPr>
                    </a:p>
                  </a:txBody>
                  <a:tcPr/>
                </a:tc>
                <a:tc gridSpan="2">
                  <a:txBody>
                    <a:bodyPr/>
                    <a:lstStyle/>
                    <a:p>
                      <a:pPr algn="ctr"/>
                      <a:endParaRPr lang="en-GB" sz="1600">
                        <a:latin typeface="Arial" panose="020B0604020202020204" pitchFamily="34" charset="0"/>
                        <a:cs typeface="Arial" panose="020B0604020202020204" pitchFamily="34" charset="0"/>
                      </a:endParaRPr>
                    </a:p>
                  </a:txBody>
                  <a:tcPr/>
                </a:tc>
                <a:tc hMerge="1">
                  <a:txBody>
                    <a:bodyPr/>
                    <a:lstStyle/>
                    <a:p>
                      <a:pPr algn="ctr"/>
                      <a:endParaRPr lang="en-GB"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49524929"/>
                  </a:ext>
                </a:extLst>
              </a:tr>
              <a:tr h="361524">
                <a:tc>
                  <a:txBody>
                    <a:bodyPr/>
                    <a:lstStyle/>
                    <a:p>
                      <a:endParaRPr lang="en-GB" sz="1600">
                        <a:latin typeface="Arial" panose="020B0604020202020204" pitchFamily="34" charset="0"/>
                        <a:cs typeface="Arial" panose="020B0604020202020204" pitchFamily="34" charset="0"/>
                      </a:endParaRPr>
                    </a:p>
                  </a:txBody>
                  <a:tcPr/>
                </a:tc>
                <a:tc>
                  <a:txBody>
                    <a:bodyPr/>
                    <a:lstStyle/>
                    <a:p>
                      <a:pPr algn="ctr"/>
                      <a:r>
                        <a:rPr lang="en-GB" sz="1600">
                          <a:latin typeface="Arial" panose="020B0604020202020204" pitchFamily="34" charset="0"/>
                          <a:cs typeface="Arial" panose="020B0604020202020204" pitchFamily="34" charset="0"/>
                        </a:rPr>
                        <a:t>2019 %</a:t>
                      </a:r>
                    </a:p>
                  </a:txBody>
                  <a:tcPr/>
                </a:tc>
                <a:tc>
                  <a:txBody>
                    <a:bodyPr/>
                    <a:lstStyle/>
                    <a:p>
                      <a:pPr algn="ctr"/>
                      <a:r>
                        <a:rPr lang="en-GB" sz="1600">
                          <a:latin typeface="Arial" panose="020B0604020202020204" pitchFamily="34" charset="0"/>
                          <a:cs typeface="Arial" panose="020B0604020202020204" pitchFamily="34" charset="0"/>
                        </a:rPr>
                        <a:t>2018 %</a:t>
                      </a:r>
                    </a:p>
                  </a:txBody>
                  <a:tcPr/>
                </a:tc>
                <a:extLst>
                  <a:ext uri="{0D108BD9-81ED-4DB2-BD59-A6C34878D82A}">
                    <a16:rowId xmlns:a16="http://schemas.microsoft.com/office/drawing/2014/main" val="1099935250"/>
                  </a:ext>
                </a:extLst>
              </a:tr>
              <a:tr h="383639">
                <a:tc>
                  <a:txBody>
                    <a:bodyPr/>
                    <a:lstStyle/>
                    <a:p>
                      <a:r>
                        <a:rPr lang="en-GB" sz="1600">
                          <a:latin typeface="Arial" panose="020B0604020202020204" pitchFamily="34" charset="0"/>
                          <a:cs typeface="Arial" panose="020B0604020202020204" pitchFamily="34" charset="0"/>
                        </a:rPr>
                        <a:t>Strongly agree</a:t>
                      </a:r>
                    </a:p>
                  </a:txBody>
                  <a:tcPr/>
                </a:tc>
                <a:tc>
                  <a:txBody>
                    <a:bodyPr/>
                    <a:lstStyle/>
                    <a:p>
                      <a:pPr algn="ctr"/>
                      <a:r>
                        <a:rPr lang="en-GB" sz="1600" dirty="0">
                          <a:latin typeface="Arial" panose="020B0604020202020204" pitchFamily="34" charset="0"/>
                          <a:cs typeface="Arial" panose="020B0604020202020204" pitchFamily="34" charset="0"/>
                        </a:rPr>
                        <a:t>11</a:t>
                      </a:r>
                    </a:p>
                  </a:txBody>
                  <a:tcPr/>
                </a:tc>
                <a:tc>
                  <a:txBody>
                    <a:bodyPr/>
                    <a:lstStyle/>
                    <a:p>
                      <a:pPr algn="ctr"/>
                      <a:r>
                        <a:rPr lang="en-GB" sz="1600" dirty="0">
                          <a:latin typeface="Arial" panose="020B0604020202020204" pitchFamily="34" charset="0"/>
                          <a:cs typeface="Arial" panose="020B0604020202020204" pitchFamily="34" charset="0"/>
                        </a:rPr>
                        <a:t>11</a:t>
                      </a:r>
                    </a:p>
                  </a:txBody>
                  <a:tcPr/>
                </a:tc>
                <a:extLst>
                  <a:ext uri="{0D108BD9-81ED-4DB2-BD59-A6C34878D82A}">
                    <a16:rowId xmlns:a16="http://schemas.microsoft.com/office/drawing/2014/main" val="3837010724"/>
                  </a:ext>
                </a:extLst>
              </a:tr>
              <a:tr h="383639">
                <a:tc>
                  <a:txBody>
                    <a:bodyPr/>
                    <a:lstStyle/>
                    <a:p>
                      <a:r>
                        <a:rPr lang="en-GB" sz="1600">
                          <a:latin typeface="Arial" panose="020B0604020202020204" pitchFamily="34" charset="0"/>
                          <a:cs typeface="Arial" panose="020B0604020202020204" pitchFamily="34" charset="0"/>
                        </a:rPr>
                        <a:t>Tend to agree</a:t>
                      </a:r>
                    </a:p>
                  </a:txBody>
                  <a:tcPr/>
                </a:tc>
                <a:tc>
                  <a:txBody>
                    <a:bodyPr/>
                    <a:lstStyle/>
                    <a:p>
                      <a:pPr algn="ctr"/>
                      <a:r>
                        <a:rPr lang="en-GB" sz="1600" dirty="0">
                          <a:latin typeface="Arial" panose="020B0604020202020204" pitchFamily="34" charset="0"/>
                          <a:cs typeface="Arial" panose="020B0604020202020204" pitchFamily="34" charset="0"/>
                        </a:rPr>
                        <a:t>55</a:t>
                      </a:r>
                    </a:p>
                  </a:txBody>
                  <a:tcPr/>
                </a:tc>
                <a:tc>
                  <a:txBody>
                    <a:bodyPr/>
                    <a:lstStyle/>
                    <a:p>
                      <a:pPr algn="ctr"/>
                      <a:r>
                        <a:rPr lang="en-GB" sz="1600">
                          <a:latin typeface="Arial" panose="020B0604020202020204" pitchFamily="34" charset="0"/>
                          <a:cs typeface="Arial" panose="020B0604020202020204" pitchFamily="34" charset="0"/>
                        </a:rPr>
                        <a:t>57</a:t>
                      </a:r>
                    </a:p>
                  </a:txBody>
                  <a:tcPr/>
                </a:tc>
                <a:extLst>
                  <a:ext uri="{0D108BD9-81ED-4DB2-BD59-A6C34878D82A}">
                    <a16:rowId xmlns:a16="http://schemas.microsoft.com/office/drawing/2014/main" val="2049989578"/>
                  </a:ext>
                </a:extLst>
              </a:tr>
              <a:tr h="383639">
                <a:tc>
                  <a:txBody>
                    <a:bodyPr/>
                    <a:lstStyle/>
                    <a:p>
                      <a:r>
                        <a:rPr lang="en-GB" sz="1600">
                          <a:latin typeface="Arial" panose="020B0604020202020204" pitchFamily="34" charset="0"/>
                          <a:cs typeface="Arial" panose="020B0604020202020204" pitchFamily="34" charset="0"/>
                        </a:rPr>
                        <a:t>Tend to disagree</a:t>
                      </a:r>
                    </a:p>
                  </a:txBody>
                  <a:tcPr/>
                </a:tc>
                <a:tc>
                  <a:txBody>
                    <a:bodyPr/>
                    <a:lstStyle/>
                    <a:p>
                      <a:pPr algn="ctr"/>
                      <a:r>
                        <a:rPr lang="en-GB" sz="1600" dirty="0">
                          <a:latin typeface="Arial" panose="020B0604020202020204" pitchFamily="34" charset="0"/>
                          <a:cs typeface="Arial" panose="020B0604020202020204" pitchFamily="34" charset="0"/>
                        </a:rPr>
                        <a:t>24</a:t>
                      </a:r>
                    </a:p>
                  </a:txBody>
                  <a:tcPr/>
                </a:tc>
                <a:tc>
                  <a:txBody>
                    <a:bodyPr/>
                    <a:lstStyle/>
                    <a:p>
                      <a:pPr algn="ctr"/>
                      <a:r>
                        <a:rPr lang="en-GB" sz="1600">
                          <a:latin typeface="Arial" panose="020B0604020202020204" pitchFamily="34" charset="0"/>
                          <a:cs typeface="Arial" panose="020B0604020202020204" pitchFamily="34" charset="0"/>
                        </a:rPr>
                        <a:t>21</a:t>
                      </a:r>
                    </a:p>
                  </a:txBody>
                  <a:tcPr/>
                </a:tc>
                <a:extLst>
                  <a:ext uri="{0D108BD9-81ED-4DB2-BD59-A6C34878D82A}">
                    <a16:rowId xmlns:a16="http://schemas.microsoft.com/office/drawing/2014/main" val="1678330049"/>
                  </a:ext>
                </a:extLst>
              </a:tr>
              <a:tr h="383639">
                <a:tc>
                  <a:txBody>
                    <a:bodyPr/>
                    <a:lstStyle/>
                    <a:p>
                      <a:r>
                        <a:rPr lang="en-GB" sz="1600">
                          <a:latin typeface="Arial" panose="020B0604020202020204" pitchFamily="34" charset="0"/>
                          <a:cs typeface="Arial" panose="020B0604020202020204" pitchFamily="34" charset="0"/>
                        </a:rPr>
                        <a:t>Strongly disagree</a:t>
                      </a:r>
                    </a:p>
                  </a:txBody>
                  <a:tcPr/>
                </a:tc>
                <a:tc>
                  <a:txBody>
                    <a:bodyPr/>
                    <a:lstStyle/>
                    <a:p>
                      <a:pPr algn="ctr"/>
                      <a:r>
                        <a:rPr lang="en-GB" sz="1600" dirty="0">
                          <a:latin typeface="Arial" panose="020B0604020202020204" pitchFamily="34" charset="0"/>
                          <a:cs typeface="Arial" panose="020B0604020202020204" pitchFamily="34" charset="0"/>
                        </a:rPr>
                        <a:t>7</a:t>
                      </a:r>
                    </a:p>
                  </a:txBody>
                  <a:tcPr/>
                </a:tc>
                <a:tc>
                  <a:txBody>
                    <a:bodyPr/>
                    <a:lstStyle/>
                    <a:p>
                      <a:pPr algn="ctr"/>
                      <a:r>
                        <a:rPr lang="en-GB" sz="1600">
                          <a:latin typeface="Arial" panose="020B0604020202020204" pitchFamily="34" charset="0"/>
                          <a:cs typeface="Arial" panose="020B0604020202020204" pitchFamily="34" charset="0"/>
                        </a:rPr>
                        <a:t>7</a:t>
                      </a:r>
                    </a:p>
                  </a:txBody>
                  <a:tcPr/>
                </a:tc>
                <a:extLst>
                  <a:ext uri="{0D108BD9-81ED-4DB2-BD59-A6C34878D82A}">
                    <a16:rowId xmlns:a16="http://schemas.microsoft.com/office/drawing/2014/main" val="167773580"/>
                  </a:ext>
                </a:extLst>
              </a:tr>
              <a:tr h="383639">
                <a:tc>
                  <a:txBody>
                    <a:bodyPr/>
                    <a:lstStyle/>
                    <a:p>
                      <a:r>
                        <a:rPr lang="en-GB" sz="1600">
                          <a:latin typeface="Arial" panose="020B0604020202020204" pitchFamily="34" charset="0"/>
                          <a:cs typeface="Arial" panose="020B0604020202020204" pitchFamily="34" charset="0"/>
                        </a:rPr>
                        <a:t>Don’t know </a:t>
                      </a:r>
                    </a:p>
                  </a:txBody>
                  <a:tcPr/>
                </a:tc>
                <a:tc>
                  <a:txBody>
                    <a:bodyPr/>
                    <a:lstStyle/>
                    <a:p>
                      <a:pPr algn="ctr"/>
                      <a:r>
                        <a:rPr lang="en-GB" sz="1600" dirty="0">
                          <a:latin typeface="Arial" panose="020B0604020202020204" pitchFamily="34" charset="0"/>
                          <a:cs typeface="Arial" panose="020B0604020202020204" pitchFamily="34" charset="0"/>
                        </a:rPr>
                        <a:t>3</a:t>
                      </a:r>
                    </a:p>
                  </a:txBody>
                  <a:tcPr/>
                </a:tc>
                <a:tc>
                  <a:txBody>
                    <a:bodyPr/>
                    <a:lstStyle/>
                    <a:p>
                      <a:pPr algn="ctr"/>
                      <a:r>
                        <a:rPr lang="en-GB" sz="1600" dirty="0">
                          <a:latin typeface="Arial" panose="020B0604020202020204" pitchFamily="34" charset="0"/>
                          <a:cs typeface="Arial" panose="020B0604020202020204" pitchFamily="34" charset="0"/>
                        </a:rPr>
                        <a:t>4</a:t>
                      </a:r>
                    </a:p>
                  </a:txBody>
                  <a:tcPr/>
                </a:tc>
                <a:extLst>
                  <a:ext uri="{0D108BD9-81ED-4DB2-BD59-A6C34878D82A}">
                    <a16:rowId xmlns:a16="http://schemas.microsoft.com/office/drawing/2014/main" val="3200677809"/>
                  </a:ext>
                </a:extLst>
              </a:tr>
            </a:tbl>
          </a:graphicData>
        </a:graphic>
      </p:graphicFrame>
      <p:graphicFrame>
        <p:nvGraphicFramePr>
          <p:cNvPr id="17" name="Chart 16">
            <a:extLst>
              <a:ext uri="{FF2B5EF4-FFF2-40B4-BE49-F238E27FC236}">
                <a16:creationId xmlns:a16="http://schemas.microsoft.com/office/drawing/2014/main" id="{06483AC5-A5E3-4B60-81F1-FB8D06BAF87F}"/>
              </a:ext>
            </a:extLst>
          </p:cNvPr>
          <p:cNvGraphicFramePr>
            <a:graphicFrameLocks/>
          </p:cNvGraphicFramePr>
          <p:nvPr>
            <p:extLst>
              <p:ext uri="{D42A27DB-BD31-4B8C-83A1-F6EECF244321}">
                <p14:modId xmlns:p14="http://schemas.microsoft.com/office/powerpoint/2010/main" val="3912320666"/>
              </p:ext>
            </p:extLst>
          </p:nvPr>
        </p:nvGraphicFramePr>
        <p:xfrm>
          <a:off x="81970" y="721990"/>
          <a:ext cx="6881480" cy="568028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84839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12D00A-009E-46C8-93B5-1000B13D8775}"/>
              </a:ext>
            </a:extLst>
          </p:cNvPr>
          <p:cNvSpPr txBox="1"/>
          <p:nvPr/>
        </p:nvSpPr>
        <p:spPr>
          <a:xfrm>
            <a:off x="0" y="-13253"/>
            <a:ext cx="12192000" cy="646331"/>
          </a:xfrm>
          <a:prstGeom prst="rect">
            <a:avLst/>
          </a:prstGeom>
          <a:solidFill>
            <a:schemeClr val="tx1"/>
          </a:solid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Across a number of measures, trainees tend to be more positive about the Society than overall – consistent with 2018</a:t>
            </a:r>
          </a:p>
        </p:txBody>
      </p:sp>
      <p:pic>
        <p:nvPicPr>
          <p:cNvPr id="5" name="Picture 4">
            <a:extLst>
              <a:ext uri="{FF2B5EF4-FFF2-40B4-BE49-F238E27FC236}">
                <a16:creationId xmlns:a16="http://schemas.microsoft.com/office/drawing/2014/main" id="{F5ACDA9B-2B1A-4905-9AAF-2223745871F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9214" y="6307693"/>
            <a:ext cx="1052160" cy="369332"/>
          </a:xfrm>
          <a:prstGeom prst="rect">
            <a:avLst/>
          </a:prstGeom>
          <a:noFill/>
          <a:ln>
            <a:noFill/>
          </a:ln>
        </p:spPr>
      </p:pic>
      <p:sp>
        <p:nvSpPr>
          <p:cNvPr id="6" name="Footer Placeholder 3">
            <a:extLst>
              <a:ext uri="{FF2B5EF4-FFF2-40B4-BE49-F238E27FC236}">
                <a16:creationId xmlns:a16="http://schemas.microsoft.com/office/drawing/2014/main" id="{7D79EBB3-49F4-4092-9577-322A15B0A1C8}"/>
              </a:ext>
            </a:extLst>
          </p:cNvPr>
          <p:cNvSpPr>
            <a:spLocks noGrp="1"/>
          </p:cNvSpPr>
          <p:nvPr>
            <p:ph type="ftr" sz="quarter" idx="11"/>
          </p:nvPr>
        </p:nvSpPr>
        <p:spPr>
          <a:xfrm>
            <a:off x="8077200" y="6311900"/>
            <a:ext cx="4114800" cy="365125"/>
          </a:xfrm>
        </p:spPr>
        <p:txBody>
          <a:bodyPr/>
          <a:lstStyle/>
          <a:p>
            <a:r>
              <a:rPr lang="en-GB"/>
              <a:t>Mark Diffley Consultancy and Research Ltd. 2020</a:t>
            </a:r>
          </a:p>
        </p:txBody>
      </p:sp>
      <p:graphicFrame>
        <p:nvGraphicFramePr>
          <p:cNvPr id="15" name="Table 14">
            <a:extLst>
              <a:ext uri="{FF2B5EF4-FFF2-40B4-BE49-F238E27FC236}">
                <a16:creationId xmlns:a16="http://schemas.microsoft.com/office/drawing/2014/main" id="{BE75FDBC-33CC-4312-AB73-370A90FE9128}"/>
              </a:ext>
            </a:extLst>
          </p:cNvPr>
          <p:cNvGraphicFramePr>
            <a:graphicFrameLocks noGrp="1"/>
          </p:cNvGraphicFramePr>
          <p:nvPr>
            <p:extLst>
              <p:ext uri="{D42A27DB-BD31-4B8C-83A1-F6EECF244321}">
                <p14:modId xmlns:p14="http://schemas.microsoft.com/office/powerpoint/2010/main" val="2328457637"/>
              </p:ext>
            </p:extLst>
          </p:nvPr>
        </p:nvGraphicFramePr>
        <p:xfrm>
          <a:off x="318052" y="800487"/>
          <a:ext cx="11555895" cy="5382546"/>
        </p:xfrm>
        <a:graphic>
          <a:graphicData uri="http://schemas.openxmlformats.org/drawingml/2006/table">
            <a:tbl>
              <a:tblPr firstRow="1" bandRow="1">
                <a:tableStyleId>{93296810-A885-4BE3-A3E7-6D5BEEA58F35}</a:tableStyleId>
              </a:tblPr>
              <a:tblGrid>
                <a:gridCol w="3975480">
                  <a:extLst>
                    <a:ext uri="{9D8B030D-6E8A-4147-A177-3AD203B41FA5}">
                      <a16:colId xmlns:a16="http://schemas.microsoft.com/office/drawing/2014/main" val="10402258"/>
                    </a:ext>
                  </a:extLst>
                </a:gridCol>
                <a:gridCol w="2526805">
                  <a:extLst>
                    <a:ext uri="{9D8B030D-6E8A-4147-A177-3AD203B41FA5}">
                      <a16:colId xmlns:a16="http://schemas.microsoft.com/office/drawing/2014/main" val="432919339"/>
                    </a:ext>
                  </a:extLst>
                </a:gridCol>
                <a:gridCol w="2526805">
                  <a:extLst>
                    <a:ext uri="{9D8B030D-6E8A-4147-A177-3AD203B41FA5}">
                      <a16:colId xmlns:a16="http://schemas.microsoft.com/office/drawing/2014/main" val="3619320434"/>
                    </a:ext>
                  </a:extLst>
                </a:gridCol>
                <a:gridCol w="2526805">
                  <a:extLst>
                    <a:ext uri="{9D8B030D-6E8A-4147-A177-3AD203B41FA5}">
                      <a16:colId xmlns:a16="http://schemas.microsoft.com/office/drawing/2014/main" val="4250148092"/>
                    </a:ext>
                  </a:extLst>
                </a:gridCol>
              </a:tblGrid>
              <a:tr h="340121">
                <a:tc>
                  <a:txBody>
                    <a:bodyPr/>
                    <a:lstStyle/>
                    <a:p>
                      <a:r>
                        <a:rPr lang="en-GB" dirty="0">
                          <a:latin typeface="Arial" panose="020B0604020202020204" pitchFamily="34" charset="0"/>
                          <a:cs typeface="Arial" panose="020B0604020202020204" pitchFamily="34" charset="0"/>
                        </a:rPr>
                        <a:t>Statement </a:t>
                      </a:r>
                    </a:p>
                  </a:txBody>
                  <a:tcPr/>
                </a:tc>
                <a:tc>
                  <a:txBody>
                    <a:bodyPr/>
                    <a:lstStyle/>
                    <a:p>
                      <a:pPr algn="ctr"/>
                      <a:r>
                        <a:rPr lang="en-GB">
                          <a:latin typeface="Arial" panose="020B0604020202020204" pitchFamily="34" charset="0"/>
                          <a:cs typeface="Arial" panose="020B0604020202020204" pitchFamily="34" charset="0"/>
                        </a:rPr>
                        <a:t>Trainees %</a:t>
                      </a:r>
                    </a:p>
                  </a:txBody>
                  <a:tcPr/>
                </a:tc>
                <a:tc>
                  <a:txBody>
                    <a:bodyPr/>
                    <a:lstStyle/>
                    <a:p>
                      <a:pPr algn="ctr"/>
                      <a:r>
                        <a:rPr lang="en-GB">
                          <a:latin typeface="Arial" panose="020B0604020202020204" pitchFamily="34" charset="0"/>
                          <a:cs typeface="Arial" panose="020B0604020202020204" pitchFamily="34" charset="0"/>
                        </a:rPr>
                        <a:t>Overall %</a:t>
                      </a:r>
                    </a:p>
                  </a:txBody>
                  <a:tcPr/>
                </a:tc>
                <a:tc>
                  <a:txBody>
                    <a:bodyPr/>
                    <a:lstStyle/>
                    <a:p>
                      <a:pPr algn="ctr"/>
                      <a:r>
                        <a:rPr lang="en-GB" dirty="0">
                          <a:latin typeface="Arial" panose="020B0604020202020204" pitchFamily="34" charset="0"/>
                          <a:cs typeface="Arial" panose="020B0604020202020204" pitchFamily="34" charset="0"/>
                        </a:rPr>
                        <a:t>% Difference </a:t>
                      </a:r>
                    </a:p>
                  </a:txBody>
                  <a:tcPr/>
                </a:tc>
                <a:extLst>
                  <a:ext uri="{0D108BD9-81ED-4DB2-BD59-A6C34878D82A}">
                    <a16:rowId xmlns:a16="http://schemas.microsoft.com/office/drawing/2014/main" val="2109390552"/>
                  </a:ext>
                </a:extLst>
              </a:tr>
              <a:tr h="850302">
                <a:tc>
                  <a:txBody>
                    <a:bodyPr/>
                    <a:lstStyle/>
                    <a:p>
                      <a:pPr algn="l"/>
                      <a:r>
                        <a:rPr lang="en-GB" sz="1400" b="0" dirty="0">
                          <a:latin typeface="+mn-lt"/>
                          <a:cs typeface="Arial" panose="020B0604020202020204" pitchFamily="34" charset="0"/>
                        </a:rPr>
                        <a:t>The Society should continue to be responsible for representation, support and regulation of solicitors in Scotland</a:t>
                      </a:r>
                    </a:p>
                  </a:txBody>
                  <a:tcPr anchor="ctr"/>
                </a:tc>
                <a:tc>
                  <a:txBody>
                    <a:bodyPr/>
                    <a:lstStyle/>
                    <a:p>
                      <a:pPr algn="ctr"/>
                      <a:r>
                        <a:rPr lang="en-GB" sz="1600">
                          <a:latin typeface="+mn-lt"/>
                          <a:cs typeface="Arial" panose="020B0604020202020204" pitchFamily="34" charset="0"/>
                        </a:rPr>
                        <a:t>96 (+1%)</a:t>
                      </a:r>
                    </a:p>
                  </a:txBody>
                  <a:tcPr anchor="ctr"/>
                </a:tc>
                <a:tc>
                  <a:txBody>
                    <a:bodyPr/>
                    <a:lstStyle/>
                    <a:p>
                      <a:pPr algn="ctr"/>
                      <a:r>
                        <a:rPr lang="en-GB" sz="1600">
                          <a:latin typeface="+mn-lt"/>
                          <a:cs typeface="Arial" panose="020B0604020202020204" pitchFamily="34" charset="0"/>
                        </a:rPr>
                        <a:t>93 (-)</a:t>
                      </a:r>
                    </a:p>
                  </a:txBody>
                  <a:tcPr anchor="ctr"/>
                </a:tc>
                <a:tc>
                  <a:txBody>
                    <a:bodyPr/>
                    <a:lstStyle/>
                    <a:p>
                      <a:pPr algn="ctr"/>
                      <a:r>
                        <a:rPr lang="en-GB" sz="1600" dirty="0">
                          <a:latin typeface="+mn-lt"/>
                          <a:cs typeface="Arial" panose="020B0604020202020204" pitchFamily="34" charset="0"/>
                        </a:rPr>
                        <a:t>+ 3</a:t>
                      </a:r>
                    </a:p>
                  </a:txBody>
                  <a:tcPr anchor="ctr"/>
                </a:tc>
                <a:extLst>
                  <a:ext uri="{0D108BD9-81ED-4DB2-BD59-A6C34878D82A}">
                    <a16:rowId xmlns:a16="http://schemas.microsoft.com/office/drawing/2014/main" val="431188066"/>
                  </a:ext>
                </a:extLst>
              </a:tr>
              <a:tr h="595212">
                <a:tc>
                  <a:txBody>
                    <a:bodyPr/>
                    <a:lstStyle/>
                    <a:p>
                      <a:pPr algn="l"/>
                      <a:r>
                        <a:rPr lang="en-GB" sz="1400" b="0">
                          <a:latin typeface="+mn-lt"/>
                          <a:cs typeface="Arial" panose="020B0604020202020204" pitchFamily="34" charset="0"/>
                        </a:rPr>
                        <a:t>The Society is an effective regulator of the solicitor profession</a:t>
                      </a:r>
                    </a:p>
                  </a:txBody>
                  <a:tcPr anchor="ctr"/>
                </a:tc>
                <a:tc>
                  <a:txBody>
                    <a:bodyPr/>
                    <a:lstStyle/>
                    <a:p>
                      <a:pPr algn="ctr"/>
                      <a:r>
                        <a:rPr lang="en-GB" sz="1600">
                          <a:latin typeface="+mn-lt"/>
                          <a:cs typeface="Arial" panose="020B0604020202020204" pitchFamily="34" charset="0"/>
                        </a:rPr>
                        <a:t>94 (+2%)</a:t>
                      </a:r>
                    </a:p>
                  </a:txBody>
                  <a:tcPr anchor="ctr"/>
                </a:tc>
                <a:tc>
                  <a:txBody>
                    <a:bodyPr/>
                    <a:lstStyle/>
                    <a:p>
                      <a:pPr algn="ctr"/>
                      <a:r>
                        <a:rPr lang="en-GB" sz="1600">
                          <a:latin typeface="+mn-lt"/>
                          <a:cs typeface="Arial" panose="020B0604020202020204" pitchFamily="34" charset="0"/>
                        </a:rPr>
                        <a:t>91 (-)</a:t>
                      </a:r>
                    </a:p>
                  </a:txBody>
                  <a:tcPr anchor="ctr"/>
                </a:tc>
                <a:tc>
                  <a:txBody>
                    <a:bodyPr/>
                    <a:lstStyle/>
                    <a:p>
                      <a:pPr algn="ctr"/>
                      <a:r>
                        <a:rPr lang="en-GB" sz="1600" dirty="0">
                          <a:latin typeface="+mn-lt"/>
                          <a:cs typeface="Arial" panose="020B0604020202020204" pitchFamily="34" charset="0"/>
                        </a:rPr>
                        <a:t>+ 3</a:t>
                      </a:r>
                    </a:p>
                  </a:txBody>
                  <a:tcPr anchor="ctr"/>
                </a:tc>
                <a:extLst>
                  <a:ext uri="{0D108BD9-81ED-4DB2-BD59-A6C34878D82A}">
                    <a16:rowId xmlns:a16="http://schemas.microsoft.com/office/drawing/2014/main" val="2625890473"/>
                  </a:ext>
                </a:extLst>
              </a:tr>
              <a:tr h="595212">
                <a:tc>
                  <a:txBody>
                    <a:bodyPr/>
                    <a:lstStyle/>
                    <a:p>
                      <a:pPr algn="l"/>
                      <a:r>
                        <a:rPr lang="en-GB" sz="1400" b="0">
                          <a:latin typeface="+mn-lt"/>
                          <a:cs typeface="Arial" panose="020B0604020202020204" pitchFamily="34" charset="0"/>
                        </a:rPr>
                        <a:t>The Society is effective at representing the legal profession</a:t>
                      </a:r>
                    </a:p>
                  </a:txBody>
                  <a:tcPr anchor="ctr"/>
                </a:tc>
                <a:tc>
                  <a:txBody>
                    <a:bodyPr/>
                    <a:lstStyle/>
                    <a:p>
                      <a:pPr algn="ctr"/>
                      <a:r>
                        <a:rPr lang="en-GB" sz="1600">
                          <a:latin typeface="+mn-lt"/>
                          <a:cs typeface="Arial" panose="020B0604020202020204" pitchFamily="34" charset="0"/>
                        </a:rPr>
                        <a:t>94 (+4%)</a:t>
                      </a:r>
                    </a:p>
                  </a:txBody>
                  <a:tcPr anchor="ctr"/>
                </a:tc>
                <a:tc>
                  <a:txBody>
                    <a:bodyPr/>
                    <a:lstStyle/>
                    <a:p>
                      <a:pPr algn="ctr"/>
                      <a:r>
                        <a:rPr lang="en-GB" sz="1600">
                          <a:latin typeface="+mn-lt"/>
                          <a:cs typeface="Arial" panose="020B0604020202020204" pitchFamily="34" charset="0"/>
                        </a:rPr>
                        <a:t>79 (-1%)</a:t>
                      </a:r>
                    </a:p>
                  </a:txBody>
                  <a:tcPr anchor="ctr"/>
                </a:tc>
                <a:tc>
                  <a:txBody>
                    <a:bodyPr/>
                    <a:lstStyle/>
                    <a:p>
                      <a:pPr algn="ctr"/>
                      <a:r>
                        <a:rPr lang="en-GB" sz="1600" dirty="0">
                          <a:latin typeface="+mn-lt"/>
                          <a:cs typeface="Arial" panose="020B0604020202020204" pitchFamily="34" charset="0"/>
                        </a:rPr>
                        <a:t>+ 15</a:t>
                      </a:r>
                    </a:p>
                  </a:txBody>
                  <a:tcPr anchor="ctr"/>
                </a:tc>
                <a:extLst>
                  <a:ext uri="{0D108BD9-81ED-4DB2-BD59-A6C34878D82A}">
                    <a16:rowId xmlns:a16="http://schemas.microsoft.com/office/drawing/2014/main" val="1139227632"/>
                  </a:ext>
                </a:extLst>
              </a:tr>
              <a:tr h="595212">
                <a:tc>
                  <a:txBody>
                    <a:bodyPr/>
                    <a:lstStyle/>
                    <a:p>
                      <a:pPr algn="l"/>
                      <a:r>
                        <a:rPr lang="en-GB" sz="1400" b="0">
                          <a:latin typeface="+mn-lt"/>
                          <a:cs typeface="Arial" panose="020B0604020202020204" pitchFamily="34" charset="0"/>
                        </a:rPr>
                        <a:t>The Society is effective at supporting the legal profession</a:t>
                      </a:r>
                    </a:p>
                  </a:txBody>
                  <a:tcPr anchor="ctr"/>
                </a:tc>
                <a:tc>
                  <a:txBody>
                    <a:bodyPr/>
                    <a:lstStyle/>
                    <a:p>
                      <a:pPr algn="ctr"/>
                      <a:r>
                        <a:rPr lang="en-GB" sz="1600">
                          <a:latin typeface="+mn-lt"/>
                          <a:cs typeface="Arial" panose="020B0604020202020204" pitchFamily="34" charset="0"/>
                        </a:rPr>
                        <a:t>91 (+5%)</a:t>
                      </a:r>
                    </a:p>
                  </a:txBody>
                  <a:tcPr anchor="ctr"/>
                </a:tc>
                <a:tc>
                  <a:txBody>
                    <a:bodyPr/>
                    <a:lstStyle/>
                    <a:p>
                      <a:pPr algn="ctr"/>
                      <a:r>
                        <a:rPr lang="en-GB" sz="1600">
                          <a:latin typeface="+mn-lt"/>
                          <a:cs typeface="Arial" panose="020B0604020202020204" pitchFamily="34" charset="0"/>
                        </a:rPr>
                        <a:t>75 (-4%)</a:t>
                      </a:r>
                    </a:p>
                  </a:txBody>
                  <a:tcPr anchor="ctr"/>
                </a:tc>
                <a:tc>
                  <a:txBody>
                    <a:bodyPr/>
                    <a:lstStyle/>
                    <a:p>
                      <a:pPr algn="ctr"/>
                      <a:r>
                        <a:rPr lang="en-GB" sz="1600" dirty="0">
                          <a:latin typeface="+mn-lt"/>
                          <a:cs typeface="Arial" panose="020B0604020202020204" pitchFamily="34" charset="0"/>
                        </a:rPr>
                        <a:t>+ 16</a:t>
                      </a:r>
                    </a:p>
                  </a:txBody>
                  <a:tcPr anchor="ctr"/>
                </a:tc>
                <a:extLst>
                  <a:ext uri="{0D108BD9-81ED-4DB2-BD59-A6C34878D82A}">
                    <a16:rowId xmlns:a16="http://schemas.microsoft.com/office/drawing/2014/main" val="110862770"/>
                  </a:ext>
                </a:extLst>
              </a:tr>
              <a:tr h="595212">
                <a:tc>
                  <a:txBody>
                    <a:bodyPr/>
                    <a:lstStyle/>
                    <a:p>
                      <a:pPr algn="l"/>
                      <a:r>
                        <a:rPr lang="en-GB" sz="1400" b="0">
                          <a:latin typeface="+mn-lt"/>
                          <a:cs typeface="Arial" panose="020B0604020202020204" pitchFamily="34" charset="0"/>
                        </a:rPr>
                        <a:t>The Society is helpful and approachable</a:t>
                      </a:r>
                    </a:p>
                  </a:txBody>
                  <a:tcPr anchor="ctr"/>
                </a:tc>
                <a:tc>
                  <a:txBody>
                    <a:bodyPr/>
                    <a:lstStyle/>
                    <a:p>
                      <a:pPr algn="ctr"/>
                      <a:r>
                        <a:rPr lang="en-GB" sz="1600">
                          <a:latin typeface="+mn-lt"/>
                          <a:cs typeface="Arial" panose="020B0604020202020204" pitchFamily="34" charset="0"/>
                        </a:rPr>
                        <a:t>90 (-1%)</a:t>
                      </a:r>
                    </a:p>
                  </a:txBody>
                  <a:tcPr anchor="ctr"/>
                </a:tc>
                <a:tc>
                  <a:txBody>
                    <a:bodyPr/>
                    <a:lstStyle/>
                    <a:p>
                      <a:pPr algn="ctr"/>
                      <a:r>
                        <a:rPr lang="en-GB" sz="1600">
                          <a:latin typeface="+mn-lt"/>
                          <a:cs typeface="Arial" panose="020B0604020202020204" pitchFamily="34" charset="0"/>
                        </a:rPr>
                        <a:t>89 (-1%)</a:t>
                      </a:r>
                    </a:p>
                  </a:txBody>
                  <a:tcPr anchor="ctr"/>
                </a:tc>
                <a:tc>
                  <a:txBody>
                    <a:bodyPr/>
                    <a:lstStyle/>
                    <a:p>
                      <a:pPr algn="ctr"/>
                      <a:r>
                        <a:rPr lang="en-GB" sz="1600" dirty="0">
                          <a:latin typeface="+mn-lt"/>
                          <a:cs typeface="Arial" panose="020B0604020202020204" pitchFamily="34" charset="0"/>
                        </a:rPr>
                        <a:t>+ 1</a:t>
                      </a:r>
                    </a:p>
                  </a:txBody>
                  <a:tcPr anchor="ctr"/>
                </a:tc>
                <a:extLst>
                  <a:ext uri="{0D108BD9-81ED-4DB2-BD59-A6C34878D82A}">
                    <a16:rowId xmlns:a16="http://schemas.microsoft.com/office/drawing/2014/main" val="810084070"/>
                  </a:ext>
                </a:extLst>
              </a:tr>
              <a:tr h="595212">
                <a:tc>
                  <a:txBody>
                    <a:bodyPr/>
                    <a:lstStyle/>
                    <a:p>
                      <a:pPr algn="l"/>
                      <a:r>
                        <a:rPr lang="en-GB" sz="1400" b="0">
                          <a:latin typeface="+mn-lt"/>
                          <a:cs typeface="Arial" panose="020B0604020202020204" pitchFamily="34" charset="0"/>
                        </a:rPr>
                        <a:t>The Society is focused on the issues that affect me as a solicitor</a:t>
                      </a:r>
                    </a:p>
                  </a:txBody>
                  <a:tcPr anchor="ctr"/>
                </a:tc>
                <a:tc>
                  <a:txBody>
                    <a:bodyPr/>
                    <a:lstStyle/>
                    <a:p>
                      <a:pPr algn="ctr"/>
                      <a:r>
                        <a:rPr lang="en-GB" sz="1600">
                          <a:latin typeface="+mn-lt"/>
                          <a:cs typeface="Arial" panose="020B0604020202020204" pitchFamily="34" charset="0"/>
                        </a:rPr>
                        <a:t>85 (-1%)</a:t>
                      </a:r>
                    </a:p>
                  </a:txBody>
                  <a:tcPr anchor="ctr"/>
                </a:tc>
                <a:tc>
                  <a:txBody>
                    <a:bodyPr/>
                    <a:lstStyle/>
                    <a:p>
                      <a:pPr algn="ctr"/>
                      <a:r>
                        <a:rPr lang="en-GB" sz="1600">
                          <a:latin typeface="+mn-lt"/>
                          <a:cs typeface="Arial" panose="020B0604020202020204" pitchFamily="34" charset="0"/>
                        </a:rPr>
                        <a:t>66 (-13%)</a:t>
                      </a:r>
                    </a:p>
                  </a:txBody>
                  <a:tcPr anchor="ctr"/>
                </a:tc>
                <a:tc>
                  <a:txBody>
                    <a:bodyPr/>
                    <a:lstStyle/>
                    <a:p>
                      <a:pPr algn="ctr"/>
                      <a:r>
                        <a:rPr lang="en-GB" sz="1600" dirty="0">
                          <a:latin typeface="+mn-lt"/>
                          <a:cs typeface="Arial" panose="020B0604020202020204" pitchFamily="34" charset="0"/>
                        </a:rPr>
                        <a:t>+ 19</a:t>
                      </a:r>
                    </a:p>
                  </a:txBody>
                  <a:tcPr anchor="ctr"/>
                </a:tc>
                <a:extLst>
                  <a:ext uri="{0D108BD9-81ED-4DB2-BD59-A6C34878D82A}">
                    <a16:rowId xmlns:a16="http://schemas.microsoft.com/office/drawing/2014/main" val="15062702"/>
                  </a:ext>
                </a:extLst>
              </a:tr>
              <a:tr h="595212">
                <a:tc>
                  <a:txBody>
                    <a:bodyPr/>
                    <a:lstStyle/>
                    <a:p>
                      <a:pPr algn="l"/>
                      <a:r>
                        <a:rPr lang="en-GB" sz="1400" b="0">
                          <a:latin typeface="+mn-lt"/>
                          <a:cs typeface="Arial" panose="020B0604020202020204" pitchFamily="34" charset="0"/>
                        </a:rPr>
                        <a:t>Membership of the Society is recognised globally as a rigorous and valued professional accreditation</a:t>
                      </a:r>
                    </a:p>
                  </a:txBody>
                  <a:tcPr anchor="ctr"/>
                </a:tc>
                <a:tc>
                  <a:txBody>
                    <a:bodyPr/>
                    <a:lstStyle/>
                    <a:p>
                      <a:pPr algn="ctr"/>
                      <a:r>
                        <a:rPr lang="en-GB" sz="1600">
                          <a:latin typeface="+mn-lt"/>
                          <a:cs typeface="Arial" panose="020B0604020202020204" pitchFamily="34" charset="0"/>
                        </a:rPr>
                        <a:t>84 (-10%)</a:t>
                      </a:r>
                    </a:p>
                  </a:txBody>
                  <a:tcPr anchor="ctr"/>
                </a:tc>
                <a:tc>
                  <a:txBody>
                    <a:bodyPr/>
                    <a:lstStyle/>
                    <a:p>
                      <a:pPr algn="ctr"/>
                      <a:r>
                        <a:rPr lang="en-GB" sz="1600">
                          <a:latin typeface="+mn-lt"/>
                          <a:cs typeface="Arial" panose="020B0604020202020204" pitchFamily="34" charset="0"/>
                        </a:rPr>
                        <a:t>81 (-8%)</a:t>
                      </a:r>
                    </a:p>
                  </a:txBody>
                  <a:tcPr anchor="ctr"/>
                </a:tc>
                <a:tc>
                  <a:txBody>
                    <a:bodyPr/>
                    <a:lstStyle/>
                    <a:p>
                      <a:pPr algn="ctr"/>
                      <a:r>
                        <a:rPr lang="en-GB" sz="1600" dirty="0">
                          <a:latin typeface="+mn-lt"/>
                          <a:cs typeface="Arial" panose="020B0604020202020204" pitchFamily="34" charset="0"/>
                        </a:rPr>
                        <a:t>+ 3</a:t>
                      </a:r>
                    </a:p>
                  </a:txBody>
                  <a:tcPr anchor="ctr"/>
                </a:tc>
                <a:extLst>
                  <a:ext uri="{0D108BD9-81ED-4DB2-BD59-A6C34878D82A}">
                    <a16:rowId xmlns:a16="http://schemas.microsoft.com/office/drawing/2014/main" val="1510126048"/>
                  </a:ext>
                </a:extLst>
              </a:tr>
              <a:tr h="595212">
                <a:tc>
                  <a:txBody>
                    <a:bodyPr/>
                    <a:lstStyle/>
                    <a:p>
                      <a:pPr algn="l"/>
                      <a:r>
                        <a:rPr lang="en-GB" sz="1400" b="0">
                          <a:latin typeface="+mn-lt"/>
                          <a:cs typeface="Arial" panose="020B0604020202020204" pitchFamily="34" charset="0"/>
                        </a:rPr>
                        <a:t>The Society’s education and training standards are flexible and promote equal access</a:t>
                      </a:r>
                    </a:p>
                  </a:txBody>
                  <a:tcPr anchor="ctr"/>
                </a:tc>
                <a:tc>
                  <a:txBody>
                    <a:bodyPr/>
                    <a:lstStyle/>
                    <a:p>
                      <a:pPr algn="ctr"/>
                      <a:r>
                        <a:rPr lang="en-GB" sz="1600">
                          <a:latin typeface="+mn-lt"/>
                          <a:cs typeface="Arial" panose="020B0604020202020204" pitchFamily="34" charset="0"/>
                        </a:rPr>
                        <a:t>77 (-4%)</a:t>
                      </a:r>
                    </a:p>
                  </a:txBody>
                  <a:tcPr anchor="ctr"/>
                </a:tc>
                <a:tc>
                  <a:txBody>
                    <a:bodyPr/>
                    <a:lstStyle/>
                    <a:p>
                      <a:pPr algn="ctr"/>
                      <a:r>
                        <a:rPr lang="en-GB" sz="1600">
                          <a:latin typeface="+mn-lt"/>
                          <a:cs typeface="Arial" panose="020B0604020202020204" pitchFamily="34" charset="0"/>
                        </a:rPr>
                        <a:t>71 (-12%)</a:t>
                      </a:r>
                    </a:p>
                  </a:txBody>
                  <a:tcPr anchor="ctr"/>
                </a:tc>
                <a:tc>
                  <a:txBody>
                    <a:bodyPr/>
                    <a:lstStyle/>
                    <a:p>
                      <a:pPr algn="ctr"/>
                      <a:r>
                        <a:rPr lang="en-GB" sz="1600" dirty="0">
                          <a:latin typeface="+mn-lt"/>
                          <a:cs typeface="Arial" panose="020B0604020202020204" pitchFamily="34" charset="0"/>
                        </a:rPr>
                        <a:t>+ 6</a:t>
                      </a:r>
                    </a:p>
                  </a:txBody>
                  <a:tcPr anchor="ctr"/>
                </a:tc>
                <a:extLst>
                  <a:ext uri="{0D108BD9-81ED-4DB2-BD59-A6C34878D82A}">
                    <a16:rowId xmlns:a16="http://schemas.microsoft.com/office/drawing/2014/main" val="1102426802"/>
                  </a:ext>
                </a:extLst>
              </a:tr>
            </a:tbl>
          </a:graphicData>
        </a:graphic>
      </p:graphicFrame>
    </p:spTree>
    <p:extLst>
      <p:ext uri="{BB962C8B-B14F-4D97-AF65-F5344CB8AC3E}">
        <p14:creationId xmlns:p14="http://schemas.microsoft.com/office/powerpoint/2010/main" val="2374861995"/>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B3093AA615BFF44B661172E65AADDEE" ma:contentTypeVersion="11" ma:contentTypeDescription="Create a new document." ma:contentTypeScope="" ma:versionID="e90d67c8665cb454832ea58a923031ff">
  <xsd:schema xmlns:xsd="http://www.w3.org/2001/XMLSchema" xmlns:xs="http://www.w3.org/2001/XMLSchema" xmlns:p="http://schemas.microsoft.com/office/2006/metadata/properties" xmlns:ns1="http://schemas.microsoft.com/sharepoint/v3" xmlns:ns2="cd2cd5e2-c3b9-4ce6-bdaf-5491a8515945" xmlns:ns3="d401dcbb-f21c-4c77-a1c9-3f074ec9c796" targetNamespace="http://schemas.microsoft.com/office/2006/metadata/properties" ma:root="true" ma:fieldsID="39dc2da46330ab330b33cfae24df0a8b" ns1:_="" ns2:_="" ns3:_="">
    <xsd:import namespace="http://schemas.microsoft.com/sharepoint/v3"/>
    <xsd:import namespace="cd2cd5e2-c3b9-4ce6-bdaf-5491a8515945"/>
    <xsd:import namespace="d401dcbb-f21c-4c77-a1c9-3f074ec9c796"/>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lcf76f155ced4ddcb4097134ff3c332f"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d2cd5e2-c3b9-4ce6-bdaf-5491a851594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87652fb-be11-4487-930f-ee8173464f00"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401dcbb-f21c-4c77-a1c9-3f074ec9c79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lcf76f155ced4ddcb4097134ff3c332f xmlns="cd2cd5e2-c3b9-4ce6-bdaf-5491a8515945">
      <Terms xmlns="http://schemas.microsoft.com/office/infopath/2007/PartnerControls"/>
    </lcf76f155ced4ddcb4097134ff3c332f>
    <SharedWithUsers xmlns="d401dcbb-f21c-4c77-a1c9-3f074ec9c796">
      <UserInfo>
        <DisplayName>Gaynor Maclellan</DisplayName>
        <AccountId>39</AccountId>
        <AccountType/>
      </UserInfo>
      <UserInfo>
        <DisplayName>Kay McLellan</DisplayName>
        <AccountId>48</AccountId>
        <AccountType/>
      </UserInfo>
      <UserInfo>
        <DisplayName>Liliana Torres Jimenez</DisplayName>
        <AccountId>42</AccountId>
        <AccountType/>
      </UserInfo>
    </SharedWithUsers>
  </documentManagement>
</p:properties>
</file>

<file path=customXml/itemProps1.xml><?xml version="1.0" encoding="utf-8"?>
<ds:datastoreItem xmlns:ds="http://schemas.openxmlformats.org/officeDocument/2006/customXml" ds:itemID="{2B8059AB-6034-48B5-A4FD-A227EC9AC036}">
  <ds:schemaRefs>
    <ds:schemaRef ds:uri="http://schemas.microsoft.com/sharepoint/v3/contenttype/forms"/>
  </ds:schemaRefs>
</ds:datastoreItem>
</file>

<file path=customXml/itemProps2.xml><?xml version="1.0" encoding="utf-8"?>
<ds:datastoreItem xmlns:ds="http://schemas.openxmlformats.org/officeDocument/2006/customXml" ds:itemID="{EFF60EC0-F7B5-432D-A0E6-FB6CF4F568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d2cd5e2-c3b9-4ce6-bdaf-5491a8515945"/>
    <ds:schemaRef ds:uri="d401dcbb-f21c-4c77-a1c9-3f074ec9c7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B7A68A9-E25C-4D44-A403-A71FC65BFD7D}">
  <ds:schemaRefs>
    <ds:schemaRef ds:uri="http://schemas.microsoft.com/sharepoint/v3"/>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d401dcbb-f21c-4c77-a1c9-3f074ec9c796"/>
    <ds:schemaRef ds:uri="http://schemas.openxmlformats.org/package/2006/metadata/core-properties"/>
    <ds:schemaRef ds:uri="cd2cd5e2-c3b9-4ce6-bdaf-5491a851594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335</TotalTime>
  <Words>2682</Words>
  <Application>Microsoft Office PowerPoint</Application>
  <PresentationFormat>Widescreen</PresentationFormat>
  <Paragraphs>422</Paragraphs>
  <Slides>39</Slides>
  <Notes>13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39</vt:i4>
      </vt:variant>
    </vt:vector>
  </HeadingPairs>
  <TitlesOfParts>
    <vt:vector size="44" baseType="lpstr">
      <vt:lpstr>Arial</vt:lpstr>
      <vt:lpstr>Calibri</vt:lpstr>
      <vt:lpstr>Calibri Light</vt:lpstr>
      <vt:lpstr>1_Custom Design</vt:lpstr>
      <vt:lpstr>Custom Design</vt:lpstr>
      <vt:lpstr>Law Society of Scotland, Annual Members Survey 2019 Report by Mark Diffley Consultancy and Research Ltd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more information  Please contact our research team at research@lawscot.org.uk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Law Society of Scotland, Annual Members Survey 2018 Report by Mark Diffley Consultancy and Research Ltd</dc:title>
  <dc:creator>Sanah</dc:creator>
  <cp:lastModifiedBy>Kay McLellan</cp:lastModifiedBy>
  <cp:revision>21</cp:revision>
  <cp:lastPrinted>2020-02-03T14:41:11Z</cp:lastPrinted>
  <dcterms:created xsi:type="dcterms:W3CDTF">2019-01-14T16:09:24Z</dcterms:created>
  <dcterms:modified xsi:type="dcterms:W3CDTF">2023-06-16T15:21:28Z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0x010100BB3093AA615BFF44B661172E65AADDEE</vt:lpwstr>
  </property>
  <property fmtid="{D5CDD505-2E9C-101B-9397-08002B2CF9AE}" pid="3" name="AuthorIds_UIVersion_5120">
    <vt:lpwstr>12</vt:lpwstr>
  </property>
  <property fmtid="{D5CDD505-2E9C-101B-9397-08002B2CF9AE}" pid="4" name="m73f487bf6df40bd884c3d6035f2f3bf">
    <vt:lpwstr>Research|e93d55df-2d2a-4475-b686-3b7e33c591ce</vt:lpwstr>
  </property>
  <property fmtid="{D5CDD505-2E9C-101B-9397-08002B2CF9AE}" pid="5" name="_dlc_DocIdItemGuid">
    <vt:lpwstr>01896a28-1aae-420b-9592-ae76527c46b5</vt:lpwstr>
  </property>
  <property fmtid="{D5CDD505-2E9C-101B-9397-08002B2CF9AE}" pid="6" name="Directorate">
    <vt:lpwstr>2;#Research|e93d55df-2d2a-4475-b686-3b7e33c591ce</vt:lpwstr>
  </property>
  <property fmtid="{D5CDD505-2E9C-101B-9397-08002B2CF9AE}" pid="7" name="TaxCatchAll">
    <vt:lpwstr>2;#Research|e93d55df-2d2a-4475-b686-3b7e33c591ce</vt:lpwstr>
  </property>
  <property fmtid="{D5CDD505-2E9C-101B-9397-08002B2CF9AE}" pid="8" name="MediaServiceImageTags">
    <vt:lpwstr/>
  </property>
  <property fmtid="{D5CDD505-2E9C-101B-9397-08002B2CF9AE}" pid="9" name="BWPersonalInfo">
    <vt:lpwstr/>
  </property>
  <property fmtid="{D5CDD505-2E9C-101B-9397-08002B2CF9AE}" pid="10" name="j51334b8464a403e8708c44b550590d2">
    <vt:lpwstr/>
  </property>
  <property fmtid="{D5CDD505-2E9C-101B-9397-08002B2CF9AE}" pid="11" name="BWMembersRecord">
    <vt:lpwstr/>
  </property>
  <property fmtid="{D5CDD505-2E9C-101B-9397-08002B2CF9AE}" pid="12" name="DocumentType">
    <vt:lpwstr/>
  </property>
  <property fmtid="{D5CDD505-2E9C-101B-9397-08002B2CF9AE}" pid="13" name="Committee">
    <vt:lpwstr/>
  </property>
  <property fmtid="{D5CDD505-2E9C-101B-9397-08002B2CF9AE}" pid="14" name="MSIP_Label_8c4f9631-30d6-49a7-a3d1-de476dfe7bde_Enabled">
    <vt:lpwstr>true</vt:lpwstr>
  </property>
  <property fmtid="{D5CDD505-2E9C-101B-9397-08002B2CF9AE}" pid="15" name="MSIP_Label_8c4f9631-30d6-49a7-a3d1-de476dfe7bde_SetDate">
    <vt:lpwstr>2023-06-16T13:15:22Z</vt:lpwstr>
  </property>
  <property fmtid="{D5CDD505-2E9C-101B-9397-08002B2CF9AE}" pid="16" name="MSIP_Label_8c4f9631-30d6-49a7-a3d1-de476dfe7bde_Method">
    <vt:lpwstr>Standard</vt:lpwstr>
  </property>
  <property fmtid="{D5CDD505-2E9C-101B-9397-08002B2CF9AE}" pid="17" name="MSIP_Label_8c4f9631-30d6-49a7-a3d1-de476dfe7bde_Name">
    <vt:lpwstr>Business</vt:lpwstr>
  </property>
  <property fmtid="{D5CDD505-2E9C-101B-9397-08002B2CF9AE}" pid="18" name="MSIP_Label_8c4f9631-30d6-49a7-a3d1-de476dfe7bde_SiteId">
    <vt:lpwstr>7ef8e0ea-4b47-426a-9398-1c0c216695b7</vt:lpwstr>
  </property>
  <property fmtid="{D5CDD505-2E9C-101B-9397-08002B2CF9AE}" pid="19" name="MSIP_Label_8c4f9631-30d6-49a7-a3d1-de476dfe7bde_ActionId">
    <vt:lpwstr>7145c31a-77c1-4b26-a19d-ce7c71c73c2a</vt:lpwstr>
  </property>
  <property fmtid="{D5CDD505-2E9C-101B-9397-08002B2CF9AE}" pid="20" name="MSIP_Label_8c4f9631-30d6-49a7-a3d1-de476dfe7bde_ContentBits">
    <vt:lpwstr>1</vt:lpwstr>
  </property>
  <property fmtid="{D5CDD505-2E9C-101B-9397-08002B2CF9AE}" pid="21" name="ClassificationContentMarkingHeaderLocations">
    <vt:lpwstr>1_Custom Design:8\Custom Design:8</vt:lpwstr>
  </property>
  <property fmtid="{D5CDD505-2E9C-101B-9397-08002B2CF9AE}" pid="22" name="ClassificationContentMarkingHeaderText">
    <vt:lpwstr> </vt:lpwstr>
  </property>
</Properties>
</file>